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50_A2A58172.xml" ContentType="application/vnd.ms-powerpoint.comments+xml"/>
  <Override PartName="/ppt/comments/modernComment_14E_812B4AD3.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notesSlides/notesSlide26.xml" ContentType="application/vnd.openxmlformats-officedocument.presentationml.notesSlide+xml"/>
  <Override PartName="/ppt/comments/modernComment_102_7DC05F85.xml" ContentType="application/vnd.ms-powerpoint.comments+xml"/>
  <Override PartName="/ppt/notesSlides/notesSlide27.xml" ContentType="application/vnd.openxmlformats-officedocument.presentationml.notesSlide+xml"/>
  <Override PartName="/ppt/comments/modernComment_123_DD226EE1.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16_31362CA7.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32_7EF51595.xml" ContentType="application/vnd.ms-powerpoint.comments+xml"/>
  <Override PartName="/ppt/comments/modernComment_107_E0C6783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3"/>
  </p:notesMasterIdLst>
  <p:handoutMasterIdLst>
    <p:handoutMasterId r:id="rId144"/>
  </p:handoutMasterIdLst>
  <p:sldIdLst>
    <p:sldId id="308" r:id="rId2"/>
    <p:sldId id="299" r:id="rId3"/>
    <p:sldId id="374" r:id="rId4"/>
    <p:sldId id="320" r:id="rId5"/>
    <p:sldId id="376" r:id="rId6"/>
    <p:sldId id="380" r:id="rId7"/>
    <p:sldId id="322" r:id="rId8"/>
    <p:sldId id="407" r:id="rId9"/>
    <p:sldId id="393" r:id="rId10"/>
    <p:sldId id="408" r:id="rId11"/>
    <p:sldId id="410" r:id="rId12"/>
    <p:sldId id="409" r:id="rId13"/>
    <p:sldId id="318" r:id="rId14"/>
    <p:sldId id="366" r:id="rId15"/>
    <p:sldId id="323" r:id="rId16"/>
    <p:sldId id="330" r:id="rId17"/>
    <p:sldId id="365" r:id="rId18"/>
    <p:sldId id="411" r:id="rId19"/>
    <p:sldId id="331" r:id="rId20"/>
    <p:sldId id="367" r:id="rId21"/>
    <p:sldId id="327" r:id="rId22"/>
    <p:sldId id="326" r:id="rId23"/>
    <p:sldId id="362" r:id="rId24"/>
    <p:sldId id="328" r:id="rId25"/>
    <p:sldId id="371" r:id="rId26"/>
    <p:sldId id="373" r:id="rId27"/>
    <p:sldId id="324" r:id="rId28"/>
    <p:sldId id="317" r:id="rId29"/>
    <p:sldId id="372" r:id="rId30"/>
    <p:sldId id="369" r:id="rId31"/>
    <p:sldId id="370" r:id="rId32"/>
    <p:sldId id="412" r:id="rId33"/>
    <p:sldId id="368" r:id="rId34"/>
    <p:sldId id="333" r:id="rId35"/>
    <p:sldId id="336" r:id="rId36"/>
    <p:sldId id="334" r:id="rId37"/>
    <p:sldId id="335"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 id="349" r:id="rId51"/>
    <p:sldId id="350" r:id="rId52"/>
    <p:sldId id="351" r:id="rId53"/>
    <p:sldId id="352" r:id="rId54"/>
    <p:sldId id="353" r:id="rId55"/>
    <p:sldId id="354" r:id="rId56"/>
    <p:sldId id="356" r:id="rId57"/>
    <p:sldId id="378" r:id="rId58"/>
    <p:sldId id="389" r:id="rId59"/>
    <p:sldId id="390" r:id="rId60"/>
    <p:sldId id="379" r:id="rId61"/>
    <p:sldId id="382" r:id="rId62"/>
    <p:sldId id="383" r:id="rId63"/>
    <p:sldId id="384" r:id="rId64"/>
    <p:sldId id="385" r:id="rId65"/>
    <p:sldId id="387" r:id="rId66"/>
    <p:sldId id="377" r:id="rId67"/>
    <p:sldId id="392" r:id="rId68"/>
    <p:sldId id="381" r:id="rId69"/>
    <p:sldId id="386" r:id="rId70"/>
    <p:sldId id="391" r:id="rId71"/>
    <p:sldId id="395" r:id="rId72"/>
    <p:sldId id="396" r:id="rId73"/>
    <p:sldId id="397" r:id="rId74"/>
    <p:sldId id="398" r:id="rId75"/>
    <p:sldId id="375" r:id="rId76"/>
    <p:sldId id="399" r:id="rId77"/>
    <p:sldId id="400" r:id="rId78"/>
    <p:sldId id="401" r:id="rId79"/>
    <p:sldId id="402" r:id="rId80"/>
    <p:sldId id="403" r:id="rId81"/>
    <p:sldId id="404" r:id="rId82"/>
    <p:sldId id="405" r:id="rId83"/>
    <p:sldId id="406" r:id="rId84"/>
    <p:sldId id="364" r:id="rId85"/>
    <p:sldId id="357" r:id="rId86"/>
    <p:sldId id="358" r:id="rId87"/>
    <p:sldId id="360" r:id="rId88"/>
    <p:sldId id="359" r:id="rId89"/>
    <p:sldId id="363" r:id="rId90"/>
    <p:sldId id="321" r:id="rId91"/>
    <p:sldId id="315" r:id="rId92"/>
    <p:sldId id="304" r:id="rId93"/>
    <p:sldId id="257" r:id="rId94"/>
    <p:sldId id="258" r:id="rId95"/>
    <p:sldId id="290" r:id="rId96"/>
    <p:sldId id="291" r:id="rId97"/>
    <p:sldId id="292" r:id="rId98"/>
    <p:sldId id="301" r:id="rId99"/>
    <p:sldId id="303" r:id="rId100"/>
    <p:sldId id="270" r:id="rId101"/>
    <p:sldId id="316" r:id="rId102"/>
    <p:sldId id="307" r:id="rId103"/>
    <p:sldId id="278" r:id="rId104"/>
    <p:sldId id="282" r:id="rId105"/>
    <p:sldId id="300" r:id="rId106"/>
    <p:sldId id="274" r:id="rId107"/>
    <p:sldId id="273" r:id="rId108"/>
    <p:sldId id="285" r:id="rId109"/>
    <p:sldId id="305" r:id="rId110"/>
    <p:sldId id="306" r:id="rId111"/>
    <p:sldId id="284" r:id="rId112"/>
    <p:sldId id="276" r:id="rId113"/>
    <p:sldId id="261" r:id="rId114"/>
    <p:sldId id="269" r:id="rId115"/>
    <p:sldId id="263" r:id="rId116"/>
    <p:sldId id="264" r:id="rId117"/>
    <p:sldId id="260" r:id="rId118"/>
    <p:sldId id="265" r:id="rId119"/>
    <p:sldId id="267" r:id="rId120"/>
    <p:sldId id="266" r:id="rId121"/>
    <p:sldId id="271" r:id="rId122"/>
    <p:sldId id="277" r:id="rId123"/>
    <p:sldId id="279" r:id="rId124"/>
    <p:sldId id="268" r:id="rId125"/>
    <p:sldId id="280" r:id="rId126"/>
    <p:sldId id="281" r:id="rId127"/>
    <p:sldId id="287" r:id="rId128"/>
    <p:sldId id="288" r:id="rId129"/>
    <p:sldId id="302" r:id="rId130"/>
    <p:sldId id="309" r:id="rId131"/>
    <p:sldId id="310" r:id="rId132"/>
    <p:sldId id="311" r:id="rId133"/>
    <p:sldId id="312" r:id="rId134"/>
    <p:sldId id="313" r:id="rId135"/>
    <p:sldId id="314" r:id="rId136"/>
    <p:sldId id="275" r:id="rId137"/>
    <p:sldId id="298" r:id="rId138"/>
    <p:sldId id="294" r:id="rId139"/>
    <p:sldId id="295" r:id="rId140"/>
    <p:sldId id="296" r:id="rId141"/>
    <p:sldId id="297" r:id="rId14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0A14E4C-6B9B-4C89-8711-5BC3C5C1C681}">
          <p14:sldIdLst>
            <p14:sldId id="308"/>
            <p14:sldId id="299"/>
          </p14:sldIdLst>
        </p14:section>
        <p14:section name="ByteFrost V2.0 Addressing Modes" id="{CA779277-4A68-4B76-8646-029679EDDA21}">
          <p14:sldIdLst>
            <p14:sldId id="374"/>
          </p14:sldIdLst>
        </p14:section>
        <p14:section name="ByteFrost V2.0 – 16bit Address" id="{8538EA7A-278B-4B0F-991E-F7891C2FE448}">
          <p14:sldIdLst>
            <p14:sldId id="320"/>
            <p14:sldId id="376"/>
            <p14:sldId id="380"/>
            <p14:sldId id="322"/>
            <p14:sldId id="407"/>
            <p14:sldId id="393"/>
            <p14:sldId id="408"/>
            <p14:sldId id="410"/>
            <p14:sldId id="409"/>
            <p14:sldId id="318"/>
            <p14:sldId id="366"/>
            <p14:sldId id="323"/>
            <p14:sldId id="330"/>
            <p14:sldId id="365"/>
            <p14:sldId id="411"/>
            <p14:sldId id="331"/>
            <p14:sldId id="367"/>
            <p14:sldId id="327"/>
            <p14:sldId id="326"/>
            <p14:sldId id="362"/>
            <p14:sldId id="328"/>
            <p14:sldId id="371"/>
            <p14:sldId id="373"/>
            <p14:sldId id="324"/>
            <p14:sldId id="317"/>
            <p14:sldId id="372"/>
            <p14:sldId id="369"/>
            <p14:sldId id="370"/>
            <p14:sldId id="412"/>
            <p14:sldId id="368"/>
          </p14:sldIdLst>
        </p14:section>
        <p14:section name="OpCode V2.0" id="{DD861572-A028-4127-ADBC-F2E158BAA99E}">
          <p14:sldIdLst>
            <p14:sldId id="333"/>
            <p14:sldId id="336"/>
            <p14:sldId id="334"/>
            <p14:sldId id="335"/>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Lst>
        </p14:section>
        <p14:section name="New Addressing Mode Instructions" id="{CB405C74-72C2-4E7F-961D-7904DF511673}">
          <p14:sldIdLst>
            <p14:sldId id="378"/>
            <p14:sldId id="389"/>
            <p14:sldId id="390"/>
            <p14:sldId id="379"/>
            <p14:sldId id="382"/>
            <p14:sldId id="383"/>
            <p14:sldId id="384"/>
            <p14:sldId id="385"/>
            <p14:sldId id="387"/>
            <p14:sldId id="377"/>
            <p14:sldId id="392"/>
            <p14:sldId id="381"/>
            <p14:sldId id="386"/>
            <p14:sldId id="391"/>
            <p14:sldId id="395"/>
            <p14:sldId id="396"/>
            <p14:sldId id="397"/>
            <p14:sldId id="398"/>
            <p14:sldId id="375"/>
            <p14:sldId id="399"/>
            <p14:sldId id="400"/>
            <p14:sldId id="401"/>
            <p14:sldId id="402"/>
            <p14:sldId id="403"/>
            <p14:sldId id="404"/>
            <p14:sldId id="405"/>
            <p14:sldId id="406"/>
          </p14:sldIdLst>
        </p14:section>
        <p14:section name="SD Card" id="{D364C050-FF73-4F21-BB8C-C2ED624BB1FB}">
          <p14:sldIdLst/>
        </p14:section>
        <p14:section name="Chips" id="{58193CE2-D3ED-4F82-BC15-B74E50DE486C}">
          <p14:sldIdLst>
            <p14:sldId id="364"/>
            <p14:sldId id="357"/>
            <p14:sldId id="358"/>
            <p14:sldId id="360"/>
            <p14:sldId id="359"/>
            <p14:sldId id="363"/>
          </p14:sldIdLst>
        </p14:section>
        <p14:section name="ByteFrost V1.0" id="{6B090879-C450-48D9-B5C8-DAEEB8970368}">
          <p14:sldIdLst>
            <p14:sldId id="321"/>
            <p14:sldId id="315"/>
            <p14:sldId id="304"/>
            <p14:sldId id="257"/>
            <p14:sldId id="258"/>
            <p14:sldId id="290"/>
            <p14:sldId id="291"/>
            <p14:sldId id="292"/>
            <p14:sldId id="301"/>
            <p14:sldId id="303"/>
            <p14:sldId id="270"/>
            <p14:sldId id="316"/>
            <p14:sldId id="307"/>
            <p14:sldId id="278"/>
            <p14:sldId id="282"/>
            <p14:sldId id="300"/>
            <p14:sldId id="274"/>
            <p14:sldId id="273"/>
            <p14:sldId id="285"/>
            <p14:sldId id="305"/>
            <p14:sldId id="306"/>
          </p14:sldIdLst>
        </p14:section>
        <p14:section name="OpCode V1.0" id="{D40DE40A-800A-4B5E-B041-B41BBB2396FA}">
          <p14:sldIdLst>
            <p14:sldId id="284"/>
            <p14:sldId id="276"/>
            <p14:sldId id="261"/>
            <p14:sldId id="269"/>
            <p14:sldId id="263"/>
            <p14:sldId id="264"/>
            <p14:sldId id="260"/>
            <p14:sldId id="265"/>
            <p14:sldId id="267"/>
            <p14:sldId id="266"/>
            <p14:sldId id="271"/>
            <p14:sldId id="277"/>
            <p14:sldId id="279"/>
            <p14:sldId id="268"/>
            <p14:sldId id="280"/>
            <p14:sldId id="281"/>
            <p14:sldId id="287"/>
            <p14:sldId id="288"/>
            <p14:sldId id="302"/>
            <p14:sldId id="309"/>
            <p14:sldId id="310"/>
            <p14:sldId id="311"/>
            <p14:sldId id="312"/>
            <p14:sldId id="313"/>
            <p14:sldId id="314"/>
            <p14:sldId id="275"/>
          </p14:sldIdLst>
        </p14:section>
        <p14:section name="The Name" id="{88308587-F19F-4F21-B58A-F2E443CA8155}">
          <p14:sldIdLst>
            <p14:sldId id="298"/>
            <p14:sldId id="294"/>
            <p14:sldId id="29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4C601D-A3FB-E5F9-28C4-8691D725C714}" name="Ron Keidar" initials="RK" userId="bd522e22234dfd79" providerId="Windows Live"/>
  <p188:author id="{C1C229C8-99E3-C200-4106-60997B1255A7}" name="Gil Keidar" initials="GK" userId="39bab330baa1541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a:srgbClr val="FFFFFF"/>
    <a:srgbClr val="CECECE"/>
    <a:srgbClr val="A9D18E"/>
    <a:srgbClr val="FFFFCC"/>
    <a:srgbClr val="4472C4"/>
    <a:srgbClr val="CC99FF"/>
    <a:srgbClr val="7030A0"/>
    <a:srgbClr val="FF0000"/>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00" autoAdjust="0"/>
    <p:restoredTop sz="95424" autoAdjust="0"/>
  </p:normalViewPr>
  <p:slideViewPr>
    <p:cSldViewPr snapToGrid="0">
      <p:cViewPr varScale="1">
        <p:scale>
          <a:sx n="102" d="100"/>
          <a:sy n="102" d="100"/>
        </p:scale>
        <p:origin x="180" y="69"/>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microsoft.com/office/2018/10/relationships/authors" Target="author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handoutMaster" Target="handoutMasters/handoutMaster1.xml"/><Relationship Id="rId90" Type="http://schemas.openxmlformats.org/officeDocument/2006/relationships/slide" Target="slides/slide89.xml"/></Relationships>
</file>

<file path=ppt/comments/modernComment_102_7DC05F85.xml><?xml version="1.0" encoding="utf-8"?>
<p188:cmLst xmlns:a="http://schemas.openxmlformats.org/drawingml/2006/main" xmlns:r="http://schemas.openxmlformats.org/officeDocument/2006/relationships" xmlns:p188="http://schemas.microsoft.com/office/powerpoint/2018/8/main">
  <p188:cm id="{64B5C9CD-4239-4DE6-AF4C-67ABEF2B2555}" authorId="{C1C229C8-99E3-C200-4106-60997B1255A7}" created="2024-03-10T06:57:17.405">
    <pc:sldMkLst xmlns:pc="http://schemas.microsoft.com/office/powerpoint/2013/main/command">
      <pc:docMk/>
      <pc:sldMk cId="2109759365" sldId="258"/>
    </pc:sldMkLst>
    <p188:pos x="1466850" y="3286125"/>
    <p188:txBody>
      <a:bodyPr/>
      <a:lstStyle/>
      <a:p>
        <a:r>
          <a:rPr lang="en-US"/>
          <a:t>Check that bits 6 and 7 of the OpCode (low instruction register) are connected to 2A and 2B</a:t>
        </a:r>
      </a:p>
    </p188:txBody>
  </p188:cm>
</p188:cmLst>
</file>

<file path=ppt/comments/modernComment_107_E0C67832.xml><?xml version="1.0" encoding="utf-8"?>
<p188:cmLst xmlns:a="http://schemas.openxmlformats.org/drawingml/2006/main" xmlns:r="http://schemas.openxmlformats.org/officeDocument/2006/relationships" xmlns:p188="http://schemas.microsoft.com/office/powerpoint/2018/8/main">
  <p188:cm id="{F1E528B4-AF6E-4402-A8DF-C1C9DF0EB73E}" authorId="{C1C229C8-99E3-C200-4106-60997B1255A7}" created="2024-03-10T07:17:46.231">
    <pc:sldMkLst xmlns:pc="http://schemas.microsoft.com/office/powerpoint/2013/main/command">
      <pc:docMk/>
      <pc:sldMk cId="3771103282" sldId="263"/>
    </pc:sldMkLst>
    <p188:pos x="9401175" y="1717675"/>
    <p188:txBody>
      <a:bodyPr/>
      <a:lstStyle/>
      <a:p>
        <a:r>
          <a:rPr lang="en-US"/>
          <a:t>Can this be optimized to reduce one clock cycle? I.e., on cycle 0, have the microinstruction 0x80?</a:t>
        </a:r>
      </a:p>
    </p188:txBody>
  </p188:cm>
</p188:cmLst>
</file>

<file path=ppt/comments/modernComment_116_31362CA7.xml><?xml version="1.0" encoding="utf-8"?>
<p188:cmLst xmlns:a="http://schemas.openxmlformats.org/drawingml/2006/main" xmlns:r="http://schemas.openxmlformats.org/officeDocument/2006/relationships" xmlns:p188="http://schemas.microsoft.com/office/powerpoint/2018/8/main">
  <p188:cm id="{F5351A2A-B5EF-4545-953D-0762185B1503}" authorId="{C1C229C8-99E3-C200-4106-60997B1255A7}" created="2024-03-10T07:03:07.327">
    <pc:sldMkLst xmlns:pc="http://schemas.microsoft.com/office/powerpoint/2013/main/command">
      <pc:docMk/>
      <pc:sldMk cId="825633959" sldId="278"/>
    </pc:sldMkLst>
    <p188:pos x="2581275" y="5883275"/>
    <p188:txBody>
      <a:bodyPr/>
      <a:lstStyle/>
      <a:p>
        <a:r>
          <a:rPr lang="en-US"/>
          <a:t>Note: this might've changed to also include TST immediate(?)</a:t>
        </a:r>
      </a:p>
    </p188:txBody>
  </p188:cm>
</p188:cmLst>
</file>

<file path=ppt/comments/modernComment_123_DD226EE1.xml><?xml version="1.0" encoding="utf-8"?>
<p188:cmLst xmlns:a="http://schemas.openxmlformats.org/drawingml/2006/main" xmlns:r="http://schemas.openxmlformats.org/officeDocument/2006/relationships" xmlns:p188="http://schemas.microsoft.com/office/powerpoint/2018/8/main">
  <p188:cm id="{7BD8BB70-F0EE-46F2-B36A-328484C91FEE}" authorId="{C1C229C8-99E3-C200-4106-60997B1255A7}" created="2024-03-10T06:58:13.803">
    <pc:sldMkLst xmlns:pc="http://schemas.microsoft.com/office/powerpoint/2013/main/command">
      <pc:docMk/>
      <pc:sldMk cId="3710021345" sldId="291"/>
    </pc:sldMkLst>
    <p188:pos x="11014075" y="1104900"/>
    <p188:txBody>
      <a:bodyPr/>
      <a:lstStyle/>
      <a:p>
        <a:r>
          <a:rPr lang="en-US"/>
          <a:t>Verify correct maximum clock frequency using oscilloscope</a:t>
        </a:r>
      </a:p>
    </p188:txBody>
  </p188:cm>
</p188:cmLst>
</file>

<file path=ppt/comments/modernComment_132_7EF51595.xml><?xml version="1.0" encoding="utf-8"?>
<p188:cmLst xmlns:a="http://schemas.openxmlformats.org/drawingml/2006/main" xmlns:r="http://schemas.openxmlformats.org/officeDocument/2006/relationships" xmlns:p188="http://schemas.microsoft.com/office/powerpoint/2018/8/main">
  <p188:cm id="{DAC3F2F5-F03C-405E-9687-55E55D6DA75B}" authorId="{C1C229C8-99E3-C200-4106-60997B1255A7}" created="2024-03-10T07:44:26.876">
    <pc:sldMkLst xmlns:pc="http://schemas.microsoft.com/office/powerpoint/2013/main/command">
      <pc:docMk/>
      <pc:sldMk cId="2129991061" sldId="306"/>
    </pc:sldMkLst>
    <p188:pos x="1895475" y="3702050"/>
    <p188:txBody>
      <a:bodyPr/>
      <a:lstStyle/>
      <a:p>
        <a:r>
          <a:rPr lang="en-US"/>
          <a:t>Check whether the input here is uC3 and not uC4</a:t>
        </a:r>
      </a:p>
    </p188:txBody>
  </p188:cm>
</p188:cmLst>
</file>

<file path=ppt/comments/modernComment_14E_812B4AD3.xml><?xml version="1.0" encoding="utf-8"?>
<p188:cmLst xmlns:a="http://schemas.openxmlformats.org/drawingml/2006/main" xmlns:r="http://schemas.openxmlformats.org/officeDocument/2006/relationships" xmlns:p188="http://schemas.microsoft.com/office/powerpoint/2018/8/main">
  <p188:cm id="{DB4D6FF1-63AA-4CEA-B2EB-8E4F74348EEC}" authorId="{6F4C601D-A3FB-E5F9-28C4-8691D725C714}" created="2025-12-30T01:16:58.029">
    <ac:txMkLst xmlns:ac="http://schemas.microsoft.com/office/drawing/2013/main/command">
      <pc:docMk xmlns:pc="http://schemas.microsoft.com/office/powerpoint/2013/main/command"/>
      <pc:sldMk xmlns:pc="http://schemas.microsoft.com/office/powerpoint/2013/main/command" cId="2167098067" sldId="334"/>
      <ac:graphicFrameMk id="5" creationId="{3EB91328-3C75-4219-B849-F6944D75CCBE}"/>
      <ac:tblMk/>
      <ac:tcMk rowId="631651838" colId="1217920130"/>
      <ac:txMk cp="0" len="1">
        <ac:context len="2" hash="1630"/>
      </ac:txMk>
    </ac:txMkLst>
    <p188:pos x="619421" y="881800"/>
    <p188:txBody>
      <a:bodyPr/>
      <a:lstStyle/>
      <a:p>
        <a:r>
          <a:rPr lang="en-US"/>
          <a:t>Gil: There does not appear to be any need for this extra cycle now that the first cycle of microcode doesn’t enter into affect until after the high byte of the instruction is fetched.
Updating NOP (and BRK) to be single-cycle instructions (not including fetch time of course) - in total 3 cycles (2 to fetch, 1 to execute), but if in sequence it’s shorter since the cycle to execute is the same cycle as that of loading the low byte of the next instruction.</a:t>
        </a:r>
      </a:p>
    </p188:txBody>
  </p188:cm>
</p188:cmLst>
</file>

<file path=ppt/comments/modernComment_150_A2A58172.xml><?xml version="1.0" encoding="utf-8"?>
<p188:cmLst xmlns:a="http://schemas.openxmlformats.org/drawingml/2006/main" xmlns:r="http://schemas.openxmlformats.org/officeDocument/2006/relationships" xmlns:p188="http://schemas.microsoft.com/office/powerpoint/2018/8/main">
  <p188:cm id="{7DAC849E-854F-4338-859E-8D48CED81D81}" authorId="{6F4C601D-A3FB-E5F9-28C4-8691D725C714}" created="2025-12-25T20:20:52.874">
    <ac:txMkLst xmlns:ac="http://schemas.microsoft.com/office/drawing/2013/main/command">
      <pc:docMk xmlns:pc="http://schemas.microsoft.com/office/powerpoint/2013/main/command"/>
      <pc:sldMk xmlns:pc="http://schemas.microsoft.com/office/powerpoint/2013/main/command" cId="2728755570" sldId="336"/>
      <ac:graphicFrameMk id="4" creationId="{61054D4F-50EB-4216-9E26-903E352CCA4A}"/>
      <ac:tblMk/>
      <ac:tcMk rowId="615310716" colId="947167074"/>
      <ac:txMk cp="0" len="12">
        <ac:context len="13" hash="9094554"/>
      </ac:txMk>
    </ac:txMkLst>
    <p188:pos x="2469535" y="2657567"/>
    <p188:txBody>
      <a:bodyPr/>
      <a:lstStyle/>
      <a:p>
        <a:r>
          <a:rPr lang="en-US"/>
          <a:t>It appears that ROR has the following semantics:
ROR Rd, Rs
1. Rd = {Carry Flag, Rs[7:1]}
2. Carry Flag = Rs[0] (and all other flags are set as well)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9A2975-BF14-FF31-4861-1B937EEF7537}"/>
              </a:ext>
            </a:extLst>
          </p:cNvPr>
          <p:cNvSpPr>
            <a:spLocks noGrp="1"/>
          </p:cNvSpPr>
          <p:nvPr>
            <p:ph type="hdr" sz="quarter"/>
          </p:nvPr>
        </p:nvSpPr>
        <p:spPr>
          <a:xfrm>
            <a:off x="2" y="2"/>
            <a:ext cx="3038475" cy="466725"/>
          </a:xfrm>
          <a:prstGeom prst="rect">
            <a:avLst/>
          </a:prstGeom>
        </p:spPr>
        <p:txBody>
          <a:bodyPr vert="horz" lIns="91413" tIns="45706" rIns="91413" bIns="45706" rtlCol="0"/>
          <a:lstStyle>
            <a:lvl1pPr algn="l">
              <a:defRPr sz="1200"/>
            </a:lvl1pPr>
          </a:lstStyle>
          <a:p>
            <a:endParaRPr lang="en-US"/>
          </a:p>
        </p:txBody>
      </p:sp>
      <p:sp>
        <p:nvSpPr>
          <p:cNvPr id="3" name="Date Placeholder 2">
            <a:extLst>
              <a:ext uri="{FF2B5EF4-FFF2-40B4-BE49-F238E27FC236}">
                <a16:creationId xmlns:a16="http://schemas.microsoft.com/office/drawing/2014/main" id="{23BBC9F7-5C22-286F-905D-7FE99568A483}"/>
              </a:ext>
            </a:extLst>
          </p:cNvPr>
          <p:cNvSpPr>
            <a:spLocks noGrp="1"/>
          </p:cNvSpPr>
          <p:nvPr>
            <p:ph type="dt" sz="quarter" idx="1"/>
          </p:nvPr>
        </p:nvSpPr>
        <p:spPr>
          <a:xfrm>
            <a:off x="3970340" y="2"/>
            <a:ext cx="3038475" cy="466725"/>
          </a:xfrm>
          <a:prstGeom prst="rect">
            <a:avLst/>
          </a:prstGeom>
        </p:spPr>
        <p:txBody>
          <a:bodyPr vert="horz" lIns="91413" tIns="45706" rIns="91413" bIns="45706" rtlCol="0"/>
          <a:lstStyle>
            <a:lvl1pPr algn="r">
              <a:defRPr sz="1200"/>
            </a:lvl1pPr>
          </a:lstStyle>
          <a:p>
            <a:fld id="{9DBE14C3-B025-464C-88EF-CA7F61BF7801}" type="datetime1">
              <a:rPr lang="en-US" smtClean="0"/>
              <a:t>1/4/2026</a:t>
            </a:fld>
            <a:endParaRPr lang="en-US"/>
          </a:p>
        </p:txBody>
      </p:sp>
      <p:sp>
        <p:nvSpPr>
          <p:cNvPr id="4" name="Footer Placeholder 3">
            <a:extLst>
              <a:ext uri="{FF2B5EF4-FFF2-40B4-BE49-F238E27FC236}">
                <a16:creationId xmlns:a16="http://schemas.microsoft.com/office/drawing/2014/main" id="{6AF8A0BF-E69A-1DC9-2EDD-5105EB5A296F}"/>
              </a:ext>
            </a:extLst>
          </p:cNvPr>
          <p:cNvSpPr>
            <a:spLocks noGrp="1"/>
          </p:cNvSpPr>
          <p:nvPr>
            <p:ph type="ftr" sz="quarter" idx="2"/>
          </p:nvPr>
        </p:nvSpPr>
        <p:spPr>
          <a:xfrm>
            <a:off x="2" y="8829677"/>
            <a:ext cx="3038475" cy="466725"/>
          </a:xfrm>
          <a:prstGeom prst="rect">
            <a:avLst/>
          </a:prstGeom>
        </p:spPr>
        <p:txBody>
          <a:bodyPr vert="horz" lIns="91413" tIns="45706" rIns="91413" bIns="45706"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30A546-3DF9-34D6-1806-B228D764AEE2}"/>
              </a:ext>
            </a:extLst>
          </p:cNvPr>
          <p:cNvSpPr>
            <a:spLocks noGrp="1"/>
          </p:cNvSpPr>
          <p:nvPr>
            <p:ph type="sldNum" sz="quarter" idx="3"/>
          </p:nvPr>
        </p:nvSpPr>
        <p:spPr>
          <a:xfrm>
            <a:off x="3970340" y="8829677"/>
            <a:ext cx="3038475" cy="466725"/>
          </a:xfrm>
          <a:prstGeom prst="rect">
            <a:avLst/>
          </a:prstGeom>
        </p:spPr>
        <p:txBody>
          <a:bodyPr vert="horz" lIns="91413" tIns="45706" rIns="91413" bIns="45706" rtlCol="0" anchor="b"/>
          <a:lstStyle>
            <a:lvl1pPr algn="r">
              <a:defRPr sz="1200"/>
            </a:lvl1pPr>
          </a:lstStyle>
          <a:p>
            <a:fld id="{9B11D2C7-0368-4B35-8D1E-6E879AC8DCC4}" type="slidenum">
              <a:rPr lang="en-US" smtClean="0"/>
              <a:t>‹#›</a:t>
            </a:fld>
            <a:endParaRPr lang="en-US"/>
          </a:p>
        </p:txBody>
      </p:sp>
    </p:spTree>
    <p:extLst>
      <p:ext uri="{BB962C8B-B14F-4D97-AF65-F5344CB8AC3E}">
        <p14:creationId xmlns:p14="http://schemas.microsoft.com/office/powerpoint/2010/main" val="199357299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38475" cy="466725"/>
          </a:xfrm>
          <a:prstGeom prst="rect">
            <a:avLst/>
          </a:prstGeom>
        </p:spPr>
        <p:txBody>
          <a:bodyPr vert="horz" lIns="91413" tIns="45706" rIns="91413" bIns="45706" rtlCol="0"/>
          <a:lstStyle>
            <a:lvl1pPr algn="l">
              <a:defRPr sz="1200"/>
            </a:lvl1pPr>
          </a:lstStyle>
          <a:p>
            <a:endParaRPr lang="en-US"/>
          </a:p>
        </p:txBody>
      </p:sp>
      <p:sp>
        <p:nvSpPr>
          <p:cNvPr id="3" name="Date Placeholder 2"/>
          <p:cNvSpPr>
            <a:spLocks noGrp="1"/>
          </p:cNvSpPr>
          <p:nvPr>
            <p:ph type="dt" idx="1"/>
          </p:nvPr>
        </p:nvSpPr>
        <p:spPr>
          <a:xfrm>
            <a:off x="3970340" y="2"/>
            <a:ext cx="3038475" cy="466725"/>
          </a:xfrm>
          <a:prstGeom prst="rect">
            <a:avLst/>
          </a:prstGeom>
        </p:spPr>
        <p:txBody>
          <a:bodyPr vert="horz" lIns="91413" tIns="45706" rIns="91413" bIns="45706" rtlCol="0"/>
          <a:lstStyle>
            <a:lvl1pPr algn="r">
              <a:defRPr sz="1200"/>
            </a:lvl1pPr>
          </a:lstStyle>
          <a:p>
            <a:fld id="{1965A319-62D1-4B04-B501-E2D2517BFCD3}" type="datetime1">
              <a:rPr lang="en-US" smtClean="0"/>
              <a:t>1/4/2026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13" tIns="45706" rIns="91413" bIns="45706" rtlCol="0" anchor="ctr"/>
          <a:lstStyle/>
          <a:p>
            <a:endParaRPr lang="en-US"/>
          </a:p>
        </p:txBody>
      </p:sp>
      <p:sp>
        <p:nvSpPr>
          <p:cNvPr id="5" name="Notes Placeholder 4"/>
          <p:cNvSpPr>
            <a:spLocks noGrp="1"/>
          </p:cNvSpPr>
          <p:nvPr>
            <p:ph type="body" sz="quarter" idx="3"/>
          </p:nvPr>
        </p:nvSpPr>
        <p:spPr>
          <a:xfrm>
            <a:off x="701677" y="4473575"/>
            <a:ext cx="5607050" cy="3660775"/>
          </a:xfrm>
          <a:prstGeom prst="rect">
            <a:avLst/>
          </a:prstGeom>
        </p:spPr>
        <p:txBody>
          <a:bodyPr vert="horz" lIns="91413" tIns="45706" rIns="91413" bIns="4570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29677"/>
            <a:ext cx="3038475" cy="466725"/>
          </a:xfrm>
          <a:prstGeom prst="rect">
            <a:avLst/>
          </a:prstGeom>
        </p:spPr>
        <p:txBody>
          <a:bodyPr vert="horz" lIns="91413" tIns="45706" rIns="91413" bIns="45706" rtlCol="0" anchor="b"/>
          <a:lstStyle>
            <a:lvl1pPr algn="l">
              <a:defRPr sz="1200"/>
            </a:lvl1pPr>
          </a:lstStyle>
          <a:p>
            <a:endParaRPr lang="en-US"/>
          </a:p>
        </p:txBody>
      </p:sp>
      <p:sp>
        <p:nvSpPr>
          <p:cNvPr id="8" name="Slide Number Placeholder 7">
            <a:extLst>
              <a:ext uri="{FF2B5EF4-FFF2-40B4-BE49-F238E27FC236}">
                <a16:creationId xmlns:a16="http://schemas.microsoft.com/office/drawing/2014/main" id="{525B44F2-094D-D219-16D1-A52A57107D62}"/>
              </a:ext>
            </a:extLst>
          </p:cNvPr>
          <p:cNvSpPr>
            <a:spLocks noGrp="1"/>
          </p:cNvSpPr>
          <p:nvPr>
            <p:ph type="sldNum" sz="quarter" idx="5"/>
          </p:nvPr>
        </p:nvSpPr>
        <p:spPr>
          <a:xfrm>
            <a:off x="3970340" y="8829677"/>
            <a:ext cx="3038475" cy="466725"/>
          </a:xfrm>
          <a:prstGeom prst="rect">
            <a:avLst/>
          </a:prstGeom>
        </p:spPr>
        <p:txBody>
          <a:bodyPr vert="horz" lIns="91413" tIns="45706" rIns="91413" bIns="45706" rtlCol="0" anchor="b"/>
          <a:lstStyle>
            <a:lvl1pPr algn="r">
              <a:defRPr sz="1200"/>
            </a:lvl1pPr>
          </a:lstStyle>
          <a:p>
            <a:fld id="{91715222-4AD9-41F8-B991-E2027C81E89E}" type="slidenum">
              <a:rPr lang="en-US" smtClean="0"/>
              <a:t>‹#›</a:t>
            </a:fld>
            <a:endParaRPr lang="en-US"/>
          </a:p>
        </p:txBody>
      </p:sp>
    </p:spTree>
    <p:extLst>
      <p:ext uri="{BB962C8B-B14F-4D97-AF65-F5344CB8AC3E}">
        <p14:creationId xmlns:p14="http://schemas.microsoft.com/office/powerpoint/2010/main" val="29216911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6E12DCF1-BD10-498A-B530-954C8A9EBF83}" type="datetime1">
              <a:rPr lang="en-US" smtClean="0"/>
              <a:t>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a:t>
            </a:fld>
            <a:endParaRPr lang="en-US"/>
          </a:p>
        </p:txBody>
      </p:sp>
    </p:spTree>
    <p:extLst>
      <p:ext uri="{BB962C8B-B14F-4D97-AF65-F5344CB8AC3E}">
        <p14:creationId xmlns:p14="http://schemas.microsoft.com/office/powerpoint/2010/main" val="2177103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37B5E8-6F6C-4D8D-BFE8-10E67D35AE52}" type="datetime1">
              <a:rPr lang="en-US" smtClean="0"/>
              <a:t>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30</a:t>
            </a:fld>
            <a:endParaRPr lang="en-US"/>
          </a:p>
        </p:txBody>
      </p:sp>
    </p:spTree>
    <p:extLst>
      <p:ext uri="{BB962C8B-B14F-4D97-AF65-F5344CB8AC3E}">
        <p14:creationId xmlns:p14="http://schemas.microsoft.com/office/powerpoint/2010/main" val="602312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24E53209-52F0-4E77-81FC-F04A6F29A190}" type="datetime1">
              <a:rPr lang="en-US" smtClean="0"/>
              <a:t>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31</a:t>
            </a:fld>
            <a:endParaRPr lang="en-US"/>
          </a:p>
        </p:txBody>
      </p:sp>
    </p:spTree>
    <p:extLst>
      <p:ext uri="{BB962C8B-B14F-4D97-AF65-F5344CB8AC3E}">
        <p14:creationId xmlns:p14="http://schemas.microsoft.com/office/powerpoint/2010/main" val="258592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7406806-5CE7-4B47-843C-D8778D220F91}" type="datetime1">
              <a:rPr lang="en-US" smtClean="0"/>
              <a:t>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38</a:t>
            </a:fld>
            <a:endParaRPr lang="en-US"/>
          </a:p>
        </p:txBody>
      </p:sp>
    </p:spTree>
    <p:extLst>
      <p:ext uri="{BB962C8B-B14F-4D97-AF65-F5344CB8AC3E}">
        <p14:creationId xmlns:p14="http://schemas.microsoft.com/office/powerpoint/2010/main" val="1008074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530CF-5729-6F6A-CB11-D49B181F48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0440B-CF6E-3CA7-C217-87AC85CD0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0301E-1A43-1D04-A97D-15EC38C9F40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5E15DC5-D399-26B0-4E25-31B78913B25A}"/>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630B633-A88D-5AE5-9CAE-C83DD43A8741}"/>
              </a:ext>
            </a:extLst>
          </p:cNvPr>
          <p:cNvSpPr>
            <a:spLocks noGrp="1"/>
          </p:cNvSpPr>
          <p:nvPr>
            <p:ph type="dt" idx="1"/>
          </p:nvPr>
        </p:nvSpPr>
        <p:spPr/>
        <p:txBody>
          <a:bodyPr/>
          <a:lstStyle/>
          <a:p>
            <a:fld id="{1965A319-62D1-4B04-B501-E2D2517BFCD3}" type="datetime1">
              <a:rPr lang="en-US" smtClean="0"/>
              <a:t>1/4/2026</a:t>
            </a:fld>
            <a:endParaRPr lang="en-US"/>
          </a:p>
        </p:txBody>
      </p:sp>
      <p:sp>
        <p:nvSpPr>
          <p:cNvPr id="6" name="Footer Placeholder 5">
            <a:extLst>
              <a:ext uri="{FF2B5EF4-FFF2-40B4-BE49-F238E27FC236}">
                <a16:creationId xmlns:a16="http://schemas.microsoft.com/office/drawing/2014/main" id="{D4F46C73-25F9-C9E7-27DB-CF6944D4CB55}"/>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8A5F4FE9-298C-F72E-C8D0-16E736161DB5}"/>
              </a:ext>
            </a:extLst>
          </p:cNvPr>
          <p:cNvSpPr>
            <a:spLocks noGrp="1"/>
          </p:cNvSpPr>
          <p:nvPr>
            <p:ph type="sldNum" sz="quarter" idx="5"/>
          </p:nvPr>
        </p:nvSpPr>
        <p:spPr/>
        <p:txBody>
          <a:bodyPr/>
          <a:lstStyle/>
          <a:p>
            <a:fld id="{91715222-4AD9-41F8-B991-E2027C81E89E}" type="slidenum">
              <a:rPr lang="en-US" smtClean="0"/>
              <a:t>71</a:t>
            </a:fld>
            <a:endParaRPr lang="en-US"/>
          </a:p>
        </p:txBody>
      </p:sp>
    </p:spTree>
    <p:extLst>
      <p:ext uri="{BB962C8B-B14F-4D97-AF65-F5344CB8AC3E}">
        <p14:creationId xmlns:p14="http://schemas.microsoft.com/office/powerpoint/2010/main" val="351563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1C533-BB96-0925-682A-47AE14C935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4CFB4-5D9D-59AA-18E4-70ACF1396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24A546-9833-2FF5-D672-BE6B10DD584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2C85B1B-F178-063D-008F-B5D06AD68E1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A5E86C11-2F1F-6C0A-506E-7814AA806194}"/>
              </a:ext>
            </a:extLst>
          </p:cNvPr>
          <p:cNvSpPr>
            <a:spLocks noGrp="1"/>
          </p:cNvSpPr>
          <p:nvPr>
            <p:ph type="dt" idx="1"/>
          </p:nvPr>
        </p:nvSpPr>
        <p:spPr/>
        <p:txBody>
          <a:bodyPr/>
          <a:lstStyle/>
          <a:p>
            <a:fld id="{1965A319-62D1-4B04-B501-E2D2517BFCD3}" type="datetime1">
              <a:rPr lang="en-US" smtClean="0"/>
              <a:t>1/4/2026</a:t>
            </a:fld>
            <a:endParaRPr lang="en-US"/>
          </a:p>
        </p:txBody>
      </p:sp>
      <p:sp>
        <p:nvSpPr>
          <p:cNvPr id="6" name="Footer Placeholder 5">
            <a:extLst>
              <a:ext uri="{FF2B5EF4-FFF2-40B4-BE49-F238E27FC236}">
                <a16:creationId xmlns:a16="http://schemas.microsoft.com/office/drawing/2014/main" id="{3594A889-F126-4401-2298-DD6E89F2717B}"/>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87102735-0B67-6AD9-E33A-62CB4D361F0A}"/>
              </a:ext>
            </a:extLst>
          </p:cNvPr>
          <p:cNvSpPr>
            <a:spLocks noGrp="1"/>
          </p:cNvSpPr>
          <p:nvPr>
            <p:ph type="sldNum" sz="quarter" idx="5"/>
          </p:nvPr>
        </p:nvSpPr>
        <p:spPr/>
        <p:txBody>
          <a:bodyPr/>
          <a:lstStyle/>
          <a:p>
            <a:fld id="{91715222-4AD9-41F8-B991-E2027C81E89E}" type="slidenum">
              <a:rPr lang="en-US" smtClean="0"/>
              <a:t>72</a:t>
            </a:fld>
            <a:endParaRPr lang="en-US"/>
          </a:p>
        </p:txBody>
      </p:sp>
    </p:spTree>
    <p:extLst>
      <p:ext uri="{BB962C8B-B14F-4D97-AF65-F5344CB8AC3E}">
        <p14:creationId xmlns:p14="http://schemas.microsoft.com/office/powerpoint/2010/main" val="4117466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2149E-3477-64C3-34A9-41D5D04B6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03B78-6050-A5AA-B6EF-82E48A66A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CF89B-4C26-2E39-0972-8D71A6792EF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D919373-1A24-EEFD-CDFA-9224966327AA}"/>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E865D2BE-4C3E-59D8-419A-29BC8BADC2A9}"/>
              </a:ext>
            </a:extLst>
          </p:cNvPr>
          <p:cNvSpPr>
            <a:spLocks noGrp="1"/>
          </p:cNvSpPr>
          <p:nvPr>
            <p:ph type="dt" idx="1"/>
          </p:nvPr>
        </p:nvSpPr>
        <p:spPr/>
        <p:txBody>
          <a:bodyPr/>
          <a:lstStyle/>
          <a:p>
            <a:fld id="{1965A319-62D1-4B04-B501-E2D2517BFCD3}" type="datetime1">
              <a:rPr lang="en-US" smtClean="0"/>
              <a:t>1/4/2026</a:t>
            </a:fld>
            <a:endParaRPr lang="en-US"/>
          </a:p>
        </p:txBody>
      </p:sp>
      <p:sp>
        <p:nvSpPr>
          <p:cNvPr id="6" name="Footer Placeholder 5">
            <a:extLst>
              <a:ext uri="{FF2B5EF4-FFF2-40B4-BE49-F238E27FC236}">
                <a16:creationId xmlns:a16="http://schemas.microsoft.com/office/drawing/2014/main" id="{374A70E1-5BCF-E244-8D92-FB15B18E01D1}"/>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5D1744E7-75AB-C670-05D0-066F7A062CFC}"/>
              </a:ext>
            </a:extLst>
          </p:cNvPr>
          <p:cNvSpPr>
            <a:spLocks noGrp="1"/>
          </p:cNvSpPr>
          <p:nvPr>
            <p:ph type="sldNum" sz="quarter" idx="5"/>
          </p:nvPr>
        </p:nvSpPr>
        <p:spPr/>
        <p:txBody>
          <a:bodyPr/>
          <a:lstStyle/>
          <a:p>
            <a:fld id="{91715222-4AD9-41F8-B991-E2027C81E89E}" type="slidenum">
              <a:rPr lang="en-US" smtClean="0"/>
              <a:t>73</a:t>
            </a:fld>
            <a:endParaRPr lang="en-US"/>
          </a:p>
        </p:txBody>
      </p:sp>
    </p:spTree>
    <p:extLst>
      <p:ext uri="{BB962C8B-B14F-4D97-AF65-F5344CB8AC3E}">
        <p14:creationId xmlns:p14="http://schemas.microsoft.com/office/powerpoint/2010/main" val="2139819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7232F-509E-095D-9D61-5F8DCF5F24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83467-9FB6-2A62-E78E-26D793FA11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B1832-4D44-0052-0943-A6E500C9752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620C117-DB42-4D63-79EB-8C06DB4557A4}"/>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E6B0963-AE92-BAE2-04C1-8BABEDDB873C}"/>
              </a:ext>
            </a:extLst>
          </p:cNvPr>
          <p:cNvSpPr>
            <a:spLocks noGrp="1"/>
          </p:cNvSpPr>
          <p:nvPr>
            <p:ph type="dt" idx="1"/>
          </p:nvPr>
        </p:nvSpPr>
        <p:spPr/>
        <p:txBody>
          <a:bodyPr/>
          <a:lstStyle/>
          <a:p>
            <a:fld id="{1965A319-62D1-4B04-B501-E2D2517BFCD3}" type="datetime1">
              <a:rPr lang="en-US" smtClean="0"/>
              <a:t>1/4/2026</a:t>
            </a:fld>
            <a:endParaRPr lang="en-US"/>
          </a:p>
        </p:txBody>
      </p:sp>
      <p:sp>
        <p:nvSpPr>
          <p:cNvPr id="6" name="Footer Placeholder 5">
            <a:extLst>
              <a:ext uri="{FF2B5EF4-FFF2-40B4-BE49-F238E27FC236}">
                <a16:creationId xmlns:a16="http://schemas.microsoft.com/office/drawing/2014/main" id="{2FBCE318-F974-1558-BB65-F392FE720638}"/>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714F4731-9AB3-817F-8CDF-7DD767D1BEDC}"/>
              </a:ext>
            </a:extLst>
          </p:cNvPr>
          <p:cNvSpPr>
            <a:spLocks noGrp="1"/>
          </p:cNvSpPr>
          <p:nvPr>
            <p:ph type="sldNum" sz="quarter" idx="5"/>
          </p:nvPr>
        </p:nvSpPr>
        <p:spPr/>
        <p:txBody>
          <a:bodyPr/>
          <a:lstStyle/>
          <a:p>
            <a:fld id="{91715222-4AD9-41F8-B991-E2027C81E89E}" type="slidenum">
              <a:rPr lang="en-US" smtClean="0"/>
              <a:t>74</a:t>
            </a:fld>
            <a:endParaRPr lang="en-US"/>
          </a:p>
        </p:txBody>
      </p:sp>
    </p:spTree>
    <p:extLst>
      <p:ext uri="{BB962C8B-B14F-4D97-AF65-F5344CB8AC3E}">
        <p14:creationId xmlns:p14="http://schemas.microsoft.com/office/powerpoint/2010/main" val="1712801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965A319-62D1-4B04-B501-E2D2517BFCD3}" type="datetime1">
              <a:rPr lang="en-US" smtClean="0"/>
              <a:t>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75</a:t>
            </a:fld>
            <a:endParaRPr lang="en-US"/>
          </a:p>
        </p:txBody>
      </p:sp>
    </p:spTree>
    <p:extLst>
      <p:ext uri="{BB962C8B-B14F-4D97-AF65-F5344CB8AC3E}">
        <p14:creationId xmlns:p14="http://schemas.microsoft.com/office/powerpoint/2010/main" val="390280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23052-C5FD-09FD-284E-0CA020F87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2D4844-E173-36D3-1C1F-AC7E004810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5F551-6F6F-0598-F7A6-981CE96EAD4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52933BE-C288-D6B0-2ED6-5D428715040C}"/>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E725F4C2-1403-F94B-B572-579075049822}"/>
              </a:ext>
            </a:extLst>
          </p:cNvPr>
          <p:cNvSpPr>
            <a:spLocks noGrp="1"/>
          </p:cNvSpPr>
          <p:nvPr>
            <p:ph type="dt" idx="1"/>
          </p:nvPr>
        </p:nvSpPr>
        <p:spPr/>
        <p:txBody>
          <a:bodyPr/>
          <a:lstStyle/>
          <a:p>
            <a:fld id="{1965A319-62D1-4B04-B501-E2D2517BFCD3}" type="datetime1">
              <a:rPr lang="en-US" smtClean="0"/>
              <a:t>1/4/2026</a:t>
            </a:fld>
            <a:endParaRPr lang="en-US"/>
          </a:p>
        </p:txBody>
      </p:sp>
      <p:sp>
        <p:nvSpPr>
          <p:cNvPr id="6" name="Footer Placeholder 5">
            <a:extLst>
              <a:ext uri="{FF2B5EF4-FFF2-40B4-BE49-F238E27FC236}">
                <a16:creationId xmlns:a16="http://schemas.microsoft.com/office/drawing/2014/main" id="{1B762C9B-0B54-DF11-1DFD-5E200C10DFBD}"/>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C6CFDA0-4935-C985-72EE-DC202FC5E2B8}"/>
              </a:ext>
            </a:extLst>
          </p:cNvPr>
          <p:cNvSpPr>
            <a:spLocks noGrp="1"/>
          </p:cNvSpPr>
          <p:nvPr>
            <p:ph type="sldNum" sz="quarter" idx="5"/>
          </p:nvPr>
        </p:nvSpPr>
        <p:spPr/>
        <p:txBody>
          <a:bodyPr/>
          <a:lstStyle/>
          <a:p>
            <a:fld id="{91715222-4AD9-41F8-B991-E2027C81E89E}" type="slidenum">
              <a:rPr lang="en-US" smtClean="0"/>
              <a:t>76</a:t>
            </a:fld>
            <a:endParaRPr lang="en-US"/>
          </a:p>
        </p:txBody>
      </p:sp>
    </p:spTree>
    <p:extLst>
      <p:ext uri="{BB962C8B-B14F-4D97-AF65-F5344CB8AC3E}">
        <p14:creationId xmlns:p14="http://schemas.microsoft.com/office/powerpoint/2010/main" val="2965698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BFA2B-F0BF-CCEE-9307-7FCE84EC6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909A5-76BA-A2A6-0F1A-59A5946D9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9840F1-5626-8DC2-7043-D665A39260D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F4E6E71-D561-1850-B58B-22D83E2E6D98}"/>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0FCB98C6-C04F-B6EF-BFCD-87676C7C4DC6}"/>
              </a:ext>
            </a:extLst>
          </p:cNvPr>
          <p:cNvSpPr>
            <a:spLocks noGrp="1"/>
          </p:cNvSpPr>
          <p:nvPr>
            <p:ph type="dt" idx="1"/>
          </p:nvPr>
        </p:nvSpPr>
        <p:spPr/>
        <p:txBody>
          <a:bodyPr/>
          <a:lstStyle/>
          <a:p>
            <a:fld id="{1965A319-62D1-4B04-B501-E2D2517BFCD3}" type="datetime1">
              <a:rPr lang="en-US" smtClean="0"/>
              <a:t>1/4/2026</a:t>
            </a:fld>
            <a:endParaRPr lang="en-US"/>
          </a:p>
        </p:txBody>
      </p:sp>
      <p:sp>
        <p:nvSpPr>
          <p:cNvPr id="6" name="Footer Placeholder 5">
            <a:extLst>
              <a:ext uri="{FF2B5EF4-FFF2-40B4-BE49-F238E27FC236}">
                <a16:creationId xmlns:a16="http://schemas.microsoft.com/office/drawing/2014/main" id="{39763A91-7D10-6EE4-7E71-1CB4E9CE94CD}"/>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9B5E8AE-95D3-352B-6F29-10CC6C8C5DC9}"/>
              </a:ext>
            </a:extLst>
          </p:cNvPr>
          <p:cNvSpPr>
            <a:spLocks noGrp="1"/>
          </p:cNvSpPr>
          <p:nvPr>
            <p:ph type="sldNum" sz="quarter" idx="5"/>
          </p:nvPr>
        </p:nvSpPr>
        <p:spPr/>
        <p:txBody>
          <a:bodyPr/>
          <a:lstStyle/>
          <a:p>
            <a:fld id="{91715222-4AD9-41F8-B991-E2027C81E89E}" type="slidenum">
              <a:rPr lang="en-US" smtClean="0"/>
              <a:t>77</a:t>
            </a:fld>
            <a:endParaRPr lang="en-US"/>
          </a:p>
        </p:txBody>
      </p:sp>
    </p:spTree>
    <p:extLst>
      <p:ext uri="{BB962C8B-B14F-4D97-AF65-F5344CB8AC3E}">
        <p14:creationId xmlns:p14="http://schemas.microsoft.com/office/powerpoint/2010/main" val="2062551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BF69B9D-E841-4624-A539-D744F3C14115}" type="datetime1">
              <a:rPr lang="en-US" smtClean="0"/>
              <a:t>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15</a:t>
            </a:fld>
            <a:endParaRPr lang="en-US"/>
          </a:p>
        </p:txBody>
      </p:sp>
    </p:spTree>
    <p:extLst>
      <p:ext uri="{BB962C8B-B14F-4D97-AF65-F5344CB8AC3E}">
        <p14:creationId xmlns:p14="http://schemas.microsoft.com/office/powerpoint/2010/main" val="3529866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7B34E-4AFC-351C-2363-857F100D4D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212E17-2AD1-5415-52E1-9604BE9621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23721-22C1-C1A6-3112-674AECB5F30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778B3B3-47DC-EADB-F484-F0396713E39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1BB5D0E6-0483-83A3-741F-DB5275AF3AF5}"/>
              </a:ext>
            </a:extLst>
          </p:cNvPr>
          <p:cNvSpPr>
            <a:spLocks noGrp="1"/>
          </p:cNvSpPr>
          <p:nvPr>
            <p:ph type="dt" idx="1"/>
          </p:nvPr>
        </p:nvSpPr>
        <p:spPr/>
        <p:txBody>
          <a:bodyPr/>
          <a:lstStyle/>
          <a:p>
            <a:fld id="{1965A319-62D1-4B04-B501-E2D2517BFCD3}" type="datetime1">
              <a:rPr lang="en-US" smtClean="0"/>
              <a:t>1/4/2026</a:t>
            </a:fld>
            <a:endParaRPr lang="en-US"/>
          </a:p>
        </p:txBody>
      </p:sp>
      <p:sp>
        <p:nvSpPr>
          <p:cNvPr id="6" name="Footer Placeholder 5">
            <a:extLst>
              <a:ext uri="{FF2B5EF4-FFF2-40B4-BE49-F238E27FC236}">
                <a16:creationId xmlns:a16="http://schemas.microsoft.com/office/drawing/2014/main" id="{4CE5DFE3-A2A3-4841-3C3C-D22B16E338F1}"/>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5DC89339-B984-0027-95E3-6209F448CD59}"/>
              </a:ext>
            </a:extLst>
          </p:cNvPr>
          <p:cNvSpPr>
            <a:spLocks noGrp="1"/>
          </p:cNvSpPr>
          <p:nvPr>
            <p:ph type="sldNum" sz="quarter" idx="5"/>
          </p:nvPr>
        </p:nvSpPr>
        <p:spPr/>
        <p:txBody>
          <a:bodyPr/>
          <a:lstStyle/>
          <a:p>
            <a:fld id="{91715222-4AD9-41F8-B991-E2027C81E89E}" type="slidenum">
              <a:rPr lang="en-US" smtClean="0"/>
              <a:t>78</a:t>
            </a:fld>
            <a:endParaRPr lang="en-US"/>
          </a:p>
        </p:txBody>
      </p:sp>
    </p:spTree>
    <p:extLst>
      <p:ext uri="{BB962C8B-B14F-4D97-AF65-F5344CB8AC3E}">
        <p14:creationId xmlns:p14="http://schemas.microsoft.com/office/powerpoint/2010/main" val="1008223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04D56-E637-E869-542C-1C3A39619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F0CCE-4E84-7766-9F51-FAD268DC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3BC7B-AEF9-6DE4-019F-2C78CCBA46C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DF37AEA-D6B5-CB1C-C74E-389EDDB644E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B6CBFCD1-DB46-E129-577D-400019CEEEA6}"/>
              </a:ext>
            </a:extLst>
          </p:cNvPr>
          <p:cNvSpPr>
            <a:spLocks noGrp="1"/>
          </p:cNvSpPr>
          <p:nvPr>
            <p:ph type="dt" idx="1"/>
          </p:nvPr>
        </p:nvSpPr>
        <p:spPr/>
        <p:txBody>
          <a:bodyPr/>
          <a:lstStyle/>
          <a:p>
            <a:fld id="{1965A319-62D1-4B04-B501-E2D2517BFCD3}" type="datetime1">
              <a:rPr lang="en-US" smtClean="0"/>
              <a:t>1/4/2026</a:t>
            </a:fld>
            <a:endParaRPr lang="en-US"/>
          </a:p>
        </p:txBody>
      </p:sp>
      <p:sp>
        <p:nvSpPr>
          <p:cNvPr id="6" name="Footer Placeholder 5">
            <a:extLst>
              <a:ext uri="{FF2B5EF4-FFF2-40B4-BE49-F238E27FC236}">
                <a16:creationId xmlns:a16="http://schemas.microsoft.com/office/drawing/2014/main" id="{D3403743-1462-03A3-35A6-B908D8829E20}"/>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EB2A6539-2D37-9DC6-326F-C9C94D56DBFF}"/>
              </a:ext>
            </a:extLst>
          </p:cNvPr>
          <p:cNvSpPr>
            <a:spLocks noGrp="1"/>
          </p:cNvSpPr>
          <p:nvPr>
            <p:ph type="sldNum" sz="quarter" idx="5"/>
          </p:nvPr>
        </p:nvSpPr>
        <p:spPr/>
        <p:txBody>
          <a:bodyPr/>
          <a:lstStyle/>
          <a:p>
            <a:fld id="{91715222-4AD9-41F8-B991-E2027C81E89E}" type="slidenum">
              <a:rPr lang="en-US" smtClean="0"/>
              <a:t>79</a:t>
            </a:fld>
            <a:endParaRPr lang="en-US"/>
          </a:p>
        </p:txBody>
      </p:sp>
    </p:spTree>
    <p:extLst>
      <p:ext uri="{BB962C8B-B14F-4D97-AF65-F5344CB8AC3E}">
        <p14:creationId xmlns:p14="http://schemas.microsoft.com/office/powerpoint/2010/main" val="2347579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F3C6A-A03B-2CEC-EBB7-09BAE112B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74A61A-318D-19B4-EE5D-A0DD85751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D66885-72FF-D50B-F6DD-013B2E6A765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975A09BF-2EA1-75AF-F3CE-A6D701A7D35E}"/>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C4215518-7E40-7008-BD9C-8A25597FF36A}"/>
              </a:ext>
            </a:extLst>
          </p:cNvPr>
          <p:cNvSpPr>
            <a:spLocks noGrp="1"/>
          </p:cNvSpPr>
          <p:nvPr>
            <p:ph type="dt" idx="1"/>
          </p:nvPr>
        </p:nvSpPr>
        <p:spPr/>
        <p:txBody>
          <a:bodyPr/>
          <a:lstStyle/>
          <a:p>
            <a:fld id="{1965A319-62D1-4B04-B501-E2D2517BFCD3}" type="datetime1">
              <a:rPr lang="en-US" smtClean="0"/>
              <a:t>1/4/2026</a:t>
            </a:fld>
            <a:endParaRPr lang="en-US"/>
          </a:p>
        </p:txBody>
      </p:sp>
      <p:sp>
        <p:nvSpPr>
          <p:cNvPr id="6" name="Footer Placeholder 5">
            <a:extLst>
              <a:ext uri="{FF2B5EF4-FFF2-40B4-BE49-F238E27FC236}">
                <a16:creationId xmlns:a16="http://schemas.microsoft.com/office/drawing/2014/main" id="{EBBFD92D-261F-4629-7C8D-369EB1748642}"/>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60E4B7DF-40A5-04D5-5C1E-34EE7037DFFB}"/>
              </a:ext>
            </a:extLst>
          </p:cNvPr>
          <p:cNvSpPr>
            <a:spLocks noGrp="1"/>
          </p:cNvSpPr>
          <p:nvPr>
            <p:ph type="sldNum" sz="quarter" idx="5"/>
          </p:nvPr>
        </p:nvSpPr>
        <p:spPr/>
        <p:txBody>
          <a:bodyPr/>
          <a:lstStyle/>
          <a:p>
            <a:fld id="{91715222-4AD9-41F8-B991-E2027C81E89E}" type="slidenum">
              <a:rPr lang="en-US" smtClean="0"/>
              <a:t>80</a:t>
            </a:fld>
            <a:endParaRPr lang="en-US"/>
          </a:p>
        </p:txBody>
      </p:sp>
    </p:spTree>
    <p:extLst>
      <p:ext uri="{BB962C8B-B14F-4D97-AF65-F5344CB8AC3E}">
        <p14:creationId xmlns:p14="http://schemas.microsoft.com/office/powerpoint/2010/main" val="2073554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C135-75CB-E49E-6552-13673265B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ED75D-97D1-23BA-CC28-B004622892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9B773-0579-CD0F-6E07-0375F3AB3BC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4D71300-5008-6795-ED26-566D76CC786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05270161-C122-2AB8-08F1-518A256AD6C0}"/>
              </a:ext>
            </a:extLst>
          </p:cNvPr>
          <p:cNvSpPr>
            <a:spLocks noGrp="1"/>
          </p:cNvSpPr>
          <p:nvPr>
            <p:ph type="dt" idx="1"/>
          </p:nvPr>
        </p:nvSpPr>
        <p:spPr/>
        <p:txBody>
          <a:bodyPr/>
          <a:lstStyle/>
          <a:p>
            <a:fld id="{1965A319-62D1-4B04-B501-E2D2517BFCD3}" type="datetime1">
              <a:rPr lang="en-US" smtClean="0"/>
              <a:t>1/4/2026</a:t>
            </a:fld>
            <a:endParaRPr lang="en-US"/>
          </a:p>
        </p:txBody>
      </p:sp>
      <p:sp>
        <p:nvSpPr>
          <p:cNvPr id="6" name="Footer Placeholder 5">
            <a:extLst>
              <a:ext uri="{FF2B5EF4-FFF2-40B4-BE49-F238E27FC236}">
                <a16:creationId xmlns:a16="http://schemas.microsoft.com/office/drawing/2014/main" id="{26026260-DBB5-9FC0-833A-4E5ADA152364}"/>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BF952B12-1A24-3736-CB07-9C402279A456}"/>
              </a:ext>
            </a:extLst>
          </p:cNvPr>
          <p:cNvSpPr>
            <a:spLocks noGrp="1"/>
          </p:cNvSpPr>
          <p:nvPr>
            <p:ph type="sldNum" sz="quarter" idx="5"/>
          </p:nvPr>
        </p:nvSpPr>
        <p:spPr/>
        <p:txBody>
          <a:bodyPr/>
          <a:lstStyle/>
          <a:p>
            <a:fld id="{91715222-4AD9-41F8-B991-E2027C81E89E}" type="slidenum">
              <a:rPr lang="en-US" smtClean="0"/>
              <a:t>81</a:t>
            </a:fld>
            <a:endParaRPr lang="en-US"/>
          </a:p>
        </p:txBody>
      </p:sp>
    </p:spTree>
    <p:extLst>
      <p:ext uri="{BB962C8B-B14F-4D97-AF65-F5344CB8AC3E}">
        <p14:creationId xmlns:p14="http://schemas.microsoft.com/office/powerpoint/2010/main" val="2145390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1A905-E47F-4848-AF8E-B5275EFC6F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BC5804-FD30-15A9-AB8E-82FB3281D3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281D8F-FE4A-DFE5-CE2D-88BA609A39D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193D17F-7878-AC23-3BBD-5EC26ECC776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893549E4-77FE-306E-E144-BDF1105F8B87}"/>
              </a:ext>
            </a:extLst>
          </p:cNvPr>
          <p:cNvSpPr>
            <a:spLocks noGrp="1"/>
          </p:cNvSpPr>
          <p:nvPr>
            <p:ph type="dt" idx="1"/>
          </p:nvPr>
        </p:nvSpPr>
        <p:spPr/>
        <p:txBody>
          <a:bodyPr/>
          <a:lstStyle/>
          <a:p>
            <a:fld id="{1965A319-62D1-4B04-B501-E2D2517BFCD3}" type="datetime1">
              <a:rPr lang="en-US" smtClean="0"/>
              <a:t>1/4/2026</a:t>
            </a:fld>
            <a:endParaRPr lang="en-US"/>
          </a:p>
        </p:txBody>
      </p:sp>
      <p:sp>
        <p:nvSpPr>
          <p:cNvPr id="6" name="Footer Placeholder 5">
            <a:extLst>
              <a:ext uri="{FF2B5EF4-FFF2-40B4-BE49-F238E27FC236}">
                <a16:creationId xmlns:a16="http://schemas.microsoft.com/office/drawing/2014/main" id="{C6823F3F-C713-7230-B7C2-54FD0CFE3D76}"/>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E10D2BE5-13EB-B328-7368-0484A501EEB3}"/>
              </a:ext>
            </a:extLst>
          </p:cNvPr>
          <p:cNvSpPr>
            <a:spLocks noGrp="1"/>
          </p:cNvSpPr>
          <p:nvPr>
            <p:ph type="sldNum" sz="quarter" idx="5"/>
          </p:nvPr>
        </p:nvSpPr>
        <p:spPr/>
        <p:txBody>
          <a:bodyPr/>
          <a:lstStyle/>
          <a:p>
            <a:fld id="{91715222-4AD9-41F8-B991-E2027C81E89E}" type="slidenum">
              <a:rPr lang="en-US" smtClean="0"/>
              <a:t>82</a:t>
            </a:fld>
            <a:endParaRPr lang="en-US"/>
          </a:p>
        </p:txBody>
      </p:sp>
    </p:spTree>
    <p:extLst>
      <p:ext uri="{BB962C8B-B14F-4D97-AF65-F5344CB8AC3E}">
        <p14:creationId xmlns:p14="http://schemas.microsoft.com/office/powerpoint/2010/main" val="2261200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32DD1-E694-D4FC-9A63-2A3BCEDE4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AAC68-33FB-85F5-857C-7935BF79B8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2738F-6358-3310-1658-B0A6F420B11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44F259A-9D5C-EE63-84F3-19C0D0CBF283}"/>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10E844A4-D6F6-0A2E-2AFD-C19623D05C1A}"/>
              </a:ext>
            </a:extLst>
          </p:cNvPr>
          <p:cNvSpPr>
            <a:spLocks noGrp="1"/>
          </p:cNvSpPr>
          <p:nvPr>
            <p:ph type="dt" idx="1"/>
          </p:nvPr>
        </p:nvSpPr>
        <p:spPr/>
        <p:txBody>
          <a:bodyPr/>
          <a:lstStyle/>
          <a:p>
            <a:fld id="{1965A319-62D1-4B04-B501-E2D2517BFCD3}" type="datetime1">
              <a:rPr lang="en-US" smtClean="0"/>
              <a:t>1/4/2026</a:t>
            </a:fld>
            <a:endParaRPr lang="en-US"/>
          </a:p>
        </p:txBody>
      </p:sp>
      <p:sp>
        <p:nvSpPr>
          <p:cNvPr id="6" name="Footer Placeholder 5">
            <a:extLst>
              <a:ext uri="{FF2B5EF4-FFF2-40B4-BE49-F238E27FC236}">
                <a16:creationId xmlns:a16="http://schemas.microsoft.com/office/drawing/2014/main" id="{D7C3304A-C9DB-D8DB-F3A7-FD860D5B9DA8}"/>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4CB4E90F-E2A4-949C-9928-5C815B25D985}"/>
              </a:ext>
            </a:extLst>
          </p:cNvPr>
          <p:cNvSpPr>
            <a:spLocks noGrp="1"/>
          </p:cNvSpPr>
          <p:nvPr>
            <p:ph type="sldNum" sz="quarter" idx="5"/>
          </p:nvPr>
        </p:nvSpPr>
        <p:spPr/>
        <p:txBody>
          <a:bodyPr/>
          <a:lstStyle/>
          <a:p>
            <a:fld id="{91715222-4AD9-41F8-B991-E2027C81E89E}" type="slidenum">
              <a:rPr lang="en-US" smtClean="0"/>
              <a:t>83</a:t>
            </a:fld>
            <a:endParaRPr lang="en-US"/>
          </a:p>
        </p:txBody>
      </p:sp>
    </p:spTree>
    <p:extLst>
      <p:ext uri="{BB962C8B-B14F-4D97-AF65-F5344CB8AC3E}">
        <p14:creationId xmlns:p14="http://schemas.microsoft.com/office/powerpoint/2010/main" val="228085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3291201-F75C-4ED7-9D0F-D50CAED31039}" type="datetime1">
              <a:rPr lang="en-US" smtClean="0"/>
              <a:t>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93</a:t>
            </a:fld>
            <a:endParaRPr lang="en-US"/>
          </a:p>
        </p:txBody>
      </p:sp>
    </p:spTree>
    <p:extLst>
      <p:ext uri="{BB962C8B-B14F-4D97-AF65-F5344CB8AC3E}">
        <p14:creationId xmlns:p14="http://schemas.microsoft.com/office/powerpoint/2010/main" val="3575330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D397803-AD25-420B-9E20-5C7370E44F7B}" type="datetime1">
              <a:rPr lang="en-US" smtClean="0"/>
              <a:t>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95</a:t>
            </a:fld>
            <a:endParaRPr lang="en-US"/>
          </a:p>
        </p:txBody>
      </p:sp>
    </p:spTree>
    <p:extLst>
      <p:ext uri="{BB962C8B-B14F-4D97-AF65-F5344CB8AC3E}">
        <p14:creationId xmlns:p14="http://schemas.microsoft.com/office/powerpoint/2010/main" val="577460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097B3F4-FAF8-47F2-9D73-459B42D96B0B}" type="datetime1">
              <a:rPr lang="en-US" smtClean="0"/>
              <a:t>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99</a:t>
            </a:fld>
            <a:endParaRPr lang="en-US"/>
          </a:p>
        </p:txBody>
      </p:sp>
    </p:spTree>
    <p:extLst>
      <p:ext uri="{BB962C8B-B14F-4D97-AF65-F5344CB8AC3E}">
        <p14:creationId xmlns:p14="http://schemas.microsoft.com/office/powerpoint/2010/main" val="3878639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F93E34CA-AACB-4EE8-9D13-1D2266238B5B}" type="datetime1">
              <a:rPr lang="en-US" smtClean="0"/>
              <a:t>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102</a:t>
            </a:fld>
            <a:endParaRPr lang="en-US"/>
          </a:p>
        </p:txBody>
      </p:sp>
    </p:spTree>
    <p:extLst>
      <p:ext uri="{BB962C8B-B14F-4D97-AF65-F5344CB8AC3E}">
        <p14:creationId xmlns:p14="http://schemas.microsoft.com/office/powerpoint/2010/main" val="695265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F151B00F-B710-4EBD-80CB-6B4853F83F1A}" type="datetime1">
              <a:rPr lang="en-US" smtClean="0"/>
              <a:t>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16</a:t>
            </a:fld>
            <a:endParaRPr lang="en-US"/>
          </a:p>
        </p:txBody>
      </p:sp>
    </p:spTree>
    <p:extLst>
      <p:ext uri="{BB962C8B-B14F-4D97-AF65-F5344CB8AC3E}">
        <p14:creationId xmlns:p14="http://schemas.microsoft.com/office/powerpoint/2010/main" val="4088178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F8785FB-B1A3-49AD-A6FC-BD00666AE429}" type="datetime1">
              <a:rPr lang="en-US" smtClean="0"/>
              <a:t>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104</a:t>
            </a:fld>
            <a:endParaRPr lang="en-US"/>
          </a:p>
        </p:txBody>
      </p:sp>
    </p:spTree>
    <p:extLst>
      <p:ext uri="{BB962C8B-B14F-4D97-AF65-F5344CB8AC3E}">
        <p14:creationId xmlns:p14="http://schemas.microsoft.com/office/powerpoint/2010/main" val="43699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404DCE8-A902-43E3-A55C-4CD0E3290697}" type="datetime1">
              <a:rPr lang="en-US" smtClean="0"/>
              <a:t>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108</a:t>
            </a:fld>
            <a:endParaRPr lang="en-US"/>
          </a:p>
        </p:txBody>
      </p:sp>
    </p:spTree>
    <p:extLst>
      <p:ext uri="{BB962C8B-B14F-4D97-AF65-F5344CB8AC3E}">
        <p14:creationId xmlns:p14="http://schemas.microsoft.com/office/powerpoint/2010/main" val="597884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593434CE-0F73-430C-A412-1D5CD89BF485}" type="datetime1">
              <a:rPr lang="en-US" smtClean="0"/>
              <a:t>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17</a:t>
            </a:fld>
            <a:endParaRPr lang="en-US"/>
          </a:p>
        </p:txBody>
      </p:sp>
    </p:spTree>
    <p:extLst>
      <p:ext uri="{BB962C8B-B14F-4D97-AF65-F5344CB8AC3E}">
        <p14:creationId xmlns:p14="http://schemas.microsoft.com/office/powerpoint/2010/main" val="4249853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4C5A02C-041B-447F-89B8-BD1973D9AEE6}" type="datetime1">
              <a:rPr lang="en-US" smtClean="0"/>
              <a:t>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19</a:t>
            </a:fld>
            <a:endParaRPr lang="en-US"/>
          </a:p>
        </p:txBody>
      </p:sp>
    </p:spTree>
    <p:extLst>
      <p:ext uri="{BB962C8B-B14F-4D97-AF65-F5344CB8AC3E}">
        <p14:creationId xmlns:p14="http://schemas.microsoft.com/office/powerpoint/2010/main" val="237129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1D0D9A2-04AD-4EEB-9D46-6CE74F4E120F}" type="datetime1">
              <a:rPr lang="en-US" smtClean="0"/>
              <a:t>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21</a:t>
            </a:fld>
            <a:endParaRPr lang="en-US"/>
          </a:p>
        </p:txBody>
      </p:sp>
    </p:spTree>
    <p:extLst>
      <p:ext uri="{BB962C8B-B14F-4D97-AF65-F5344CB8AC3E}">
        <p14:creationId xmlns:p14="http://schemas.microsoft.com/office/powerpoint/2010/main" val="4266414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8571A9BD-2687-4C0C-9FCC-115168453D21}" type="datetime1">
              <a:rPr lang="en-US" smtClean="0"/>
              <a:t>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22</a:t>
            </a:fld>
            <a:endParaRPr lang="en-US"/>
          </a:p>
        </p:txBody>
      </p:sp>
    </p:spTree>
    <p:extLst>
      <p:ext uri="{BB962C8B-B14F-4D97-AF65-F5344CB8AC3E}">
        <p14:creationId xmlns:p14="http://schemas.microsoft.com/office/powerpoint/2010/main" val="1986503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9DF09BD-A259-4061-BC11-B8EC44F478A2}" type="datetime1">
              <a:rPr lang="en-US" smtClean="0"/>
              <a:t>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24</a:t>
            </a:fld>
            <a:endParaRPr lang="en-US"/>
          </a:p>
        </p:txBody>
      </p:sp>
    </p:spTree>
    <p:extLst>
      <p:ext uri="{BB962C8B-B14F-4D97-AF65-F5344CB8AC3E}">
        <p14:creationId xmlns:p14="http://schemas.microsoft.com/office/powerpoint/2010/main" val="1381283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C0F915D-C2D4-402B-BD62-0794A2A423B0}" type="datetime1">
              <a:rPr lang="en-US" smtClean="0"/>
              <a:t>1/4/2026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28</a:t>
            </a:fld>
            <a:endParaRPr lang="en-US"/>
          </a:p>
        </p:txBody>
      </p:sp>
    </p:spTree>
    <p:extLst>
      <p:ext uri="{BB962C8B-B14F-4D97-AF65-F5344CB8AC3E}">
        <p14:creationId xmlns:p14="http://schemas.microsoft.com/office/powerpoint/2010/main" val="2481323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E45420-02E4-46DC-8BD9-7A3967ABC4B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370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nchor="b"/>
          <a:lstStyle>
            <a:lvl1pPr algn="ctr">
              <a:defRPr sz="2400"/>
            </a:lvl1pPr>
          </a:lstStyle>
          <a:p>
            <a:r>
              <a:rPr lang="en-US"/>
              <a:t>Click to edit Master 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
        <p:nvSpPr>
          <p:cNvPr id="3" name="Slide Number Placeholder 4">
            <a:extLst>
              <a:ext uri="{FF2B5EF4-FFF2-40B4-BE49-F238E27FC236}">
                <a16:creationId xmlns:a16="http://schemas.microsoft.com/office/drawing/2014/main" id="{EE594F1C-C906-4944-123A-025F50367235}"/>
              </a:ext>
            </a:extLst>
          </p:cNvPr>
          <p:cNvSpPr txBox="1">
            <a:spLocks/>
          </p:cNvSpPr>
          <p:nvPr userDrawn="1"/>
        </p:nvSpPr>
        <p:spPr>
          <a:xfrm>
            <a:off x="9361051" y="63660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sz="1200" b="1" smtClean="0">
                <a:solidFill>
                  <a:schemeClr val="bg1"/>
                </a:solidFill>
              </a:rPr>
              <a:pPr/>
              <a:t>‹#›</a:t>
            </a:fld>
            <a:endParaRPr lang="en-US" sz="1200" b="1">
              <a:solidFill>
                <a:schemeClr val="bg1"/>
              </a:solidFill>
            </a:endParaRPr>
          </a:p>
        </p:txBody>
      </p:sp>
    </p:spTree>
    <p:extLst>
      <p:ext uri="{BB962C8B-B14F-4D97-AF65-F5344CB8AC3E}">
        <p14:creationId xmlns:p14="http://schemas.microsoft.com/office/powerpoint/2010/main" val="576212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slide" Target="../slides/slide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323051-B7BD-DEF7-2D19-81A0C7163CF4}"/>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Title 1">
            <a:extLst>
              <a:ext uri="{FF2B5EF4-FFF2-40B4-BE49-F238E27FC236}">
                <a16:creationId xmlns:a16="http://schemas.microsoft.com/office/drawing/2014/main" id="{4C74192E-16AF-775D-E1BA-8A59AC649F13}"/>
              </a:ext>
            </a:extLst>
          </p:cNvPr>
          <p:cNvSpPr txBox="1">
            <a:spLocks/>
          </p:cNvSpPr>
          <p:nvPr userDrawn="1"/>
        </p:nvSpPr>
        <p:spPr>
          <a:xfrm>
            <a:off x="1524002" y="318031"/>
            <a:ext cx="4896255" cy="4778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a:p>
        </p:txBody>
      </p:sp>
      <p:pic>
        <p:nvPicPr>
          <p:cNvPr id="5" name="Picture 4">
            <a:hlinkClick r:id="rId4" action="ppaction://hlinksldjump"/>
            <a:extLst>
              <a:ext uri="{FF2B5EF4-FFF2-40B4-BE49-F238E27FC236}">
                <a16:creationId xmlns:a16="http://schemas.microsoft.com/office/drawing/2014/main" id="{24710491-6A34-1721-BBDE-678AC7B2C6BE}"/>
              </a:ext>
            </a:extLst>
          </p:cNvPr>
          <p:cNvPicPr>
            <a:picLocks noChangeAspect="1"/>
          </p:cNvPicPr>
          <p:nvPr userDrawn="1"/>
        </p:nvPicPr>
        <p:blipFill>
          <a:blip r:embed="rId5"/>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F1985B15-9648-16BA-8FE7-BAFF380D2732}"/>
              </a:ext>
            </a:extLst>
          </p:cNvPr>
          <p:cNvSpPr txBox="1">
            <a:spLocks/>
          </p:cNvSpPr>
          <p:nvPr userDrawn="1"/>
        </p:nvSpPr>
        <p:spPr>
          <a:xfrm>
            <a:off x="9361051" y="63660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sz="1200" b="1" smtClean="0">
                <a:solidFill>
                  <a:schemeClr val="bg1"/>
                </a:solidFill>
              </a:rPr>
              <a:pPr/>
              <a:t>‹#›</a:t>
            </a:fld>
            <a:endParaRPr lang="en-US" sz="1200" b="1">
              <a:solidFill>
                <a:schemeClr val="bg1"/>
              </a:solidFill>
            </a:endParaRPr>
          </a:p>
        </p:txBody>
      </p:sp>
    </p:spTree>
    <p:extLst>
      <p:ext uri="{BB962C8B-B14F-4D97-AF65-F5344CB8AC3E}">
        <p14:creationId xmlns:p14="http://schemas.microsoft.com/office/powerpoint/2010/main" val="37239047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8.xml"/><Relationship Id="rId1" Type="http://schemas.openxmlformats.org/officeDocument/2006/relationships/slideLayout" Target="../slideLayouts/slideLayout2.xml"/><Relationship Id="rId5" Type="http://schemas.openxmlformats.org/officeDocument/2006/relationships/slide" Target="slide20.xml"/><Relationship Id="rId4" Type="http://schemas.openxmlformats.org/officeDocument/2006/relationships/slide" Target="slide23.xml"/></Relationships>
</file>

<file path=ppt/slides/_rels/slide100.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93.xml"/><Relationship Id="rId3" Type="http://schemas.openxmlformats.org/officeDocument/2006/relationships/image" Target="../media/image24.png"/><Relationship Id="rId7" Type="http://schemas.openxmlformats.org/officeDocument/2006/relationships/image" Target="../media/image8.png"/><Relationship Id="rId12" Type="http://schemas.openxmlformats.org/officeDocument/2006/relationships/slide" Target="slide95.xml"/><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97.xml"/><Relationship Id="rId11" Type="http://schemas.openxmlformats.org/officeDocument/2006/relationships/slide" Target="slide105.xml"/><Relationship Id="rId5" Type="http://schemas.openxmlformats.org/officeDocument/2006/relationships/slide" Target="slide99.xml"/><Relationship Id="rId15" Type="http://schemas.openxmlformats.org/officeDocument/2006/relationships/slide" Target="slide92.xml"/><Relationship Id="rId10" Type="http://schemas.openxmlformats.org/officeDocument/2006/relationships/slide" Target="slide103.xml"/><Relationship Id="rId4" Type="http://schemas.openxmlformats.org/officeDocument/2006/relationships/slide" Target="slide98.xml"/><Relationship Id="rId9" Type="http://schemas.openxmlformats.org/officeDocument/2006/relationships/slide" Target="slide100.xml"/><Relationship Id="rId14" Type="http://schemas.openxmlformats.org/officeDocument/2006/relationships/slide" Target="slide109.xml"/></Relationships>
</file>

<file path=ppt/slides/_rels/slide101.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93.xml"/><Relationship Id="rId3" Type="http://schemas.openxmlformats.org/officeDocument/2006/relationships/image" Target="../media/image24.png"/><Relationship Id="rId7" Type="http://schemas.openxmlformats.org/officeDocument/2006/relationships/image" Target="../media/image8.png"/><Relationship Id="rId12" Type="http://schemas.openxmlformats.org/officeDocument/2006/relationships/slide" Target="slide95.xml"/><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97.xml"/><Relationship Id="rId11" Type="http://schemas.openxmlformats.org/officeDocument/2006/relationships/slide" Target="slide105.xml"/><Relationship Id="rId5" Type="http://schemas.openxmlformats.org/officeDocument/2006/relationships/slide" Target="slide99.xml"/><Relationship Id="rId15" Type="http://schemas.openxmlformats.org/officeDocument/2006/relationships/slide" Target="slide92.xml"/><Relationship Id="rId10" Type="http://schemas.openxmlformats.org/officeDocument/2006/relationships/slide" Target="slide103.xml"/><Relationship Id="rId4" Type="http://schemas.openxmlformats.org/officeDocument/2006/relationships/slide" Target="slide98.xml"/><Relationship Id="rId9" Type="http://schemas.openxmlformats.org/officeDocument/2006/relationships/slide" Target="slide100.xml"/><Relationship Id="rId14" Type="http://schemas.openxmlformats.org/officeDocument/2006/relationships/slide" Target="slide109.xml"/></Relationships>
</file>

<file path=ppt/slides/_rels/slide102.xml.rels><?xml version="1.0" encoding="UTF-8" standalone="yes"?>
<Relationships xmlns="http://schemas.openxmlformats.org/package/2006/relationships"><Relationship Id="rId8" Type="http://schemas.openxmlformats.org/officeDocument/2006/relationships/slide" Target="slide104.xml"/><Relationship Id="rId3" Type="http://schemas.openxmlformats.org/officeDocument/2006/relationships/image" Target="../media/image38.png"/><Relationship Id="rId7" Type="http://schemas.openxmlformats.org/officeDocument/2006/relationships/slide" Target="slide97.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110.xml"/><Relationship Id="rId5" Type="http://schemas.openxmlformats.org/officeDocument/2006/relationships/slide" Target="slide103.xml"/><Relationship Id="rId10" Type="http://schemas.openxmlformats.org/officeDocument/2006/relationships/image" Target="../media/image1.png"/><Relationship Id="rId4" Type="http://schemas.openxmlformats.org/officeDocument/2006/relationships/slide" Target="slide98.xml"/><Relationship Id="rId9" Type="http://schemas.openxmlformats.org/officeDocument/2006/relationships/slide" Target="slide92.xml"/></Relationships>
</file>

<file path=ppt/slides/_rels/slide103.xml.rels><?xml version="1.0" encoding="UTF-8" standalone="yes"?>
<Relationships xmlns="http://schemas.openxmlformats.org/package/2006/relationships"><Relationship Id="rId8" Type="http://schemas.openxmlformats.org/officeDocument/2006/relationships/slide" Target="slide100.xml"/><Relationship Id="rId3" Type="http://schemas.openxmlformats.org/officeDocument/2006/relationships/image" Target="../media/image39.png"/><Relationship Id="rId7" Type="http://schemas.openxmlformats.org/officeDocument/2006/relationships/slide" Target="slide98.xml"/><Relationship Id="rId12" Type="http://schemas.openxmlformats.org/officeDocument/2006/relationships/hyperlink" Target="http://electronics.stackexchange.com/questions/125384/making-2-input-and-gate-2-input-or-gate-and-not-gate-using-only-the-sand-gate" TargetMode="External"/><Relationship Id="rId2" Type="http://schemas.microsoft.com/office/2018/10/relationships/comments" Target="../comments/modernComment_116_31362CA7.xml"/><Relationship Id="rId1" Type="http://schemas.openxmlformats.org/officeDocument/2006/relationships/slideLayout" Target="../slideLayouts/slideLayout2.xml"/><Relationship Id="rId6" Type="http://schemas.openxmlformats.org/officeDocument/2006/relationships/slide" Target="slide102.xml"/><Relationship Id="rId11" Type="http://schemas.openxmlformats.org/officeDocument/2006/relationships/image" Target="../media/image8.png"/><Relationship Id="rId5" Type="http://schemas.openxmlformats.org/officeDocument/2006/relationships/image" Target="../media/image19.jpeg"/><Relationship Id="rId10" Type="http://schemas.openxmlformats.org/officeDocument/2006/relationships/image" Target="../media/image1.png"/><Relationship Id="rId4" Type="http://schemas.openxmlformats.org/officeDocument/2006/relationships/hyperlink" Target="http://electronics.stackexchange.com/questions/196655/build-and-logic-gate-with-7400-ics-nand-in-negative-logic" TargetMode="External"/><Relationship Id="rId9" Type="http://schemas.openxmlformats.org/officeDocument/2006/relationships/slide" Target="slide92.xml"/></Relationships>
</file>

<file path=ppt/slides/_rels/slide104.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102.xml"/><Relationship Id="rId7"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98.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39.png"/><Relationship Id="rId9" Type="http://schemas.openxmlformats.org/officeDocument/2006/relationships/slide" Target="slide105.xml"/></Relationships>
</file>

<file path=ppt/slides/_rels/slide105.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40.png"/><Relationship Id="rId7" Type="http://schemas.openxmlformats.org/officeDocument/2006/relationships/hyperlink" Target="http://electronics.stackexchange.com/questions/196655/build-and-logic-gate-with-7400-ics-nand-in-negative-logic" TargetMode="External"/><Relationship Id="rId2" Type="http://schemas.openxmlformats.org/officeDocument/2006/relationships/slide" Target="slide10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s://simple.wikipedia.org/wiki/Logic_gate" TargetMode="External"/><Relationship Id="rId10" Type="http://schemas.openxmlformats.org/officeDocument/2006/relationships/slide" Target="slide100.xml"/><Relationship Id="rId4" Type="http://schemas.openxmlformats.org/officeDocument/2006/relationships/image" Target="../media/image41.png"/><Relationship Id="rId9" Type="http://schemas.openxmlformats.org/officeDocument/2006/relationships/slide" Target="slide98.xml"/></Relationships>
</file>

<file path=ppt/slides/_rels/slide10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7.png"/><Relationship Id="rId7" Type="http://schemas.openxmlformats.org/officeDocument/2006/relationships/slide" Target="slide92.xml"/><Relationship Id="rId2" Type="http://schemas.openxmlformats.org/officeDocument/2006/relationships/slide" Target="slide107.xml"/><Relationship Id="rId1" Type="http://schemas.openxmlformats.org/officeDocument/2006/relationships/slideLayout" Target="../slideLayouts/slideLayout2.xml"/><Relationship Id="rId6" Type="http://schemas.openxmlformats.org/officeDocument/2006/relationships/hyperlink" Target="http://it.wikibooks.org/wiki/File:Xor-gate-en.svg" TargetMode="External"/><Relationship Id="rId5" Type="http://schemas.openxmlformats.org/officeDocument/2006/relationships/image" Target="../media/image78.png"/><Relationship Id="rId4" Type="http://schemas.openxmlformats.org/officeDocument/2006/relationships/hyperlink" Target="https://commons.wikimedia.org/wiki/Category:NOR_gate_symbols" TargetMode="External"/></Relationships>
</file>

<file path=ppt/slides/_rels/slide107.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slide" Target="slide10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8.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image" Target="../media/image8.png"/><Relationship Id="rId7" Type="http://schemas.openxmlformats.org/officeDocument/2006/relationships/slide" Target="slide9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7.png"/><Relationship Id="rId10" Type="http://schemas.openxmlformats.org/officeDocument/2006/relationships/image" Target="../media/image1.png"/><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92.xml"/></Relationships>
</file>

<file path=ppt/slides/_rels/slide10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jpeg"/><Relationship Id="rId7" Type="http://schemas.openxmlformats.org/officeDocument/2006/relationships/slide" Target="slide100.xml"/><Relationship Id="rId2" Type="http://schemas.openxmlformats.org/officeDocument/2006/relationships/slide" Target="slide110.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1.png"/><Relationship Id="rId4" Type="http://schemas.openxmlformats.org/officeDocument/2006/relationships/image" Target="../media/image80.jpeg"/><Relationship Id="rId9" Type="http://schemas.openxmlformats.org/officeDocument/2006/relationships/slide" Target="slide9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89.xml"/><Relationship Id="rId7" Type="http://schemas.openxmlformats.org/officeDocument/2006/relationships/slide" Target="slide23.xml"/><Relationship Id="rId12"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8.xml"/><Relationship Id="rId5" Type="http://schemas.openxmlformats.org/officeDocument/2006/relationships/slide" Target="slide27.xml"/><Relationship Id="rId10" Type="http://schemas.openxmlformats.org/officeDocument/2006/relationships/image" Target="../media/image13.png"/><Relationship Id="rId4" Type="http://schemas.openxmlformats.org/officeDocument/2006/relationships/slide" Target="slide97.xml"/><Relationship Id="rId9" Type="http://schemas.openxmlformats.org/officeDocument/2006/relationships/image" Target="../media/image12.png"/></Relationships>
</file>

<file path=ppt/slides/_rels/slide1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png"/><Relationship Id="rId3" Type="http://schemas.openxmlformats.org/officeDocument/2006/relationships/slide" Target="slide109.xml"/><Relationship Id="rId7" Type="http://schemas.openxmlformats.org/officeDocument/2006/relationships/hyperlink" Target="http://electronics.stackexchange.com/questions/125384/making-2-input-and-gate-2-input-or-gate-and-not-gate-using-only-the-sand-gate" TargetMode="External"/><Relationship Id="rId12" Type="http://schemas.openxmlformats.org/officeDocument/2006/relationships/slide" Target="slide92.xml"/><Relationship Id="rId2" Type="http://schemas.microsoft.com/office/2018/10/relationships/comments" Target="../comments/modernComment_132_7EF51595.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24.png"/><Relationship Id="rId5" Type="http://schemas.openxmlformats.org/officeDocument/2006/relationships/slide" Target="slide102.xml"/><Relationship Id="rId10" Type="http://schemas.openxmlformats.org/officeDocument/2006/relationships/slide" Target="slide97.xml"/><Relationship Id="rId4" Type="http://schemas.openxmlformats.org/officeDocument/2006/relationships/slide" Target="slide98.xml"/><Relationship Id="rId9" Type="http://schemas.openxmlformats.org/officeDocument/2006/relationships/hyperlink" Target="https://liucs.net/cs101s14/n4-logic.html"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92.xml"/><Relationship Id="rId2" Type="http://schemas.microsoft.com/office/2018/10/relationships/comments" Target="../comments/modernComment_107_E0C678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97.xml"/><Relationship Id="rId4" Type="http://schemas.openxmlformats.org/officeDocument/2006/relationships/slide" Target="slide89.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84.xml"/><Relationship Id="rId10" Type="http://schemas.openxmlformats.org/officeDocument/2006/relationships/slide" Target="slide29.xml"/><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28.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5.jpeg"/></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slide" Target="slide23.xml"/><Relationship Id="rId7" Type="http://schemas.openxmlformats.org/officeDocument/2006/relationships/hyperlink" Target="http://electronics.stackexchange.com/questions/125384/making-2-input-and-gate-2-input-or-gate-and-not-gate-using-only-the-sand-gate" TargetMode="External"/><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5.xml"/><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slide" Target="slide1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1.png"/><Relationship Id="rId4" Type="http://schemas.openxmlformats.org/officeDocument/2006/relationships/slide" Target="slide92.xml"/></Relationships>
</file>

<file path=ppt/slides/_rels/slide16.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8.png"/><Relationship Id="rId7" Type="http://schemas.openxmlformats.org/officeDocument/2006/relationships/slide" Target="slide1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92.xml"/><Relationship Id="rId4" Type="http://schemas.openxmlformats.org/officeDocument/2006/relationships/slide" Target="slide100.xml"/></Relationships>
</file>

<file path=ppt/slides/_rels/slide17.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97.xml"/><Relationship Id="rId7" Type="http://schemas.openxmlformats.org/officeDocument/2006/relationships/slide" Target="slide2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19.xml"/><Relationship Id="rId5" Type="http://schemas.openxmlformats.org/officeDocument/2006/relationships/slide" Target="slide84.xml"/><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slide" Target="slide22.xml"/></Relationships>
</file>

<file path=ppt/slides/_rels/slide18.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97.xml"/><Relationship Id="rId3" Type="http://schemas.openxmlformats.org/officeDocument/2006/relationships/slide" Target="slide27.xml"/><Relationship Id="rId7" Type="http://schemas.openxmlformats.org/officeDocument/2006/relationships/slide" Target="slide23.xml"/><Relationship Id="rId12" Type="http://schemas.openxmlformats.org/officeDocument/2006/relationships/hyperlink" Target="http://electronics.stackexchange.com/questions/125384/making-2-input-and-gate-2-input-or-gate-and-not-gate-using-only-the-sand-gate"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8.png"/><Relationship Id="rId5" Type="http://schemas.openxmlformats.org/officeDocument/2006/relationships/slide" Target="slide10.xml"/><Relationship Id="rId10" Type="http://schemas.openxmlformats.org/officeDocument/2006/relationships/slide" Target="slide22.xml"/><Relationship Id="rId4" Type="http://schemas.openxmlformats.org/officeDocument/2006/relationships/slide" Target="slide33.xml"/><Relationship Id="rId9" Type="http://schemas.openxmlformats.org/officeDocument/2006/relationships/slide" Target="slide21.xml"/></Relationships>
</file>

<file path=ppt/slides/_rels/slide19.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slide" Target="slide89.xml"/><Relationship Id="rId3" Type="http://schemas.openxmlformats.org/officeDocument/2006/relationships/image" Target="../media/image19.jpeg"/><Relationship Id="rId7" Type="http://schemas.openxmlformats.org/officeDocument/2006/relationships/slide" Target="slide97.xml"/><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85.xml"/><Relationship Id="rId11" Type="http://schemas.openxmlformats.org/officeDocument/2006/relationships/slide" Target="slide8.xml"/><Relationship Id="rId5" Type="http://schemas.openxmlformats.org/officeDocument/2006/relationships/image" Target="../media/image20.png"/><Relationship Id="rId10" Type="http://schemas.openxmlformats.org/officeDocument/2006/relationships/image" Target="../media/image1.png"/><Relationship Id="rId4" Type="http://schemas.openxmlformats.org/officeDocument/2006/relationships/slide" Target="slide87.xml"/><Relationship Id="rId9" Type="http://schemas.openxmlformats.org/officeDocument/2006/relationships/slide" Target="slide92.xml"/><Relationship Id="rId14" Type="http://schemas.openxmlformats.org/officeDocument/2006/relationships/slide" Target="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02.xml"/><Relationship Id="rId1" Type="http://schemas.openxmlformats.org/officeDocument/2006/relationships/slideLayout" Target="../slideLayouts/slideLayout2.xml"/><Relationship Id="rId5" Type="http://schemas.openxmlformats.org/officeDocument/2006/relationships/slide" Target="slide19.xml"/><Relationship Id="rId4" Type="http://schemas.openxmlformats.org/officeDocument/2006/relationships/hyperlink" Target="http://electronics.stackexchange.com/questions/125384/making-2-input-and-gate-2-input-or-gate-and-not-gate-using-only-the-sand-gate" TargetMode="External"/></Relationships>
</file>

<file path=ppt/slides/_rels/slide21.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92.xml"/><Relationship Id="rId7" Type="http://schemas.openxmlformats.org/officeDocument/2006/relationships/slide" Target="slide8.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89.xml"/><Relationship Id="rId5" Type="http://schemas.openxmlformats.org/officeDocument/2006/relationships/image" Target="../media/image21.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slide" Target="slide92.xml"/><Relationship Id="rId13" Type="http://schemas.openxmlformats.org/officeDocument/2006/relationships/slide" Target="slide97.xml"/><Relationship Id="rId3" Type="http://schemas.openxmlformats.org/officeDocument/2006/relationships/image" Target="../media/image22.png"/><Relationship Id="rId7" Type="http://schemas.openxmlformats.org/officeDocument/2006/relationships/slide" Target="slide27.xml"/><Relationship Id="rId12" Type="http://schemas.openxmlformats.org/officeDocument/2006/relationships/slide" Target="slide18.xml"/><Relationship Id="rId2" Type="http://schemas.openxmlformats.org/officeDocument/2006/relationships/notesSlide" Target="../notesSlides/notesSlide7.xml"/><Relationship Id="rId16" Type="http://schemas.openxmlformats.org/officeDocument/2006/relationships/hyperlink" Target="http://electronics.stackexchange.com/questions/125384/making-2-input-and-gate-2-input-or-gate-and-not-gate-using-only-the-sand-gate" TargetMode="External"/><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slide" Target="slide8.xml"/><Relationship Id="rId5" Type="http://schemas.openxmlformats.org/officeDocument/2006/relationships/slide" Target="slide89.xml"/><Relationship Id="rId15" Type="http://schemas.openxmlformats.org/officeDocument/2006/relationships/image" Target="../media/image8.png"/><Relationship Id="rId10" Type="http://schemas.openxmlformats.org/officeDocument/2006/relationships/slide" Target="slide87.xml"/><Relationship Id="rId4" Type="http://schemas.openxmlformats.org/officeDocument/2006/relationships/image" Target="../media/image21.png"/><Relationship Id="rId9" Type="http://schemas.openxmlformats.org/officeDocument/2006/relationships/image" Target="../media/image1.png"/><Relationship Id="rId14"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03.xml"/><Relationship Id="rId18" Type="http://schemas.openxmlformats.org/officeDocument/2006/relationships/slide" Target="slide92.xml"/><Relationship Id="rId26" Type="http://schemas.openxmlformats.org/officeDocument/2006/relationships/slide" Target="slide7.xml"/><Relationship Id="rId3" Type="http://schemas.openxmlformats.org/officeDocument/2006/relationships/slide" Target="slide88.xml"/><Relationship Id="rId21" Type="http://schemas.openxmlformats.org/officeDocument/2006/relationships/slide" Target="slide26.xml"/><Relationship Id="rId7" Type="http://schemas.openxmlformats.org/officeDocument/2006/relationships/slide" Target="slide97.xml"/><Relationship Id="rId12" Type="http://schemas.openxmlformats.org/officeDocument/2006/relationships/slide" Target="slide98.xml"/><Relationship Id="rId17" Type="http://schemas.openxmlformats.org/officeDocument/2006/relationships/slide" Target="slide109.xml"/><Relationship Id="rId25" Type="http://schemas.openxmlformats.org/officeDocument/2006/relationships/image" Target="../media/image16.png"/><Relationship Id="rId2" Type="http://schemas.openxmlformats.org/officeDocument/2006/relationships/image" Target="../media/image24.png"/><Relationship Id="rId16" Type="http://schemas.openxmlformats.org/officeDocument/2006/relationships/slide" Target="slide93.xml"/><Relationship Id="rId20"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99.xml"/><Relationship Id="rId24" Type="http://schemas.openxmlformats.org/officeDocument/2006/relationships/hyperlink" Target="https://liucs.net/cs101s14/n4-logic.html" TargetMode="External"/><Relationship Id="rId5" Type="http://schemas.openxmlformats.org/officeDocument/2006/relationships/slide" Target="slide86.xml"/><Relationship Id="rId15" Type="http://schemas.openxmlformats.org/officeDocument/2006/relationships/slide" Target="slide95.xml"/><Relationship Id="rId23" Type="http://schemas.openxmlformats.org/officeDocument/2006/relationships/image" Target="../media/image26.png"/><Relationship Id="rId10" Type="http://schemas.openxmlformats.org/officeDocument/2006/relationships/slide" Target="slide100.xml"/><Relationship Id="rId19" Type="http://schemas.openxmlformats.org/officeDocument/2006/relationships/image" Target="../media/image1.png"/><Relationship Id="rId4" Type="http://schemas.openxmlformats.org/officeDocument/2006/relationships/image" Target="../media/image25.png"/><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105.xml"/><Relationship Id="rId22" Type="http://schemas.openxmlformats.org/officeDocument/2006/relationships/slide" Target="slide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 Target="slide8.xml"/><Relationship Id="rId7" Type="http://schemas.openxmlformats.org/officeDocument/2006/relationships/slide" Target="slide86.xml"/><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8.png"/><Relationship Id="rId9" Type="http://schemas.openxmlformats.org/officeDocument/2006/relationships/hyperlink" Target="https://liucs.net/cs101s14/n4-logic.html"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21.xml"/><Relationship Id="rId18" Type="http://schemas.openxmlformats.org/officeDocument/2006/relationships/slide" Target="slide85.xml"/><Relationship Id="rId3" Type="http://schemas.openxmlformats.org/officeDocument/2006/relationships/slide" Target="slide100.xml"/><Relationship Id="rId21" Type="http://schemas.openxmlformats.org/officeDocument/2006/relationships/slide" Target="slide11.xml"/><Relationship Id="rId7" Type="http://schemas.openxmlformats.org/officeDocument/2006/relationships/slide" Target="slide104.xml"/><Relationship Id="rId12" Type="http://schemas.openxmlformats.org/officeDocument/2006/relationships/slide" Target="slide8.xml"/><Relationship Id="rId17" Type="http://schemas.openxmlformats.org/officeDocument/2006/relationships/image" Target="../media/image28.jpeg"/><Relationship Id="rId2" Type="http://schemas.openxmlformats.org/officeDocument/2006/relationships/image" Target="../media/image18.png"/><Relationship Id="rId16" Type="http://schemas.openxmlformats.org/officeDocument/2006/relationships/slide" Target="slide18.xml"/><Relationship Id="rId20"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slide" Target="slide95.xml"/><Relationship Id="rId11" Type="http://schemas.openxmlformats.org/officeDocument/2006/relationships/slide" Target="slide22.xml"/><Relationship Id="rId24" Type="http://schemas.openxmlformats.org/officeDocument/2006/relationships/image" Target="../media/image1.png"/><Relationship Id="rId5" Type="http://schemas.openxmlformats.org/officeDocument/2006/relationships/slide" Target="slide98.xml"/><Relationship Id="rId15" Type="http://schemas.openxmlformats.org/officeDocument/2006/relationships/slide" Target="slide14.xml"/><Relationship Id="rId23" Type="http://schemas.openxmlformats.org/officeDocument/2006/relationships/slide" Target="slide92.xml"/><Relationship Id="rId10" Type="http://schemas.openxmlformats.org/officeDocument/2006/relationships/slide" Target="slide93.xml"/><Relationship Id="rId19" Type="http://schemas.openxmlformats.org/officeDocument/2006/relationships/slide" Target="slide97.xml"/><Relationship Id="rId4" Type="http://schemas.openxmlformats.org/officeDocument/2006/relationships/slide" Target="slide103.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15.xml"/><Relationship Id="rId22" Type="http://schemas.openxmlformats.org/officeDocument/2006/relationships/slide" Target="slide108.xml"/></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slide" Target="slide13.xml"/><Relationship Id="rId17" Type="http://schemas.openxmlformats.org/officeDocument/2006/relationships/image" Target="../media/image8.png"/><Relationship Id="rId2" Type="http://schemas.openxmlformats.org/officeDocument/2006/relationships/notesSlide" Target="../notesSlides/notesSlide9.xml"/><Relationship Id="rId16" Type="http://schemas.openxmlformats.org/officeDocument/2006/relationships/slide" Target="slide97.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34.png"/><Relationship Id="rId5" Type="http://schemas.openxmlformats.org/officeDocument/2006/relationships/slide" Target="slide92.xml"/><Relationship Id="rId15" Type="http://schemas.openxmlformats.org/officeDocument/2006/relationships/slide" Target="slide26.xml"/><Relationship Id="rId10" Type="http://schemas.openxmlformats.org/officeDocument/2006/relationships/image" Target="../media/image5.png"/><Relationship Id="rId4" Type="http://schemas.openxmlformats.org/officeDocument/2006/relationships/image" Target="../media/image30.png"/><Relationship Id="rId9" Type="http://schemas.openxmlformats.org/officeDocument/2006/relationships/image" Target="../media/image33.png"/><Relationship Id="rId14" Type="http://schemas.openxmlformats.org/officeDocument/2006/relationships/slide" Target="slide14.xml"/></Relationships>
</file>

<file path=ppt/slides/_rels/slide29.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slide" Target="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 Target="slide92.xml"/><Relationship Id="rId13" Type="http://schemas.openxmlformats.org/officeDocument/2006/relationships/image" Target="../media/image8.png"/><Relationship Id="rId18" Type="http://schemas.openxmlformats.org/officeDocument/2006/relationships/slide" Target="slide82.xml"/><Relationship Id="rId3" Type="http://schemas.openxmlformats.org/officeDocument/2006/relationships/image" Target="../media/image38.png"/><Relationship Id="rId7" Type="http://schemas.openxmlformats.org/officeDocument/2006/relationships/slide" Target="slide104.xml"/><Relationship Id="rId12" Type="http://schemas.openxmlformats.org/officeDocument/2006/relationships/slide" Target="slide97.xml"/><Relationship Id="rId17" Type="http://schemas.openxmlformats.org/officeDocument/2006/relationships/slide" Target="slide81.xml"/><Relationship Id="rId2" Type="http://schemas.openxmlformats.org/officeDocument/2006/relationships/notesSlide" Target="../notesSlides/notesSlide10.xml"/><Relationship Id="rId16"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slide" Target="slide110.xml"/><Relationship Id="rId11" Type="http://schemas.openxmlformats.org/officeDocument/2006/relationships/slide" Target="slide20.xml"/><Relationship Id="rId5" Type="http://schemas.openxmlformats.org/officeDocument/2006/relationships/slide" Target="slide32.xml"/><Relationship Id="rId15" Type="http://schemas.openxmlformats.org/officeDocument/2006/relationships/slide" Target="slide79.xml"/><Relationship Id="rId10" Type="http://schemas.openxmlformats.org/officeDocument/2006/relationships/slide" Target="slide102.xml"/><Relationship Id="rId19" Type="http://schemas.openxmlformats.org/officeDocument/2006/relationships/slide" Target="slide83.xml"/><Relationship Id="rId4" Type="http://schemas.openxmlformats.org/officeDocument/2006/relationships/slide" Target="slide98.xml"/><Relationship Id="rId9" Type="http://schemas.openxmlformats.org/officeDocument/2006/relationships/image" Target="../media/image1.png"/><Relationship Id="rId14" Type="http://schemas.openxmlformats.org/officeDocument/2006/relationships/hyperlink" Target="http://electronics.stackexchange.com/questions/125384/making-2-input-and-gate-2-input-or-gate-and-not-gate-using-only-the-sand-gate"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30.xml"/><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98.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39.png"/><Relationship Id="rId9" Type="http://schemas.openxmlformats.org/officeDocument/2006/relationships/slide" Target="slide105.xml"/></Relationships>
</file>

<file path=ppt/slides/_rels/slide3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electronics.stackexchange.com/questions/196655/build-and-logic-gate-with-7400-ics-nand-in-negative-logic" TargetMode="External"/><Relationship Id="rId7" Type="http://schemas.openxmlformats.org/officeDocument/2006/relationships/slide" Target="slide92.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slide" Target="slide98.xml"/><Relationship Id="rId4" Type="http://schemas.openxmlformats.org/officeDocument/2006/relationships/image" Target="../media/image19.jpeg"/><Relationship Id="rId9" Type="http://schemas.openxmlformats.org/officeDocument/2006/relationships/slide" Target="slide30.xml"/></Relationships>
</file>

<file path=ppt/slides/_rels/slide33.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image" Target="../media/image40.png"/><Relationship Id="rId7" Type="http://schemas.openxmlformats.org/officeDocument/2006/relationships/hyperlink" Target="http://electronics.stackexchange.com/questions/196655/build-and-logic-gate-with-7400-ics-nand-in-negative-logic" TargetMode="External"/><Relationship Id="rId2" Type="http://schemas.openxmlformats.org/officeDocument/2006/relationships/slide" Target="slide10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s://simple.wikipedia.org/wiki/Logic_gate" TargetMode="External"/><Relationship Id="rId10" Type="http://schemas.openxmlformats.org/officeDocument/2006/relationships/slide" Target="slide18.xml"/><Relationship Id="rId4" Type="http://schemas.openxmlformats.org/officeDocument/2006/relationships/image" Target="../media/image41.png"/><Relationship Id="rId9" Type="http://schemas.openxmlformats.org/officeDocument/2006/relationships/slide" Target="slide100.xml"/></Relationships>
</file>

<file path=ppt/slides/_rels/slide34.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1.xml"/><Relationship Id="rId3" Type="http://schemas.openxmlformats.org/officeDocument/2006/relationships/slide" Target="slide37.xml"/><Relationship Id="rId7" Type="http://schemas.openxmlformats.org/officeDocument/2006/relationships/slide" Target="slide75.xml"/><Relationship Id="rId12" Type="http://schemas.openxmlformats.org/officeDocument/2006/relationships/slide" Target="slide80.xml"/><Relationship Id="rId17" Type="http://schemas.openxmlformats.org/officeDocument/2006/relationships/image" Target="../media/image1.png"/><Relationship Id="rId2" Type="http://schemas.openxmlformats.org/officeDocument/2006/relationships/slide" Target="slide36.xml"/><Relationship Id="rId16" Type="http://schemas.openxmlformats.org/officeDocument/2006/relationships/slide" Target="slide92.xml"/><Relationship Id="rId1" Type="http://schemas.openxmlformats.org/officeDocument/2006/relationships/slideLayout" Target="../slideLayouts/slideLayout2.xml"/><Relationship Id="rId6" Type="http://schemas.openxmlformats.org/officeDocument/2006/relationships/slide" Target="slide55.xml"/><Relationship Id="rId11" Type="http://schemas.openxmlformats.org/officeDocument/2006/relationships/slide" Target="slide79.xml"/><Relationship Id="rId5" Type="http://schemas.openxmlformats.org/officeDocument/2006/relationships/slide" Target="slide54.xml"/><Relationship Id="rId15" Type="http://schemas.openxmlformats.org/officeDocument/2006/relationships/slide" Target="slide83.xml"/><Relationship Id="rId10" Type="http://schemas.openxmlformats.org/officeDocument/2006/relationships/slide" Target="slide78.xml"/><Relationship Id="rId4" Type="http://schemas.openxmlformats.org/officeDocument/2006/relationships/slide" Target="slide38.xml"/><Relationship Id="rId9" Type="http://schemas.openxmlformats.org/officeDocument/2006/relationships/slide" Target="slide77.xml"/><Relationship Id="rId14" Type="http://schemas.openxmlformats.org/officeDocument/2006/relationships/slide" Target="slide82.xml"/></Relationships>
</file>

<file path=ppt/slides/_rels/slide35.xml.rels><?xml version="1.0" encoding="UTF-8" standalone="yes"?>
<Relationships xmlns="http://schemas.openxmlformats.org/package/2006/relationships"><Relationship Id="rId3" Type="http://schemas.openxmlformats.org/officeDocument/2006/relationships/slide" Target="slide92.xml"/><Relationship Id="rId2" Type="http://schemas.microsoft.com/office/2018/10/relationships/comments" Target="../comments/modernComment_150_A2A5817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slide" Target="slide92.xml"/><Relationship Id="rId2" Type="http://schemas.microsoft.com/office/2018/10/relationships/comments" Target="../comments/modernComment_14E_812B4AD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15.xml"/><Relationship Id="rId7" Type="http://schemas.openxmlformats.org/officeDocument/2006/relationships/slide" Target="slide13.xml"/><Relationship Id="rId12" Type="http://schemas.openxmlformats.org/officeDocument/2006/relationships/slide" Target="slide21.xml"/><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slide" Target="slide19.xml"/><Relationship Id="rId11" Type="http://schemas.openxmlformats.org/officeDocument/2006/relationships/slide" Target="slide66.xml"/><Relationship Id="rId5" Type="http://schemas.openxmlformats.org/officeDocument/2006/relationships/slide" Target="slide22.xml"/><Relationship Id="rId10" Type="http://schemas.openxmlformats.org/officeDocument/2006/relationships/slide" Target="slide12.xml"/><Relationship Id="rId4" Type="http://schemas.openxmlformats.org/officeDocument/2006/relationships/slide" Target="slide16.xml"/><Relationship Id="rId9" Type="http://schemas.openxmlformats.org/officeDocument/2006/relationships/slide" Target="slide1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84.xml"/><Relationship Id="rId7" Type="http://schemas.openxmlformats.org/officeDocument/2006/relationships/slide" Target="slide2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23.xml"/><Relationship Id="rId4" Type="http://schemas.openxmlformats.org/officeDocument/2006/relationships/slide" Target="slide27.xml"/><Relationship Id="rId9" Type="http://schemas.openxmlformats.org/officeDocument/2006/relationships/slide" Target="slide2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26.xml"/><Relationship Id="rId7" Type="http://schemas.openxmlformats.org/officeDocument/2006/relationships/slide" Target="slide2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12.xml"/><Relationship Id="rId5" Type="http://schemas.openxmlformats.org/officeDocument/2006/relationships/slide" Target="slide19.xml"/><Relationship Id="rId10" Type="http://schemas.openxmlformats.org/officeDocument/2006/relationships/slide" Target="slide21.xml"/><Relationship Id="rId4" Type="http://schemas.openxmlformats.org/officeDocument/2006/relationships/slide" Target="slide23.xml"/><Relationship Id="rId9" Type="http://schemas.openxmlformats.org/officeDocument/2006/relationships/slide" Target="slide10.xml"/></Relationships>
</file>

<file path=ppt/slides/_rels/slide80.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102.xml"/><Relationship Id="rId7" Type="http://schemas.openxmlformats.org/officeDocument/2006/relationships/slide" Target="slide1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05.xml"/><Relationship Id="rId3" Type="http://schemas.openxmlformats.org/officeDocument/2006/relationships/slide" Target="slide93.xml"/><Relationship Id="rId7" Type="http://schemas.openxmlformats.org/officeDocument/2006/relationships/slide" Target="slide104.xml"/><Relationship Id="rId12" Type="http://schemas.openxmlformats.org/officeDocument/2006/relationships/slide" Target="slide97.xml"/><Relationship Id="rId2" Type="http://schemas.openxmlformats.org/officeDocument/2006/relationships/image" Target="../media/image59.jpeg"/><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95.xml"/><Relationship Id="rId5" Type="http://schemas.openxmlformats.org/officeDocument/2006/relationships/slide" Target="slide100.xml"/><Relationship Id="rId15" Type="http://schemas.openxmlformats.org/officeDocument/2006/relationships/slide" Target="slide99.xml"/><Relationship Id="rId10" Type="http://schemas.openxmlformats.org/officeDocument/2006/relationships/slide" Target="slide108.xml"/><Relationship Id="rId4" Type="http://schemas.openxmlformats.org/officeDocument/2006/relationships/slide" Target="slide96.xml"/><Relationship Id="rId9" Type="http://schemas.openxmlformats.org/officeDocument/2006/relationships/slide" Target="slide106.xml"/><Relationship Id="rId14" Type="http://schemas.openxmlformats.org/officeDocument/2006/relationships/slide" Target="slide98.xml"/></Relationships>
</file>

<file path=ppt/slides/_rels/slide93.xml.rels><?xml version="1.0" encoding="UTF-8" standalone="yes"?>
<Relationships xmlns="http://schemas.openxmlformats.org/package/2006/relationships"><Relationship Id="rId8" Type="http://schemas.openxmlformats.org/officeDocument/2006/relationships/slide" Target="slide97.xml"/><Relationship Id="rId13" Type="http://schemas.openxmlformats.org/officeDocument/2006/relationships/image" Target="../media/image1.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slide" Target="slide9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100.xml"/><Relationship Id="rId5" Type="http://schemas.openxmlformats.org/officeDocument/2006/relationships/image" Target="../media/image62.png"/><Relationship Id="rId10" Type="http://schemas.openxmlformats.org/officeDocument/2006/relationships/slide" Target="slide98.xml"/><Relationship Id="rId4" Type="http://schemas.openxmlformats.org/officeDocument/2006/relationships/image" Target="../media/image61.png"/><Relationship Id="rId9" Type="http://schemas.openxmlformats.org/officeDocument/2006/relationships/slide" Target="slide95.xml"/></Relationships>
</file>

<file path=ppt/slides/_rels/slide94.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image" Target="../media/image16.png"/><Relationship Id="rId7" Type="http://schemas.openxmlformats.org/officeDocument/2006/relationships/image" Target="../media/image66.png"/><Relationship Id="rId2" Type="http://schemas.microsoft.com/office/2018/10/relationships/comments" Target="../comments/modernComment_102_7DC05F85.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slide" Target="slide100.xml"/><Relationship Id="rId5" Type="http://schemas.openxmlformats.org/officeDocument/2006/relationships/image" Target="../media/image63.png"/><Relationship Id="rId10" Type="http://schemas.openxmlformats.org/officeDocument/2006/relationships/slide" Target="slide98.xml"/><Relationship Id="rId4" Type="http://schemas.openxmlformats.org/officeDocument/2006/relationships/image" Target="../media/image65.png"/><Relationship Id="rId9" Type="http://schemas.openxmlformats.org/officeDocument/2006/relationships/slide" Target="slide95.xml"/></Relationships>
</file>

<file path=ppt/slides/_rels/slide9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7.png"/><Relationship Id="rId7" Type="http://schemas.openxmlformats.org/officeDocument/2006/relationships/slide" Target="slide9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slide" Target="slide98.xml"/><Relationship Id="rId4" Type="http://schemas.openxmlformats.org/officeDocument/2006/relationships/slide" Target="slide93.xml"/></Relationships>
</file>

<file path=ppt/slides/_rels/slide9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8.gif"/><Relationship Id="rId7" Type="http://schemas.openxmlformats.org/officeDocument/2006/relationships/slide" Target="slide92.xml"/><Relationship Id="rId2" Type="http://schemas.microsoft.com/office/2018/10/relationships/comments" Target="../comments/modernComment_123_DD226EE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gif"/><Relationship Id="rId4" Type="http://schemas.openxmlformats.org/officeDocument/2006/relationships/image" Target="../media/image69.png"/></Relationships>
</file>

<file path=ppt/slides/_rels/slide97.xml.rels><?xml version="1.0" encoding="UTF-8" standalone="yes"?>
<Relationships xmlns="http://schemas.openxmlformats.org/package/2006/relationships"><Relationship Id="rId8" Type="http://schemas.openxmlformats.org/officeDocument/2006/relationships/slide" Target="slide97.xml"/><Relationship Id="rId13" Type="http://schemas.openxmlformats.org/officeDocument/2006/relationships/hyperlink" Target="https://www.flickr.com/photos/mitopencourseware/3492197396" TargetMode="External"/><Relationship Id="rId3" Type="http://schemas.openxmlformats.org/officeDocument/2006/relationships/slide" Target="slide102.xml"/><Relationship Id="rId7" Type="http://schemas.openxmlformats.org/officeDocument/2006/relationships/hyperlink" Target="http://electronics.stackexchange.com/questions/196655/build-and-logic-gate-with-7400-ics-nand-in-negative-logic" TargetMode="External"/><Relationship Id="rId12" Type="http://schemas.openxmlformats.org/officeDocument/2006/relationships/image" Target="../media/image74.jpeg"/><Relationship Id="rId17" Type="http://schemas.openxmlformats.org/officeDocument/2006/relationships/image" Target="../media/image1.png"/><Relationship Id="rId2" Type="http://schemas.openxmlformats.org/officeDocument/2006/relationships/image" Target="../media/image72.png"/><Relationship Id="rId16" Type="http://schemas.openxmlformats.org/officeDocument/2006/relationships/slide" Target="slide92.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hyperlink" Target="http://electronics.stackexchange.com/questions/218142/using-cmos-schmitt-trigger-inverters-in-quartz-crystal-oscillator-circuit/218145" TargetMode="External"/><Relationship Id="rId5" Type="http://schemas.openxmlformats.org/officeDocument/2006/relationships/hyperlink" Target="https://liucs.net/cs101s14/n4-logic.html" TargetMode="External"/><Relationship Id="rId15" Type="http://schemas.openxmlformats.org/officeDocument/2006/relationships/image" Target="../media/image76.png"/><Relationship Id="rId10" Type="http://schemas.openxmlformats.org/officeDocument/2006/relationships/image" Target="../media/image73.gif"/><Relationship Id="rId4" Type="http://schemas.openxmlformats.org/officeDocument/2006/relationships/image" Target="../media/image26.png"/><Relationship Id="rId9" Type="http://schemas.openxmlformats.org/officeDocument/2006/relationships/image" Target="../media/image70.gif"/><Relationship Id="rId14" Type="http://schemas.openxmlformats.org/officeDocument/2006/relationships/image" Target="../media/image75.png"/></Relationships>
</file>

<file path=ppt/slides/_rels/slide9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05.xml"/><Relationship Id="rId3" Type="http://schemas.openxmlformats.org/officeDocument/2006/relationships/slide" Target="slide100.xml"/><Relationship Id="rId7" Type="http://schemas.openxmlformats.org/officeDocument/2006/relationships/slide" Target="slide104.xml"/><Relationship Id="rId12" Type="http://schemas.openxmlformats.org/officeDocument/2006/relationships/slide" Target="slide99.xml"/><Relationship Id="rId17" Type="http://schemas.openxmlformats.org/officeDocument/2006/relationships/image" Target="../media/image1.png"/><Relationship Id="rId2" Type="http://schemas.openxmlformats.org/officeDocument/2006/relationships/image" Target="../media/image18.png"/><Relationship Id="rId16" Type="http://schemas.openxmlformats.org/officeDocument/2006/relationships/slide" Target="slide92.xml"/><Relationship Id="rId1" Type="http://schemas.openxmlformats.org/officeDocument/2006/relationships/slideLayout" Target="../slideLayouts/slideLayout2.xml"/><Relationship Id="rId6" Type="http://schemas.openxmlformats.org/officeDocument/2006/relationships/slide" Target="slide95.xml"/><Relationship Id="rId11" Type="http://schemas.openxmlformats.org/officeDocument/2006/relationships/slide" Target="slide108.xml"/><Relationship Id="rId5" Type="http://schemas.openxmlformats.org/officeDocument/2006/relationships/slide" Target="slide98.xml"/><Relationship Id="rId15" Type="http://schemas.openxmlformats.org/officeDocument/2006/relationships/slide" Target="slide97.xml"/><Relationship Id="rId10" Type="http://schemas.openxmlformats.org/officeDocument/2006/relationships/slide" Target="slide93.xml"/><Relationship Id="rId4" Type="http://schemas.openxmlformats.org/officeDocument/2006/relationships/slide" Target="slide103.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image" Target="../media/image28.jpeg"/></Relationships>
</file>

<file path=ppt/slides/_rels/slide9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png"/><Relationship Id="rId3" Type="http://schemas.openxmlformats.org/officeDocument/2006/relationships/image" Target="../media/image19.jpeg"/><Relationship Id="rId7" Type="http://schemas.openxmlformats.org/officeDocument/2006/relationships/slide" Target="slide100.xml"/><Relationship Id="rId12" Type="http://schemas.openxmlformats.org/officeDocument/2006/relationships/slide" Target="slide9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105.xml"/><Relationship Id="rId11" Type="http://schemas.openxmlformats.org/officeDocument/2006/relationships/hyperlink" Target="http://electronics.stackexchange.com/questions/125384/making-2-input-and-gate-2-input-or-gate-and-not-gate-using-only-the-sand-gate" TargetMode="External"/><Relationship Id="rId5" Type="http://schemas.openxmlformats.org/officeDocument/2006/relationships/slide" Target="slide97.xml"/><Relationship Id="rId10" Type="http://schemas.openxmlformats.org/officeDocument/2006/relationships/image" Target="../media/image8.png"/><Relationship Id="rId4" Type="http://schemas.openxmlformats.org/officeDocument/2006/relationships/image" Target="../media/image20.png"/><Relationship Id="rId9" Type="http://schemas.openxmlformats.org/officeDocument/2006/relationships/slide" Target="slide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1"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3"/>
          <a:stretch>
            <a:fillRect/>
          </a:stretch>
        </p:blipFill>
        <p:spPr>
          <a:xfrm>
            <a:off x="5115141" y="1164153"/>
            <a:ext cx="6169159" cy="4350977"/>
          </a:xfrm>
          <a:prstGeom prst="rect">
            <a:avLst/>
          </a:prstGeom>
        </p:spPr>
      </p:pic>
    </p:spTree>
    <p:extLst>
      <p:ext uri="{BB962C8B-B14F-4D97-AF65-F5344CB8AC3E}">
        <p14:creationId xmlns:p14="http://schemas.microsoft.com/office/powerpoint/2010/main" val="3200040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299B9-4B02-9D7C-96FB-24127763A402}"/>
              </a:ext>
            </a:extLst>
          </p:cNvPr>
          <p:cNvSpPr>
            <a:spLocks noGrp="1"/>
          </p:cNvSpPr>
          <p:nvPr>
            <p:ph type="ctrTitle"/>
          </p:nvPr>
        </p:nvSpPr>
        <p:spPr/>
        <p:txBody>
          <a:bodyPr/>
          <a:lstStyle/>
          <a:p>
            <a:r>
              <a:rPr lang="en-US" dirty="0" err="1"/>
              <a:t>ARSrc</a:t>
            </a:r>
            <a:r>
              <a:rPr lang="en-US" dirty="0"/>
              <a:t> Operand Decode v2.0</a:t>
            </a:r>
          </a:p>
        </p:txBody>
      </p:sp>
      <p:sp>
        <p:nvSpPr>
          <p:cNvPr id="3" name="Rectangle 2">
            <a:hlinkClick r:id="rId2" action="ppaction://hlinksldjump"/>
            <a:extLst>
              <a:ext uri="{FF2B5EF4-FFF2-40B4-BE49-F238E27FC236}">
                <a16:creationId xmlns:a16="http://schemas.microsoft.com/office/drawing/2014/main" id="{2C6B1308-4B27-BECF-15EB-8A7BE0697717}"/>
              </a:ext>
            </a:extLst>
          </p:cNvPr>
          <p:cNvSpPr/>
          <p:nvPr/>
        </p:nvSpPr>
        <p:spPr>
          <a:xfrm>
            <a:off x="9954500" y="3404600"/>
            <a:ext cx="95593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err="1"/>
              <a:t>ARSrc</a:t>
            </a:r>
            <a:r>
              <a:rPr lang="en-US" sz="1100" dirty="0"/>
              <a:t> [1:0]</a:t>
            </a:r>
          </a:p>
        </p:txBody>
      </p:sp>
      <p:grpSp>
        <p:nvGrpSpPr>
          <p:cNvPr id="10" name="Group 9">
            <a:extLst>
              <a:ext uri="{FF2B5EF4-FFF2-40B4-BE49-F238E27FC236}">
                <a16:creationId xmlns:a16="http://schemas.microsoft.com/office/drawing/2014/main" id="{5B29F761-55C7-4FF4-26E0-C98E63B91E0C}"/>
              </a:ext>
            </a:extLst>
          </p:cNvPr>
          <p:cNvGrpSpPr/>
          <p:nvPr/>
        </p:nvGrpSpPr>
        <p:grpSpPr>
          <a:xfrm>
            <a:off x="6336058" y="2730476"/>
            <a:ext cx="2934639" cy="2304741"/>
            <a:chOff x="4856171" y="2730476"/>
            <a:chExt cx="2934639" cy="2304741"/>
          </a:xfrm>
        </p:grpSpPr>
        <p:pic>
          <p:nvPicPr>
            <p:cNvPr id="8" name="Picture 7" descr="A diagram of a circuit board&#10;&#10;AI-generated content may be incorrect.">
              <a:extLst>
                <a:ext uri="{FF2B5EF4-FFF2-40B4-BE49-F238E27FC236}">
                  <a16:creationId xmlns:a16="http://schemas.microsoft.com/office/drawing/2014/main" id="{BD4857BA-959F-21B0-EF5F-3AB4E08BB883}"/>
                </a:ext>
              </a:extLst>
            </p:cNvPr>
            <p:cNvPicPr>
              <a:picLocks noChangeAspect="1"/>
            </p:cNvPicPr>
            <p:nvPr/>
          </p:nvPicPr>
          <p:blipFill>
            <a:blip r:embed="rId3"/>
            <a:stretch>
              <a:fillRect/>
            </a:stretch>
          </p:blipFill>
          <p:spPr>
            <a:xfrm>
              <a:off x="4856171" y="2730476"/>
              <a:ext cx="2934639" cy="2304741"/>
            </a:xfrm>
            <a:prstGeom prst="rect">
              <a:avLst/>
            </a:prstGeom>
          </p:spPr>
        </p:pic>
        <p:sp>
          <p:nvSpPr>
            <p:cNvPr id="9" name="TextBox 8">
              <a:extLst>
                <a:ext uri="{FF2B5EF4-FFF2-40B4-BE49-F238E27FC236}">
                  <a16:creationId xmlns:a16="http://schemas.microsoft.com/office/drawing/2014/main" id="{D5E676CF-ED0E-DC5C-FD81-5034A215201F}"/>
                </a:ext>
              </a:extLst>
            </p:cNvPr>
            <p:cNvSpPr txBox="1"/>
            <p:nvPr/>
          </p:nvSpPr>
          <p:spPr>
            <a:xfrm rot="5400000">
              <a:off x="5841726" y="3495873"/>
              <a:ext cx="963534" cy="307777"/>
            </a:xfrm>
            <a:prstGeom prst="rect">
              <a:avLst/>
            </a:prstGeom>
            <a:noFill/>
          </p:spPr>
          <p:txBody>
            <a:bodyPr wrap="none" rtlCol="0">
              <a:spAutoFit/>
            </a:bodyPr>
            <a:lstStyle/>
            <a:p>
              <a:r>
                <a:rPr lang="en-US" sz="1400" dirty="0"/>
                <a:t>157: </a:t>
              </a:r>
              <a:r>
                <a:rPr lang="en-US" sz="1400" dirty="0" err="1"/>
                <a:t>ARSrc</a:t>
              </a:r>
              <a:endParaRPr lang="en-US" sz="1400" dirty="0"/>
            </a:p>
          </p:txBody>
        </p:sp>
      </p:grpSp>
      <p:cxnSp>
        <p:nvCxnSpPr>
          <p:cNvPr id="14" name="Connector: Elbow 13">
            <a:extLst>
              <a:ext uri="{FF2B5EF4-FFF2-40B4-BE49-F238E27FC236}">
                <a16:creationId xmlns:a16="http://schemas.microsoft.com/office/drawing/2014/main" id="{3B1856A3-0411-64E4-0A75-D6071B336C5D}"/>
              </a:ext>
            </a:extLst>
          </p:cNvPr>
          <p:cNvCxnSpPr>
            <a:cxnSpLocks/>
            <a:endCxn id="3" idx="1"/>
          </p:cNvCxnSpPr>
          <p:nvPr/>
        </p:nvCxnSpPr>
        <p:spPr>
          <a:xfrm>
            <a:off x="8367966" y="3376558"/>
            <a:ext cx="1586534" cy="10488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F021240-E09C-3B2B-D6E9-B7EEE9260642}"/>
              </a:ext>
            </a:extLst>
          </p:cNvPr>
          <p:cNvCxnSpPr>
            <a:cxnSpLocks/>
            <a:endCxn id="3" idx="1"/>
          </p:cNvCxnSpPr>
          <p:nvPr/>
        </p:nvCxnSpPr>
        <p:spPr>
          <a:xfrm flipV="1">
            <a:off x="8367966" y="3481442"/>
            <a:ext cx="1586534" cy="7684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9EABDE0-D23F-D961-1ABB-9809BBA29276}"/>
              </a:ext>
            </a:extLst>
          </p:cNvPr>
          <p:cNvSpPr txBox="1"/>
          <p:nvPr/>
        </p:nvSpPr>
        <p:spPr>
          <a:xfrm>
            <a:off x="4842960" y="1351918"/>
            <a:ext cx="1056700" cy="261610"/>
          </a:xfrm>
          <a:prstGeom prst="rect">
            <a:avLst/>
          </a:prstGeom>
          <a:noFill/>
        </p:spPr>
        <p:txBody>
          <a:bodyPr wrap="none" rtlCol="0">
            <a:spAutoFit/>
          </a:bodyPr>
          <a:lstStyle/>
          <a:p>
            <a:r>
              <a:rPr lang="en-US" sz="1050" dirty="0" err="1"/>
              <a:t>Instr</a:t>
            </a:r>
            <a:r>
              <a:rPr lang="en-US" sz="1050" dirty="0"/>
              <a:t>[5],</a:t>
            </a:r>
            <a:r>
              <a:rPr lang="en-US" sz="1050" dirty="0" err="1"/>
              <a:t>Instr</a:t>
            </a:r>
            <a:r>
              <a:rPr lang="en-US" sz="1050" dirty="0"/>
              <a:t>[1]</a:t>
            </a:r>
          </a:p>
        </p:txBody>
      </p:sp>
      <p:sp>
        <p:nvSpPr>
          <p:cNvPr id="21" name="TextBox 20">
            <a:extLst>
              <a:ext uri="{FF2B5EF4-FFF2-40B4-BE49-F238E27FC236}">
                <a16:creationId xmlns:a16="http://schemas.microsoft.com/office/drawing/2014/main" id="{91D4102C-7135-C100-4C2B-29D3846B4379}"/>
              </a:ext>
            </a:extLst>
          </p:cNvPr>
          <p:cNvSpPr txBox="1"/>
          <p:nvPr/>
        </p:nvSpPr>
        <p:spPr>
          <a:xfrm>
            <a:off x="543431" y="2120510"/>
            <a:ext cx="3356810" cy="3323987"/>
          </a:xfrm>
          <a:prstGeom prst="rect">
            <a:avLst/>
          </a:prstGeom>
          <a:solidFill>
            <a:schemeClr val="accent5">
              <a:lumMod val="20000"/>
              <a:lumOff val="80000"/>
            </a:schemeClr>
          </a:solidFill>
        </p:spPr>
        <p:txBody>
          <a:bodyPr wrap="square" rtlCol="0">
            <a:spAutoFit/>
          </a:bodyPr>
          <a:lstStyle/>
          <a:p>
            <a:r>
              <a:rPr lang="en-US" sz="1400" dirty="0" err="1"/>
              <a:t>ARSrc</a:t>
            </a:r>
            <a:r>
              <a:rPr lang="en-US" sz="1400" dirty="0"/>
              <a:t> Decode:</a:t>
            </a:r>
          </a:p>
          <a:p>
            <a:pPr marL="342900" indent="-342900">
              <a:buAutoNum type="arabicPeriod"/>
            </a:pPr>
            <a:r>
              <a:rPr lang="en-US" sz="1400" dirty="0"/>
              <a:t>If opcode is of (AR </a:t>
            </a:r>
            <a:r>
              <a:rPr lang="en-US" sz="1400" dirty="0">
                <a:sym typeface="Wingdings" panose="05000000000000000000" pitchFamily="2" charset="2"/>
              </a:rPr>
              <a:t> GR) (Rd = </a:t>
            </a:r>
            <a:r>
              <a:rPr lang="en-US" sz="1400" dirty="0" err="1">
                <a:sym typeface="Wingdings" panose="05000000000000000000" pitchFamily="2" charset="2"/>
              </a:rPr>
              <a:t>ARSrc</a:t>
            </a:r>
            <a:r>
              <a:rPr lang="en-US" sz="1400" dirty="0">
                <a:sym typeface="Wingdings" panose="05000000000000000000" pitchFamily="2" charset="2"/>
              </a:rPr>
              <a:t>[L/H]) instruction, then </a:t>
            </a:r>
            <a:r>
              <a:rPr lang="en-US" sz="1400" dirty="0" err="1">
                <a:sym typeface="Wingdings" panose="05000000000000000000" pitchFamily="2" charset="2"/>
              </a:rPr>
              <a:t>ARSrc</a:t>
            </a:r>
            <a:r>
              <a:rPr lang="en-US" sz="1400" dirty="0">
                <a:sym typeface="Wingdings" panose="05000000000000000000" pitchFamily="2" charset="2"/>
              </a:rPr>
              <a:t> is in bits 9:8.</a:t>
            </a:r>
          </a:p>
          <a:p>
            <a:pPr marL="342900" indent="-342900">
              <a:buAutoNum type="arabicPeriod"/>
            </a:pPr>
            <a:r>
              <a:rPr lang="en-US" sz="1400" dirty="0">
                <a:sym typeface="Wingdings" panose="05000000000000000000" pitchFamily="2" charset="2"/>
              </a:rPr>
              <a:t>Otherwise, </a:t>
            </a:r>
            <a:r>
              <a:rPr lang="en-US" sz="1400" dirty="0" err="1">
                <a:sym typeface="Wingdings" panose="05000000000000000000" pitchFamily="2" charset="2"/>
              </a:rPr>
              <a:t>ARSrc</a:t>
            </a:r>
            <a:r>
              <a:rPr lang="en-US" sz="1400" dirty="0">
                <a:sym typeface="Wingdings" panose="05000000000000000000" pitchFamily="2" charset="2"/>
              </a:rPr>
              <a:t> is a function of bits 5 and the opcode (maybe the opcode’ least significant bit?)</a:t>
            </a:r>
          </a:p>
          <a:p>
            <a:r>
              <a:rPr lang="en-US" sz="1400" dirty="0">
                <a:sym typeface="Wingdings" panose="05000000000000000000" pitchFamily="2" charset="2"/>
              </a:rPr>
              <a:t>Instructions that specify </a:t>
            </a:r>
            <a:r>
              <a:rPr lang="en-US" sz="1400" dirty="0" err="1">
                <a:sym typeface="Wingdings" panose="05000000000000000000" pitchFamily="2" charset="2"/>
              </a:rPr>
              <a:t>ARSrc</a:t>
            </a:r>
            <a:r>
              <a:rPr lang="en-US" sz="1400" dirty="0">
                <a:sym typeface="Wingdings" panose="05000000000000000000" pitchFamily="2" charset="2"/>
              </a:rPr>
              <a:t> with 1 bit in bit 5 need to get the other bit from the opcode; if we always assign these two-opcode instructions opcodes as [4-bit opcode x][0/1], then we can get the other </a:t>
            </a:r>
            <a:r>
              <a:rPr lang="en-US" sz="1400" dirty="0" err="1">
                <a:sym typeface="Wingdings" panose="05000000000000000000" pitchFamily="2" charset="2"/>
              </a:rPr>
              <a:t>ARSrc</a:t>
            </a:r>
            <a:r>
              <a:rPr lang="en-US" sz="1400" dirty="0">
                <a:sym typeface="Wingdings" panose="05000000000000000000" pitchFamily="2" charset="2"/>
              </a:rPr>
              <a:t> bit from the least significant bit of the opcode, i.e., in these instructions </a:t>
            </a:r>
            <a:r>
              <a:rPr lang="en-US" sz="1400" dirty="0" err="1">
                <a:sym typeface="Wingdings" panose="05000000000000000000" pitchFamily="2" charset="2"/>
              </a:rPr>
              <a:t>ARSrc</a:t>
            </a:r>
            <a:r>
              <a:rPr lang="en-US" sz="1400" dirty="0">
                <a:sym typeface="Wingdings" panose="05000000000000000000" pitchFamily="2" charset="2"/>
              </a:rPr>
              <a:t> is {</a:t>
            </a:r>
            <a:r>
              <a:rPr lang="en-US" sz="1400" dirty="0" err="1">
                <a:sym typeface="Wingdings" panose="05000000000000000000" pitchFamily="2" charset="2"/>
              </a:rPr>
              <a:t>Instr</a:t>
            </a:r>
            <a:r>
              <a:rPr lang="en-US" sz="1400" dirty="0">
                <a:sym typeface="Wingdings" panose="05000000000000000000" pitchFamily="2" charset="2"/>
              </a:rPr>
              <a:t>[5], </a:t>
            </a:r>
            <a:r>
              <a:rPr lang="en-US" sz="1400" dirty="0" err="1">
                <a:sym typeface="Wingdings" panose="05000000000000000000" pitchFamily="2" charset="2"/>
              </a:rPr>
              <a:t>Instr</a:t>
            </a:r>
            <a:r>
              <a:rPr lang="en-US" sz="1400" dirty="0">
                <a:sym typeface="Wingdings" panose="05000000000000000000" pitchFamily="2" charset="2"/>
              </a:rPr>
              <a:t>[0]} (in bits 5 and 0)</a:t>
            </a:r>
            <a:endParaRPr lang="en-US" sz="1400" dirty="0"/>
          </a:p>
        </p:txBody>
      </p:sp>
      <p:sp>
        <p:nvSpPr>
          <p:cNvPr id="22" name="TextBox 21">
            <a:extLst>
              <a:ext uri="{FF2B5EF4-FFF2-40B4-BE49-F238E27FC236}">
                <a16:creationId xmlns:a16="http://schemas.microsoft.com/office/drawing/2014/main" id="{CD3C1750-042F-1158-EB60-49F60EECC376}"/>
              </a:ext>
            </a:extLst>
          </p:cNvPr>
          <p:cNvSpPr txBox="1"/>
          <p:nvPr/>
        </p:nvSpPr>
        <p:spPr>
          <a:xfrm>
            <a:off x="4871173" y="1751178"/>
            <a:ext cx="1056700" cy="261610"/>
          </a:xfrm>
          <a:prstGeom prst="rect">
            <a:avLst/>
          </a:prstGeom>
          <a:noFill/>
        </p:spPr>
        <p:txBody>
          <a:bodyPr wrap="none" rtlCol="0">
            <a:spAutoFit/>
          </a:bodyPr>
          <a:lstStyle/>
          <a:p>
            <a:r>
              <a:rPr lang="en-US" sz="1050" dirty="0" err="1"/>
              <a:t>Instr</a:t>
            </a:r>
            <a:r>
              <a:rPr lang="en-US" sz="1050" dirty="0"/>
              <a:t>[9],</a:t>
            </a:r>
            <a:r>
              <a:rPr lang="en-US" sz="1050" dirty="0" err="1"/>
              <a:t>Instr</a:t>
            </a:r>
            <a:r>
              <a:rPr lang="en-US" sz="1050" dirty="0"/>
              <a:t>[8]</a:t>
            </a:r>
          </a:p>
        </p:txBody>
      </p:sp>
      <p:sp>
        <p:nvSpPr>
          <p:cNvPr id="24" name="TextBox 23">
            <a:hlinkClick r:id="rId4" action="ppaction://hlinksldjump"/>
            <a:extLst>
              <a:ext uri="{FF2B5EF4-FFF2-40B4-BE49-F238E27FC236}">
                <a16:creationId xmlns:a16="http://schemas.microsoft.com/office/drawing/2014/main" id="{96FE8F99-1FD0-D2DC-595A-B3D7401AFC23}"/>
              </a:ext>
            </a:extLst>
          </p:cNvPr>
          <p:cNvSpPr txBox="1"/>
          <p:nvPr/>
        </p:nvSpPr>
        <p:spPr>
          <a:xfrm>
            <a:off x="5156939" y="2945070"/>
            <a:ext cx="1130181" cy="184666"/>
          </a:xfrm>
          <a:prstGeom prst="rect">
            <a:avLst/>
          </a:prstGeom>
          <a:noFill/>
          <a:ln>
            <a:solidFill>
              <a:schemeClr val="accent1"/>
            </a:solidFill>
          </a:ln>
        </p:spPr>
        <p:txBody>
          <a:bodyPr wrap="none" tIns="0" bIns="0" rtlCol="0">
            <a:spAutoFit/>
          </a:bodyPr>
          <a:lstStyle/>
          <a:p>
            <a:r>
              <a:rPr lang="en-US" sz="1200" dirty="0" err="1"/>
              <a:t>Instr</a:t>
            </a:r>
            <a:r>
              <a:rPr lang="en-US" sz="1200" dirty="0"/>
              <a:t>[9],</a:t>
            </a:r>
            <a:r>
              <a:rPr lang="en-US" sz="1200" dirty="0" err="1"/>
              <a:t>Instr</a:t>
            </a:r>
            <a:r>
              <a:rPr lang="en-US" sz="1200" dirty="0"/>
              <a:t>[8]</a:t>
            </a:r>
          </a:p>
        </p:txBody>
      </p:sp>
      <p:sp>
        <p:nvSpPr>
          <p:cNvPr id="26" name="TextBox 25">
            <a:hlinkClick r:id="rId4" action="ppaction://hlinksldjump"/>
            <a:extLst>
              <a:ext uri="{FF2B5EF4-FFF2-40B4-BE49-F238E27FC236}">
                <a16:creationId xmlns:a16="http://schemas.microsoft.com/office/drawing/2014/main" id="{F00C941B-1424-4EE5-5FEE-8C4A2B6B4211}"/>
              </a:ext>
            </a:extLst>
          </p:cNvPr>
          <p:cNvSpPr txBox="1"/>
          <p:nvPr/>
        </p:nvSpPr>
        <p:spPr>
          <a:xfrm>
            <a:off x="5156939" y="3792548"/>
            <a:ext cx="1130181" cy="184666"/>
          </a:xfrm>
          <a:prstGeom prst="rect">
            <a:avLst/>
          </a:prstGeom>
          <a:noFill/>
          <a:ln>
            <a:solidFill>
              <a:schemeClr val="accent1"/>
            </a:solidFill>
          </a:ln>
        </p:spPr>
        <p:txBody>
          <a:bodyPr wrap="none" tIns="0" bIns="0" rtlCol="0">
            <a:spAutoFit/>
          </a:bodyPr>
          <a:lstStyle/>
          <a:p>
            <a:r>
              <a:rPr lang="en-US" sz="1200" dirty="0" err="1"/>
              <a:t>Instr</a:t>
            </a:r>
            <a:r>
              <a:rPr lang="en-US" sz="1200" dirty="0"/>
              <a:t>[5],</a:t>
            </a:r>
            <a:r>
              <a:rPr lang="en-US" sz="1200" dirty="0" err="1"/>
              <a:t>Instr</a:t>
            </a:r>
            <a:r>
              <a:rPr lang="en-US" sz="1200" dirty="0"/>
              <a:t>[1]</a:t>
            </a:r>
          </a:p>
        </p:txBody>
      </p:sp>
      <p:cxnSp>
        <p:nvCxnSpPr>
          <p:cNvPr id="28" name="Connector: Elbow 27">
            <a:extLst>
              <a:ext uri="{FF2B5EF4-FFF2-40B4-BE49-F238E27FC236}">
                <a16:creationId xmlns:a16="http://schemas.microsoft.com/office/drawing/2014/main" id="{E5119F70-6ED5-BBA5-1E3E-84F64B8F9BEB}"/>
              </a:ext>
            </a:extLst>
          </p:cNvPr>
          <p:cNvCxnSpPr>
            <a:stCxn id="24" idx="3"/>
          </p:cNvCxnSpPr>
          <p:nvPr/>
        </p:nvCxnSpPr>
        <p:spPr>
          <a:xfrm flipV="1">
            <a:off x="6287120" y="2947737"/>
            <a:ext cx="661120" cy="896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E61CB31-3A53-B60B-C8EC-3D1F08FD3751}"/>
              </a:ext>
            </a:extLst>
          </p:cNvPr>
          <p:cNvCxnSpPr>
            <a:cxnSpLocks/>
            <a:stCxn id="24" idx="3"/>
          </p:cNvCxnSpPr>
          <p:nvPr/>
        </p:nvCxnSpPr>
        <p:spPr>
          <a:xfrm>
            <a:off x="6287120" y="3037403"/>
            <a:ext cx="661120" cy="95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8A478A8-5AB4-2348-9877-8FB333E4A760}"/>
              </a:ext>
            </a:extLst>
          </p:cNvPr>
          <p:cNvCxnSpPr>
            <a:stCxn id="26" idx="3"/>
          </p:cNvCxnSpPr>
          <p:nvPr/>
        </p:nvCxnSpPr>
        <p:spPr>
          <a:xfrm flipV="1">
            <a:off x="6287120" y="3782503"/>
            <a:ext cx="661120" cy="10237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65F4537-0FE2-0E4D-BE8E-5966020A1580}"/>
              </a:ext>
            </a:extLst>
          </p:cNvPr>
          <p:cNvCxnSpPr>
            <a:cxnSpLocks/>
            <a:stCxn id="26" idx="3"/>
          </p:cNvCxnSpPr>
          <p:nvPr/>
        </p:nvCxnSpPr>
        <p:spPr>
          <a:xfrm>
            <a:off x="6287120" y="3884881"/>
            <a:ext cx="678568" cy="9233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10C00A2-611C-1853-2766-EF747760FAFE}"/>
              </a:ext>
            </a:extLst>
          </p:cNvPr>
          <p:cNvSpPr txBox="1"/>
          <p:nvPr/>
        </p:nvSpPr>
        <p:spPr>
          <a:xfrm>
            <a:off x="6355694" y="4737511"/>
            <a:ext cx="320922" cy="261610"/>
          </a:xfrm>
          <a:prstGeom prst="rect">
            <a:avLst/>
          </a:prstGeom>
          <a:noFill/>
        </p:spPr>
        <p:txBody>
          <a:bodyPr wrap="none" rtlCol="0">
            <a:spAutoFit/>
          </a:bodyPr>
          <a:lstStyle/>
          <a:p>
            <a:r>
              <a:rPr lang="en-US" sz="1050" dirty="0"/>
              <a:t>0v</a:t>
            </a:r>
          </a:p>
        </p:txBody>
      </p:sp>
      <p:cxnSp>
        <p:nvCxnSpPr>
          <p:cNvPr id="43" name="Connector: Elbow 42">
            <a:extLst>
              <a:ext uri="{FF2B5EF4-FFF2-40B4-BE49-F238E27FC236}">
                <a16:creationId xmlns:a16="http://schemas.microsoft.com/office/drawing/2014/main" id="{282E3944-0493-9EB8-1E27-E2F0C7FFB9E6}"/>
              </a:ext>
            </a:extLst>
          </p:cNvPr>
          <p:cNvCxnSpPr>
            <a:cxnSpLocks/>
            <a:stCxn id="38" idx="3"/>
          </p:cNvCxnSpPr>
          <p:nvPr/>
        </p:nvCxnSpPr>
        <p:spPr>
          <a:xfrm>
            <a:off x="6676616" y="4868316"/>
            <a:ext cx="524284" cy="12700"/>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C706211-3253-0F52-BE75-D0BF21A3FAC6}"/>
              </a:ext>
            </a:extLst>
          </p:cNvPr>
          <p:cNvGrpSpPr/>
          <p:nvPr/>
        </p:nvGrpSpPr>
        <p:grpSpPr>
          <a:xfrm>
            <a:off x="5704875" y="4601289"/>
            <a:ext cx="971741" cy="161583"/>
            <a:chOff x="1992327" y="3569991"/>
            <a:chExt cx="971741" cy="283170"/>
          </a:xfrm>
        </p:grpSpPr>
        <p:sp>
          <p:nvSpPr>
            <p:cNvPr id="12" name="TextBox 11">
              <a:hlinkClick r:id="rId5" action="ppaction://hlinksldjump"/>
              <a:extLst>
                <a:ext uri="{FF2B5EF4-FFF2-40B4-BE49-F238E27FC236}">
                  <a16:creationId xmlns:a16="http://schemas.microsoft.com/office/drawing/2014/main" id="{A530EECC-1A66-FDCD-BB06-11F83BE92488}"/>
                </a:ext>
              </a:extLst>
            </p:cNvPr>
            <p:cNvSpPr txBox="1"/>
            <p:nvPr/>
          </p:nvSpPr>
          <p:spPr>
            <a:xfrm>
              <a:off x="1992327" y="3569991"/>
              <a:ext cx="971741" cy="283170"/>
            </a:xfrm>
            <a:prstGeom prst="rect">
              <a:avLst/>
            </a:prstGeom>
            <a:noFill/>
            <a:ln>
              <a:solidFill>
                <a:schemeClr val="accent1"/>
              </a:solidFill>
            </a:ln>
          </p:spPr>
          <p:txBody>
            <a:bodyPr wrap="none" tIns="0" bIns="0" rtlCol="0">
              <a:spAutoFit/>
            </a:bodyPr>
            <a:lstStyle/>
            <a:p>
              <a:r>
                <a:rPr lang="en-US" sz="1050" dirty="0" err="1"/>
                <a:t>OpCode_MAG</a:t>
              </a:r>
              <a:endParaRPr lang="en-US" sz="1050" dirty="0"/>
            </a:p>
          </p:txBody>
        </p:sp>
        <p:cxnSp>
          <p:nvCxnSpPr>
            <p:cNvPr id="13" name="Straight Connector 12">
              <a:extLst>
                <a:ext uri="{FF2B5EF4-FFF2-40B4-BE49-F238E27FC236}">
                  <a16:creationId xmlns:a16="http://schemas.microsoft.com/office/drawing/2014/main" id="{487137E3-617D-B65E-B495-2F0D67CC643D}"/>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D6852510-B728-5EC5-701F-DC93A8FB8781}"/>
              </a:ext>
            </a:extLst>
          </p:cNvPr>
          <p:cNvCxnSpPr/>
          <p:nvPr/>
        </p:nvCxnSpPr>
        <p:spPr>
          <a:xfrm>
            <a:off x="6671508" y="4680285"/>
            <a:ext cx="5474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9652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8"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1" y="3235568"/>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9"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8" y="3069499"/>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a:t>Fetch State Machine</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50" y="4673600"/>
            <a:ext cx="884099" cy="12303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3"/>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9" y="3190637"/>
            <a:ext cx="1684217" cy="1244595"/>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9" y="1420855"/>
            <a:ext cx="1684215" cy="3591767"/>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8" y="1244350"/>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5"/>
            <a:ext cx="2708408" cy="82211"/>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3"/>
            <a:ext cx="4445079"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5"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9" y="5245662"/>
            <a:ext cx="2387577" cy="338554"/>
          </a:xfrm>
          <a:prstGeom prst="rect">
            <a:avLst/>
          </a:prstGeom>
          <a:noFill/>
          <a:ln w="12700">
            <a:solidFill>
              <a:srgbClr val="FF0000"/>
            </a:solidFill>
          </a:ln>
        </p:spPr>
        <p:txBody>
          <a:bodyPr wrap="none" rtlCol="0">
            <a:spAutoFit/>
          </a:bodyPr>
          <a:lstStyle/>
          <a:p>
            <a:r>
              <a:rPr lang="en-US" sz="1600" err="1"/>
              <a:t>Reset_microPC</a:t>
            </a:r>
            <a:r>
              <a:rPr lang="en-US" sz="160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7" y="5734545"/>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2"/>
            <a:ext cx="1440132" cy="2926"/>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2" y="6255213"/>
            <a:ext cx="1849215" cy="338554"/>
          </a:xfrm>
          <a:prstGeom prst="rect">
            <a:avLst/>
          </a:prstGeom>
          <a:noFill/>
          <a:ln w="12700">
            <a:solidFill>
              <a:schemeClr val="accent6">
                <a:lumMod val="75000"/>
              </a:schemeClr>
            </a:solidFill>
          </a:ln>
        </p:spPr>
        <p:txBody>
          <a:bodyPr wrap="square" rtlCol="0">
            <a:spAutoFit/>
          </a:bodyPr>
          <a:lstStyle/>
          <a:p>
            <a:r>
              <a:rPr lang="en-US" sz="1600"/>
              <a:t>Prog Counter </a:t>
            </a:r>
            <a:r>
              <a:rPr lang="en-US" sz="1600" err="1"/>
              <a:t>lsb</a:t>
            </a:r>
            <a:endParaRPr lang="en-US" sz="160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6"/>
            <a:ext cx="2977158" cy="105952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9" y="2564110"/>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2"/>
            <a:ext cx="1128239" cy="539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9"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a:t>Decimal</a:t>
            </a:r>
          </a:p>
          <a:p>
            <a:pPr algn="ctr"/>
            <a:r>
              <a:rPr lang="en-US" sz="80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5" cy="48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52" y="5775427"/>
            <a:ext cx="1237390" cy="369333"/>
            <a:chOff x="7341000" y="5775412"/>
            <a:chExt cx="1237389" cy="369331"/>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42" y="5554433"/>
            <a:ext cx="3662407" cy="40566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9"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42" y="4864203"/>
            <a:ext cx="912832" cy="109589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09"/>
            <a:ext cx="748863" cy="765203"/>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7"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41" y="4611968"/>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100</a:t>
            </a:fld>
            <a:endParaRPr lang="en-US" b="1">
              <a:solidFill>
                <a:schemeClr val="bg1"/>
              </a:solidFill>
            </a:endParaRPr>
          </a:p>
        </p:txBody>
      </p:sp>
      <p:sp>
        <p:nvSpPr>
          <p:cNvPr id="3" name="TextBox 2">
            <a:extLst>
              <a:ext uri="{FF2B5EF4-FFF2-40B4-BE49-F238E27FC236}">
                <a16:creationId xmlns:a16="http://schemas.microsoft.com/office/drawing/2014/main" id="{C4D751AD-F035-A409-6B48-D9F5EAF8910A}"/>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35170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8"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1" y="3235568"/>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9"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8" y="3069499"/>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28828FBE-FA07-A2DE-0470-D0E8BBC5C8B4}"/>
              </a:ext>
            </a:extLst>
          </p:cNvPr>
          <p:cNvSpPr>
            <a:spLocks noGrp="1"/>
          </p:cNvSpPr>
          <p:nvPr>
            <p:ph type="ctrTitle"/>
          </p:nvPr>
        </p:nvSpPr>
        <p:spPr/>
        <p:txBody>
          <a:bodyPr/>
          <a:lstStyle/>
          <a:p>
            <a:r>
              <a:rPr lang="en-US"/>
              <a:t>Fetch State Machine</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50" y="4673600"/>
            <a:ext cx="884099" cy="123034"/>
          </a:xfrm>
          <a:prstGeom prst="bentConnector3">
            <a:avLst>
              <a:gd name="adj1" fmla="val 50000"/>
            </a:avLst>
          </a:prstGeom>
          <a:ln/>
        </p:spPr>
        <p:style>
          <a:lnRef idx="2">
            <a:schemeClr val="accent6"/>
          </a:lnRef>
          <a:fillRef idx="0">
            <a:schemeClr val="accent6"/>
          </a:fillRef>
          <a:effectRef idx="1">
            <a:schemeClr val="accent6"/>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3"/>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9" y="3190637"/>
            <a:ext cx="1684217" cy="1244595"/>
          </a:xfrm>
          <a:prstGeom prst="bentConnector5">
            <a:avLst>
              <a:gd name="adj1" fmla="val -13573"/>
              <a:gd name="adj2" fmla="val 174333"/>
              <a:gd name="adj3" fmla="val 113573"/>
            </a:avLst>
          </a:prstGeom>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9" y="1420855"/>
            <a:ext cx="1684215" cy="3591767"/>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8" y="1244350"/>
            <a:ext cx="3021169" cy="19423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5"/>
            <a:ext cx="2708408" cy="82211"/>
          </a:xfrm>
          <a:prstGeom prst="bentConnector3">
            <a:avLst>
              <a:gd name="adj1" fmla="val 42458"/>
            </a:avLst>
          </a:prstGeom>
          <a:ln/>
        </p:spPr>
        <p:style>
          <a:lnRef idx="2">
            <a:schemeClr val="accent2"/>
          </a:lnRef>
          <a:fillRef idx="0">
            <a:schemeClr val="accent2"/>
          </a:fillRef>
          <a:effectRef idx="1">
            <a:schemeClr val="accent2"/>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3"/>
            <a:ext cx="4445079"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5"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9" y="5245662"/>
            <a:ext cx="2387577" cy="338554"/>
          </a:xfrm>
          <a:prstGeom prst="rect">
            <a:avLst/>
          </a:prstGeom>
          <a:noFill/>
          <a:ln w="12700">
            <a:solidFill>
              <a:srgbClr val="FF0000"/>
            </a:solidFill>
          </a:ln>
        </p:spPr>
        <p:txBody>
          <a:bodyPr wrap="none" rtlCol="0">
            <a:spAutoFit/>
          </a:bodyPr>
          <a:lstStyle/>
          <a:p>
            <a:r>
              <a:rPr lang="en-US" sz="1600" err="1"/>
              <a:t>Reset_microPC</a:t>
            </a:r>
            <a:r>
              <a:rPr lang="en-US" sz="160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7" y="5734545"/>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2"/>
            <a:ext cx="1440132" cy="2926"/>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2" y="6255213"/>
            <a:ext cx="1849215" cy="338554"/>
          </a:xfrm>
          <a:prstGeom prst="rect">
            <a:avLst/>
          </a:prstGeom>
          <a:noFill/>
          <a:ln w="12700">
            <a:solidFill>
              <a:schemeClr val="accent6">
                <a:lumMod val="75000"/>
              </a:schemeClr>
            </a:solidFill>
          </a:ln>
        </p:spPr>
        <p:txBody>
          <a:bodyPr wrap="square" rtlCol="0">
            <a:spAutoFit/>
          </a:bodyPr>
          <a:lstStyle/>
          <a:p>
            <a:r>
              <a:rPr lang="en-US" sz="1600"/>
              <a:t>Prog Counter </a:t>
            </a:r>
            <a:r>
              <a:rPr lang="en-US" sz="1600" err="1"/>
              <a:t>lsb</a:t>
            </a:r>
            <a:endParaRPr lang="en-US" sz="160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6"/>
            <a:ext cx="2977158" cy="1059524"/>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9" y="2564110"/>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2"/>
            <a:ext cx="1128239" cy="539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9"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a:t>Decimal</a:t>
            </a:r>
          </a:p>
          <a:p>
            <a:pPr algn="ctr"/>
            <a:r>
              <a:rPr lang="en-US" sz="80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5" cy="487"/>
          </a:xfrm>
          <a:prstGeom prst="line">
            <a:avLst/>
          </a:prstGeom>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52" y="5775427"/>
            <a:ext cx="1237390" cy="369333"/>
            <a:chOff x="7341000" y="5775412"/>
            <a:chExt cx="1237389" cy="369331"/>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42" y="5554433"/>
            <a:ext cx="3662407" cy="40566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9"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42" y="4864203"/>
            <a:ext cx="912832" cy="109589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09"/>
            <a:ext cx="748863" cy="765203"/>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7"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41" y="4611968"/>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101</a:t>
            </a:fld>
            <a:endParaRPr lang="en-US" b="1">
              <a:solidFill>
                <a:schemeClr val="bg1"/>
              </a:solidFill>
            </a:endParaRPr>
          </a:p>
        </p:txBody>
      </p:sp>
      <p:sp>
        <p:nvSpPr>
          <p:cNvPr id="6" name="TextBox 5">
            <a:extLst>
              <a:ext uri="{FF2B5EF4-FFF2-40B4-BE49-F238E27FC236}">
                <a16:creationId xmlns:a16="http://schemas.microsoft.com/office/drawing/2014/main" id="{D97A8347-D851-34A3-4903-0BFAD749F670}"/>
              </a:ext>
            </a:extLst>
          </p:cNvPr>
          <p:cNvSpPr txBox="1"/>
          <p:nvPr/>
        </p:nvSpPr>
        <p:spPr>
          <a:xfrm>
            <a:off x="2299299" y="3460904"/>
            <a:ext cx="300235" cy="307777"/>
          </a:xfrm>
          <a:prstGeom prst="rect">
            <a:avLst/>
          </a:prstGeom>
          <a:noFill/>
        </p:spPr>
        <p:txBody>
          <a:bodyPr wrap="square" rtlCol="0">
            <a:spAutoFit/>
          </a:bodyPr>
          <a:lstStyle/>
          <a:p>
            <a:r>
              <a:rPr lang="en-US" sz="1400"/>
              <a:t>1</a:t>
            </a:r>
          </a:p>
        </p:txBody>
      </p:sp>
      <p:sp>
        <p:nvSpPr>
          <p:cNvPr id="19" name="TextBox 18">
            <a:extLst>
              <a:ext uri="{FF2B5EF4-FFF2-40B4-BE49-F238E27FC236}">
                <a16:creationId xmlns:a16="http://schemas.microsoft.com/office/drawing/2014/main" id="{CAD85FFE-4A11-4FD3-A148-8382B588DB91}"/>
              </a:ext>
            </a:extLst>
          </p:cNvPr>
          <p:cNvSpPr txBox="1"/>
          <p:nvPr/>
        </p:nvSpPr>
        <p:spPr>
          <a:xfrm>
            <a:off x="4609905" y="2907808"/>
            <a:ext cx="300235" cy="307777"/>
          </a:xfrm>
          <a:prstGeom prst="rect">
            <a:avLst/>
          </a:prstGeom>
          <a:noFill/>
        </p:spPr>
        <p:txBody>
          <a:bodyPr wrap="square" rtlCol="0">
            <a:spAutoFit/>
          </a:bodyPr>
          <a:lstStyle/>
          <a:p>
            <a:r>
              <a:rPr lang="en-US" sz="1400"/>
              <a:t>1</a:t>
            </a:r>
          </a:p>
        </p:txBody>
      </p:sp>
      <p:sp>
        <p:nvSpPr>
          <p:cNvPr id="20" name="TextBox 19">
            <a:extLst>
              <a:ext uri="{FF2B5EF4-FFF2-40B4-BE49-F238E27FC236}">
                <a16:creationId xmlns:a16="http://schemas.microsoft.com/office/drawing/2014/main" id="{86CF2AF2-F452-0389-476F-44BF86B443BC}"/>
              </a:ext>
            </a:extLst>
          </p:cNvPr>
          <p:cNvSpPr txBox="1"/>
          <p:nvPr/>
        </p:nvSpPr>
        <p:spPr>
          <a:xfrm>
            <a:off x="4628488" y="3245042"/>
            <a:ext cx="300235" cy="307777"/>
          </a:xfrm>
          <a:prstGeom prst="rect">
            <a:avLst/>
          </a:prstGeom>
          <a:noFill/>
        </p:spPr>
        <p:txBody>
          <a:bodyPr wrap="square" rtlCol="0">
            <a:spAutoFit/>
          </a:bodyPr>
          <a:lstStyle/>
          <a:p>
            <a:r>
              <a:rPr lang="en-US" sz="1400"/>
              <a:t>0</a:t>
            </a:r>
          </a:p>
        </p:txBody>
      </p:sp>
      <p:sp>
        <p:nvSpPr>
          <p:cNvPr id="21" name="TextBox 20">
            <a:extLst>
              <a:ext uri="{FF2B5EF4-FFF2-40B4-BE49-F238E27FC236}">
                <a16:creationId xmlns:a16="http://schemas.microsoft.com/office/drawing/2014/main" id="{66DC6469-B54F-3402-996E-151D4CCB0AB7}"/>
              </a:ext>
            </a:extLst>
          </p:cNvPr>
          <p:cNvSpPr txBox="1"/>
          <p:nvPr/>
        </p:nvSpPr>
        <p:spPr>
          <a:xfrm>
            <a:off x="4683881" y="3610433"/>
            <a:ext cx="300235" cy="307777"/>
          </a:xfrm>
          <a:prstGeom prst="rect">
            <a:avLst/>
          </a:prstGeom>
          <a:noFill/>
        </p:spPr>
        <p:txBody>
          <a:bodyPr wrap="square" rtlCol="0">
            <a:spAutoFit/>
          </a:bodyPr>
          <a:lstStyle/>
          <a:p>
            <a:r>
              <a:rPr lang="en-US" sz="1400"/>
              <a:t>1</a:t>
            </a:r>
          </a:p>
        </p:txBody>
      </p:sp>
      <p:sp>
        <p:nvSpPr>
          <p:cNvPr id="3" name="TextBox 2">
            <a:extLst>
              <a:ext uri="{FF2B5EF4-FFF2-40B4-BE49-F238E27FC236}">
                <a16:creationId xmlns:a16="http://schemas.microsoft.com/office/drawing/2014/main" id="{7DB9C1A2-C7EF-C366-4875-E2D35335A947}"/>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346761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up)">
                                      <p:cBhvr>
                                        <p:cTn id="48" dur="500"/>
                                        <p:tgtEl>
                                          <p:spTgt spid="8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left)">
                                      <p:cBhvr>
                                        <p:cTn id="56" dur="500"/>
                                        <p:tgtEl>
                                          <p:spTgt spid="8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up)">
                                      <p:cBhvr>
                                        <p:cTn id="61" dur="500"/>
                                        <p:tgtEl>
                                          <p:spTgt spid="6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500"/>
                                        <p:tgtEl>
                                          <p:spTgt spid="1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00"/>
                                        <p:tgtEl>
                                          <p:spTgt spid="43"/>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left)">
                                      <p:cBhvr>
                                        <p:cTn id="79" dur="500"/>
                                        <p:tgtEl>
                                          <p:spTgt spid="6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right)">
                                      <p:cBhvr>
                                        <p:cTn id="84" dur="500"/>
                                        <p:tgtEl>
                                          <p:spTgt spid="1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22" presetClass="entr" presetSubtype="2"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right)">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left)">
                                      <p:cBhvr>
                                        <p:cTn id="96" dur="500"/>
                                        <p:tgtEl>
                                          <p:spTgt spid="7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500"/>
                                        <p:tgtEl>
                                          <p:spTgt spid="61"/>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wipe(left)">
                                      <p:cBhvr>
                                        <p:cTn id="103" dur="500"/>
                                        <p:tgtEl>
                                          <p:spTgt spid="7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1" nodeType="clickEffect">
                                  <p:stCondLst>
                                    <p:cond delay="0"/>
                                  </p:stCondLst>
                                  <p:childTnLst>
                                    <p:set>
                                      <p:cBhvr>
                                        <p:cTn id="107" dur="1" fill="hold">
                                          <p:stCondLst>
                                            <p:cond delay="0"/>
                                          </p:stCondLst>
                                        </p:cTn>
                                        <p:tgtEl>
                                          <p:spTgt spid="82"/>
                                        </p:tgtEl>
                                        <p:attrNameLst>
                                          <p:attrName>style.visibility</p:attrName>
                                        </p:attrNameLst>
                                      </p:cBhvr>
                                      <p:to>
                                        <p:strVal val="visible"/>
                                      </p:to>
                                    </p:set>
                                    <p:animEffect transition="in" filter="wipe(left)">
                                      <p:cBhvr>
                                        <p:cTn id="108" dur="500"/>
                                        <p:tgtEl>
                                          <p:spTgt spid="82"/>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500"/>
                                        <p:tgtEl>
                                          <p:spTgt spid="10"/>
                                        </p:tgtEl>
                                      </p:cBhvr>
                                    </p:animEffect>
                                  </p:childTnLst>
                                </p:cTn>
                              </p:par>
                            </p:childTnLst>
                          </p:cTn>
                        </p:par>
                        <p:par>
                          <p:cTn id="113" fill="hold">
                            <p:stCondLst>
                              <p:cond delay="1000"/>
                            </p:stCondLst>
                            <p:childTnLst>
                              <p:par>
                                <p:cTn id="114" presetID="22" presetClass="entr" presetSubtype="8" fill="hold" nodeType="after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wipe(left)">
                                      <p:cBhvr>
                                        <p:cTn id="116" dur="500"/>
                                        <p:tgtEl>
                                          <p:spTgt spid="51"/>
                                        </p:tgtEl>
                                      </p:cBhvr>
                                    </p:animEffect>
                                  </p:childTnLst>
                                </p:cTn>
                              </p:par>
                            </p:childTnLst>
                          </p:cTn>
                        </p:par>
                        <p:par>
                          <p:cTn id="117" fill="hold">
                            <p:stCondLst>
                              <p:cond delay="1500"/>
                            </p:stCondLst>
                            <p:childTnLst>
                              <p:par>
                                <p:cTn id="118" presetID="22" presetClass="entr" presetSubtype="8" fill="hold" grpId="0" nodeType="after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left)">
                                      <p:cBhvr>
                                        <p:cTn id="120" dur="500"/>
                                        <p:tgtEl>
                                          <p:spTgt spid="21"/>
                                        </p:tgtEl>
                                      </p:cBhvr>
                                    </p:animEffect>
                                  </p:childTnLst>
                                </p:cTn>
                              </p:par>
                            </p:childTnLst>
                          </p:cTn>
                        </p:par>
                        <p:par>
                          <p:cTn id="121" fill="hold">
                            <p:stCondLst>
                              <p:cond delay="2000"/>
                            </p:stCondLst>
                            <p:childTnLst>
                              <p:par>
                                <p:cTn id="122" presetID="22" presetClass="entr" presetSubtype="1" fill="hold" grpId="0" nodeType="after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wipe(up)">
                                      <p:cBhvr>
                                        <p:cTn id="124" dur="500"/>
                                        <p:tgtEl>
                                          <p:spTgt spid="49"/>
                                        </p:tgtEl>
                                      </p:cBhvr>
                                    </p:animEffect>
                                  </p:childTnLst>
                                </p:cTn>
                              </p:par>
                              <p:par>
                                <p:cTn id="125" presetID="22" presetClass="exit" presetSubtype="8" fill="hold" grpId="1" nodeType="withEffect">
                                  <p:stCondLst>
                                    <p:cond delay="0"/>
                                  </p:stCondLst>
                                  <p:childTnLst>
                                    <p:animEffect transition="out" filter="wipe(left)">
                                      <p:cBhvr>
                                        <p:cTn id="126" dur="500"/>
                                        <p:tgtEl>
                                          <p:spTgt spid="45"/>
                                        </p:tgtEl>
                                      </p:cBhvr>
                                    </p:animEffect>
                                    <p:set>
                                      <p:cBhvr>
                                        <p:cTn id="127" dur="1" fill="hold">
                                          <p:stCondLst>
                                            <p:cond delay="499"/>
                                          </p:stCondLst>
                                        </p:cTn>
                                        <p:tgtEl>
                                          <p:spTgt spid="4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6"/>
                                        </p:tgtEl>
                                      </p:cBhvr>
                                    </p:animEffect>
                                    <p:set>
                                      <p:cBhvr>
                                        <p:cTn id="130" dur="1" fill="hold">
                                          <p:stCondLst>
                                            <p:cond delay="499"/>
                                          </p:stCondLst>
                                        </p:cTn>
                                        <p:tgtEl>
                                          <p:spTgt spid="6"/>
                                        </p:tgtEl>
                                        <p:attrNameLst>
                                          <p:attrName>style.visibility</p:attrName>
                                        </p:attrNameLst>
                                      </p:cBhvr>
                                      <p:to>
                                        <p:strVal val="hidden"/>
                                      </p:to>
                                    </p:set>
                                  </p:childTnLst>
                                </p:cTn>
                              </p:par>
                              <p:par>
                                <p:cTn id="131" presetID="22" presetClass="exit" presetSubtype="8" fill="hold" nodeType="withEffect">
                                  <p:stCondLst>
                                    <p:cond delay="0"/>
                                  </p:stCondLst>
                                  <p:childTnLst>
                                    <p:animEffect transition="out" filter="wipe(left)">
                                      <p:cBhvr>
                                        <p:cTn id="132" dur="500"/>
                                        <p:tgtEl>
                                          <p:spTgt spid="13"/>
                                        </p:tgtEl>
                                      </p:cBhvr>
                                    </p:animEffect>
                                    <p:set>
                                      <p:cBhvr>
                                        <p:cTn id="133" dur="1" fill="hold">
                                          <p:stCondLst>
                                            <p:cond delay="499"/>
                                          </p:stCondLst>
                                        </p:cTn>
                                        <p:tgtEl>
                                          <p:spTgt spid="13"/>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83"/>
                                        </p:tgtEl>
                                      </p:cBhvr>
                                    </p:animEffect>
                                    <p:set>
                                      <p:cBhvr>
                                        <p:cTn id="136" dur="1" fill="hold">
                                          <p:stCondLst>
                                            <p:cond delay="499"/>
                                          </p:stCondLst>
                                        </p:cTn>
                                        <p:tgtEl>
                                          <p:spTgt spid="83"/>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19"/>
                                        </p:tgtEl>
                                      </p:cBhvr>
                                    </p:animEffect>
                                    <p:set>
                                      <p:cBhvr>
                                        <p:cTn id="139" dur="1" fill="hold">
                                          <p:stCondLst>
                                            <p:cond delay="499"/>
                                          </p:stCondLst>
                                        </p:cTn>
                                        <p:tgtEl>
                                          <p:spTgt spid="19"/>
                                        </p:tgtEl>
                                        <p:attrNameLst>
                                          <p:attrName>style.visibility</p:attrName>
                                        </p:attrNameLst>
                                      </p:cBhvr>
                                      <p:to>
                                        <p:strVal val="hidden"/>
                                      </p:to>
                                    </p:set>
                                  </p:childTnLst>
                                </p:cTn>
                              </p:par>
                              <p:par>
                                <p:cTn id="140" presetID="22" presetClass="exit" presetSubtype="8" fill="hold" nodeType="withEffect">
                                  <p:stCondLst>
                                    <p:cond delay="0"/>
                                  </p:stCondLst>
                                  <p:childTnLst>
                                    <p:animEffect transition="out" filter="wipe(left)">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9"/>
                                        </p:tgtEl>
                                      </p:cBhvr>
                                    </p:animEffect>
                                    <p:set>
                                      <p:cBhvr>
                                        <p:cTn id="145" dur="1" fill="hold">
                                          <p:stCondLst>
                                            <p:cond delay="499"/>
                                          </p:stCondLst>
                                        </p:cTn>
                                        <p:tgtEl>
                                          <p:spTgt spid="19"/>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50"/>
                                        </p:tgtEl>
                                      </p:cBhvr>
                                    </p:animEffect>
                                    <p:set>
                                      <p:cBhvr>
                                        <p:cTn id="148" dur="1" fill="hold">
                                          <p:stCondLst>
                                            <p:cond delay="499"/>
                                          </p:stCondLst>
                                        </p:cTn>
                                        <p:tgtEl>
                                          <p:spTgt spid="50"/>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62"/>
                                        </p:tgtEl>
                                      </p:cBhvr>
                                    </p:animEffect>
                                    <p:set>
                                      <p:cBhvr>
                                        <p:cTn id="151" dur="1" fill="hold">
                                          <p:stCondLst>
                                            <p:cond delay="499"/>
                                          </p:stCondLst>
                                        </p:cTn>
                                        <p:tgtEl>
                                          <p:spTgt spid="62"/>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20"/>
                                        </p:tgtEl>
                                      </p:cBhvr>
                                    </p:animEffect>
                                    <p:set>
                                      <p:cBhvr>
                                        <p:cTn id="154" dur="1" fill="hold">
                                          <p:stCondLst>
                                            <p:cond delay="499"/>
                                          </p:stCondLst>
                                        </p:cTn>
                                        <p:tgtEl>
                                          <p:spTgt spid="20"/>
                                        </p:tgtEl>
                                        <p:attrNameLst>
                                          <p:attrName>style.visibility</p:attrName>
                                        </p:attrNameLst>
                                      </p:cBhvr>
                                      <p:to>
                                        <p:strVal val="hidden"/>
                                      </p:to>
                                    </p:set>
                                  </p:childTnLst>
                                </p:cTn>
                              </p:par>
                              <p:par>
                                <p:cTn id="155" presetID="22" presetClass="exit" presetSubtype="2" fill="hold" nodeType="withEffect">
                                  <p:stCondLst>
                                    <p:cond delay="0"/>
                                  </p:stCondLst>
                                  <p:childTnLst>
                                    <p:animEffect transition="out" filter="wipe(right)">
                                      <p:cBhvr>
                                        <p:cTn id="156" dur="500"/>
                                        <p:tgtEl>
                                          <p:spTgt spid="15"/>
                                        </p:tgtEl>
                                      </p:cBhvr>
                                    </p:animEffect>
                                    <p:set>
                                      <p:cBhvr>
                                        <p:cTn id="157" dur="1" fill="hold">
                                          <p:stCondLst>
                                            <p:cond delay="499"/>
                                          </p:stCondLst>
                                        </p:cTn>
                                        <p:tgtEl>
                                          <p:spTgt spid="15"/>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77"/>
                                        </p:tgtEl>
                                      </p:cBhvr>
                                    </p:animEffect>
                                    <p:set>
                                      <p:cBhvr>
                                        <p:cTn id="160" dur="1" fill="hold">
                                          <p:stCondLst>
                                            <p:cond delay="499"/>
                                          </p:stCondLst>
                                        </p:cTn>
                                        <p:tgtEl>
                                          <p:spTgt spid="77"/>
                                        </p:tgtEl>
                                        <p:attrNameLst>
                                          <p:attrName>style.visibility</p:attrName>
                                        </p:attrNameLst>
                                      </p:cBhvr>
                                      <p:to>
                                        <p:strVal val="hidden"/>
                                      </p:to>
                                    </p:set>
                                  </p:childTnLst>
                                </p:cTn>
                              </p:par>
                              <p:par>
                                <p:cTn id="161" presetID="22" presetClass="exit" presetSubtype="8" fill="hold" nodeType="withEffect">
                                  <p:stCondLst>
                                    <p:cond delay="0"/>
                                  </p:stCondLst>
                                  <p:childTnLst>
                                    <p:animEffect transition="out" filter="wipe(left)">
                                      <p:cBhvr>
                                        <p:cTn id="162" dur="500"/>
                                        <p:tgtEl>
                                          <p:spTgt spid="81"/>
                                        </p:tgtEl>
                                      </p:cBhvr>
                                    </p:animEffect>
                                    <p:set>
                                      <p:cBhvr>
                                        <p:cTn id="163" dur="1" fill="hold">
                                          <p:stCondLst>
                                            <p:cond delay="499"/>
                                          </p:stCondLst>
                                        </p:cTn>
                                        <p:tgtEl>
                                          <p:spTgt spid="81"/>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75"/>
                                        </p:tgtEl>
                                      </p:cBhvr>
                                    </p:animEffect>
                                    <p:set>
                                      <p:cBhvr>
                                        <p:cTn id="166" dur="1" fill="hold">
                                          <p:stCondLst>
                                            <p:cond delay="499"/>
                                          </p:stCondLst>
                                        </p:cTn>
                                        <p:tgtEl>
                                          <p:spTgt spid="75"/>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61"/>
                                        </p:tgtEl>
                                      </p:cBhvr>
                                    </p:animEffect>
                                    <p:set>
                                      <p:cBhvr>
                                        <p:cTn id="169" dur="1" fill="hold">
                                          <p:stCondLst>
                                            <p:cond delay="499"/>
                                          </p:stCondLst>
                                        </p:cTn>
                                        <p:tgtEl>
                                          <p:spTgt spid="61"/>
                                        </p:tgtEl>
                                        <p:attrNameLst>
                                          <p:attrName>style.visibility</p:attrName>
                                        </p:attrNameLst>
                                      </p:cBhvr>
                                      <p:to>
                                        <p:strVal val="hidden"/>
                                      </p:to>
                                    </p:set>
                                  </p:childTnLst>
                                </p:cTn>
                              </p:par>
                              <p:par>
                                <p:cTn id="170" presetID="22" presetClass="exit" presetSubtype="8" fill="hold" nodeType="withEffect">
                                  <p:stCondLst>
                                    <p:cond delay="0"/>
                                  </p:stCondLst>
                                  <p:childTnLst>
                                    <p:animEffect transition="out" filter="wipe(left)">
                                      <p:cBhvr>
                                        <p:cTn id="171" dur="500"/>
                                        <p:tgtEl>
                                          <p:spTgt spid="78"/>
                                        </p:tgtEl>
                                      </p:cBhvr>
                                    </p:animEffect>
                                    <p:set>
                                      <p:cBhvr>
                                        <p:cTn id="172" dur="1" fill="hold">
                                          <p:stCondLst>
                                            <p:cond delay="499"/>
                                          </p:stCondLst>
                                        </p:cTn>
                                        <p:tgtEl>
                                          <p:spTgt spid="78"/>
                                        </p:tgtEl>
                                        <p:attrNameLst>
                                          <p:attrName>style.visibility</p:attrName>
                                        </p:attrNameLst>
                                      </p:cBhvr>
                                      <p:to>
                                        <p:strVal val="hidden"/>
                                      </p:to>
                                    </p:set>
                                  </p:childTnLst>
                                </p:cTn>
                              </p:par>
                              <p:par>
                                <p:cTn id="173" presetID="22" presetClass="exit" presetSubtype="2" fill="hold" nodeType="withEffect">
                                  <p:stCondLst>
                                    <p:cond delay="0"/>
                                  </p:stCondLst>
                                  <p:childTnLst>
                                    <p:animEffect transition="out" filter="wipe(right)">
                                      <p:cBhvr>
                                        <p:cTn id="174" dur="500"/>
                                        <p:tgtEl>
                                          <p:spTgt spid="12"/>
                                        </p:tgtEl>
                                      </p:cBhvr>
                                    </p:animEffect>
                                    <p:set>
                                      <p:cBhvr>
                                        <p:cTn id="175" dur="1" fill="hold">
                                          <p:stCondLst>
                                            <p:cond delay="499"/>
                                          </p:stCondLst>
                                        </p:cTn>
                                        <p:tgtEl>
                                          <p:spTgt spid="12"/>
                                        </p:tgtEl>
                                        <p:attrNameLst>
                                          <p:attrName>style.visibility</p:attrName>
                                        </p:attrNameLst>
                                      </p:cBhvr>
                                      <p:to>
                                        <p:strVal val="hidden"/>
                                      </p:to>
                                    </p:set>
                                  </p:childTnLst>
                                </p:cTn>
                              </p:par>
                              <p:par>
                                <p:cTn id="176" presetID="22" presetClass="exit" presetSubtype="2" fill="hold" grpId="1" nodeType="withEffect">
                                  <p:stCondLst>
                                    <p:cond delay="0"/>
                                  </p:stCondLst>
                                  <p:childTnLst>
                                    <p:animEffect transition="out" filter="wipe(right)">
                                      <p:cBhvr>
                                        <p:cTn id="177" dur="500"/>
                                        <p:tgtEl>
                                          <p:spTgt spid="4"/>
                                        </p:tgtEl>
                                      </p:cBhvr>
                                    </p:animEffect>
                                    <p:set>
                                      <p:cBhvr>
                                        <p:cTn id="178" dur="1" fill="hold">
                                          <p:stCondLst>
                                            <p:cond delay="499"/>
                                          </p:stCondLst>
                                        </p:cTn>
                                        <p:tgtEl>
                                          <p:spTgt spid="4"/>
                                        </p:tgtEl>
                                        <p:attrNameLst>
                                          <p:attrName>style.visibility</p:attrName>
                                        </p:attrNameLst>
                                      </p:cBhvr>
                                      <p:to>
                                        <p:strVal val="hidden"/>
                                      </p:to>
                                    </p:set>
                                  </p:childTnLst>
                                </p:cTn>
                              </p:par>
                              <p:par>
                                <p:cTn id="179" presetID="22" presetClass="exit" presetSubtype="1" fill="hold" grpId="1" nodeType="withEffect">
                                  <p:stCondLst>
                                    <p:cond delay="0"/>
                                  </p:stCondLst>
                                  <p:childTnLst>
                                    <p:animEffect transition="out" filter="wipe(up)">
                                      <p:cBhvr>
                                        <p:cTn id="180" dur="500"/>
                                        <p:tgtEl>
                                          <p:spTgt spid="2"/>
                                        </p:tgtEl>
                                      </p:cBhvr>
                                    </p:animEffect>
                                    <p:set>
                                      <p:cBhvr>
                                        <p:cTn id="181" dur="1" fill="hold">
                                          <p:stCondLst>
                                            <p:cond delay="499"/>
                                          </p:stCondLst>
                                        </p:cTn>
                                        <p:tgtEl>
                                          <p:spTgt spid="2"/>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66"/>
                                        </p:tgtEl>
                                        <p:attrNameLst>
                                          <p:attrName>style.visibility</p:attrName>
                                        </p:attrNameLst>
                                      </p:cBhvr>
                                      <p:to>
                                        <p:strVal val="visible"/>
                                      </p:to>
                                    </p:set>
                                    <p:animEffect transition="in" filter="wipe(up)">
                                      <p:cBhvr>
                                        <p:cTn id="186" dur="500"/>
                                        <p:tgtEl>
                                          <p:spTgt spid="66"/>
                                        </p:tgtEl>
                                      </p:cBhvr>
                                    </p:animEffect>
                                  </p:childTnLst>
                                </p:cTn>
                              </p:par>
                              <p:par>
                                <p:cTn id="187" presetID="22" presetClass="entr" presetSubtype="1" fill="hold" grpId="0" nodeType="withEffect">
                                  <p:stCondLst>
                                    <p:cond delay="0"/>
                                  </p:stCondLst>
                                  <p:childTnLst>
                                    <p:set>
                                      <p:cBhvr>
                                        <p:cTn id="188" dur="1" fill="hold">
                                          <p:stCondLst>
                                            <p:cond delay="0"/>
                                          </p:stCondLst>
                                        </p:cTn>
                                        <p:tgtEl>
                                          <p:spTgt spid="74"/>
                                        </p:tgtEl>
                                        <p:attrNameLst>
                                          <p:attrName>style.visibility</p:attrName>
                                        </p:attrNameLst>
                                      </p:cBhvr>
                                      <p:to>
                                        <p:strVal val="visible"/>
                                      </p:to>
                                    </p:set>
                                    <p:animEffect transition="in" filter="wipe(up)">
                                      <p:cBhvr>
                                        <p:cTn id="189" dur="500"/>
                                        <p:tgtEl>
                                          <p:spTgt spid="74"/>
                                        </p:tgtEl>
                                      </p:cBhvr>
                                    </p:animEffect>
                                  </p:childTnLst>
                                </p:cTn>
                              </p:par>
                              <p:par>
                                <p:cTn id="190" presetID="22" presetClass="entr" presetSubtype="1" fill="hold" grpId="0" nodeType="with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wipe(up)">
                                      <p:cBhvr>
                                        <p:cTn id="192" dur="500"/>
                                        <p:tgtEl>
                                          <p:spTgt spid="72"/>
                                        </p:tgtEl>
                                      </p:cBhvr>
                                    </p:animEffect>
                                  </p:childTnLst>
                                </p:cTn>
                              </p:par>
                              <p:par>
                                <p:cTn id="193" presetID="22" presetClass="entr" presetSubtype="1" fill="hold" grpId="0" nodeType="with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wipe(up)">
                                      <p:cBhvr>
                                        <p:cTn id="195" dur="500"/>
                                        <p:tgtEl>
                                          <p:spTgt spid="59"/>
                                        </p:tgtEl>
                                      </p:cBhvr>
                                    </p:animEffect>
                                  </p:childTnLst>
                                </p:cTn>
                              </p:par>
                              <p:par>
                                <p:cTn id="196" presetID="22" presetClass="entr" presetSubtype="1" fill="hold" grpId="0" nodeType="withEffect">
                                  <p:stCondLst>
                                    <p:cond delay="0"/>
                                  </p:stCondLst>
                                  <p:childTnLst>
                                    <p:set>
                                      <p:cBhvr>
                                        <p:cTn id="197" dur="1" fill="hold">
                                          <p:stCondLst>
                                            <p:cond delay="0"/>
                                          </p:stCondLst>
                                        </p:cTn>
                                        <p:tgtEl>
                                          <p:spTgt spid="73"/>
                                        </p:tgtEl>
                                        <p:attrNameLst>
                                          <p:attrName>style.visibility</p:attrName>
                                        </p:attrNameLst>
                                      </p:cBhvr>
                                      <p:to>
                                        <p:strVal val="visible"/>
                                      </p:to>
                                    </p:set>
                                    <p:animEffect transition="in" filter="wipe(up)">
                                      <p:cBhvr>
                                        <p:cTn id="198" dur="500"/>
                                        <p:tgtEl>
                                          <p:spTgt spid="73"/>
                                        </p:tgtEl>
                                      </p:cBhvr>
                                    </p:animEffect>
                                  </p:childTnLst>
                                </p:cTn>
                              </p:par>
                              <p:par>
                                <p:cTn id="199" presetID="22" presetClass="entr" presetSubtype="1" fill="hold" grpId="0"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wipe(up)">
                                      <p:cBhvr>
                                        <p:cTn id="201" dur="500"/>
                                        <p:tgtEl>
                                          <p:spTgt spid="67"/>
                                        </p:tgtEl>
                                      </p:cBhvr>
                                    </p:animEffect>
                                  </p:childTnLst>
                                </p:cTn>
                              </p:par>
                              <p:par>
                                <p:cTn id="202" presetID="22" presetClass="entr" presetSubtype="1" fill="hold" grpId="0" nodeType="with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wipe(up)">
                                      <p:cBhvr>
                                        <p:cTn id="204" dur="500"/>
                                        <p:tgtEl>
                                          <p:spTgt spid="60"/>
                                        </p:tgtEl>
                                      </p:cBhvr>
                                    </p:animEffect>
                                  </p:childTnLst>
                                </p:cTn>
                              </p:par>
                              <p:par>
                                <p:cTn id="205" presetID="22" presetClass="exit" presetSubtype="1" fill="hold" grpId="1" nodeType="withEffect">
                                  <p:stCondLst>
                                    <p:cond delay="0"/>
                                  </p:stCondLst>
                                  <p:childTnLst>
                                    <p:animEffect transition="out" filter="wipe(up)">
                                      <p:cBhvr>
                                        <p:cTn id="206" dur="500"/>
                                        <p:tgtEl>
                                          <p:spTgt spid="49"/>
                                        </p:tgtEl>
                                      </p:cBhvr>
                                    </p:animEffect>
                                    <p:set>
                                      <p:cBhvr>
                                        <p:cTn id="207" dur="1" fill="hold">
                                          <p:stCondLst>
                                            <p:cond delay="499"/>
                                          </p:stCondLst>
                                        </p:cTn>
                                        <p:tgtEl>
                                          <p:spTgt spid="49"/>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38"/>
                                        </p:tgtEl>
                                        <p:attrNameLst>
                                          <p:attrName>style.visibility</p:attrName>
                                        </p:attrNameLst>
                                      </p:cBhvr>
                                      <p:to>
                                        <p:strVal val="visible"/>
                                      </p:to>
                                    </p:set>
                                    <p:animEffect transition="in" filter="wipe(left)">
                                      <p:cBhvr>
                                        <p:cTn id="212" dur="500"/>
                                        <p:tgtEl>
                                          <p:spTgt spid="38"/>
                                        </p:tgtEl>
                                      </p:cBhvr>
                                    </p:animEffect>
                                  </p:childTnLst>
                                </p:cTn>
                              </p:par>
                            </p:childTnLst>
                          </p:cTn>
                        </p:par>
                        <p:par>
                          <p:cTn id="213" fill="hold">
                            <p:stCondLst>
                              <p:cond delay="500"/>
                            </p:stCondLst>
                            <p:childTnLst>
                              <p:par>
                                <p:cTn id="214" presetID="22" presetClass="entr" presetSubtype="8" fill="hold" nodeType="afterEffect">
                                  <p:stCondLst>
                                    <p:cond delay="0"/>
                                  </p:stCondLst>
                                  <p:childTnLst>
                                    <p:set>
                                      <p:cBhvr>
                                        <p:cTn id="215" dur="1" fill="hold">
                                          <p:stCondLst>
                                            <p:cond delay="0"/>
                                          </p:stCondLst>
                                        </p:cTn>
                                        <p:tgtEl>
                                          <p:spTgt spid="17"/>
                                        </p:tgtEl>
                                        <p:attrNameLst>
                                          <p:attrName>style.visibility</p:attrName>
                                        </p:attrNameLst>
                                      </p:cBhvr>
                                      <p:to>
                                        <p:strVal val="visible"/>
                                      </p:to>
                                    </p:set>
                                    <p:animEffect transition="in" filter="wipe(left)">
                                      <p:cBhvr>
                                        <p:cTn id="216" dur="500"/>
                                        <p:tgtEl>
                                          <p:spTgt spid="17"/>
                                        </p:tgtEl>
                                      </p:cBhvr>
                                    </p:animEffect>
                                  </p:childTnLst>
                                </p:cTn>
                              </p:par>
                            </p:childTnLst>
                          </p:cTn>
                        </p:par>
                        <p:par>
                          <p:cTn id="217" fill="hold">
                            <p:stCondLst>
                              <p:cond delay="1000"/>
                            </p:stCondLst>
                            <p:childTnLst>
                              <p:par>
                                <p:cTn id="218" presetID="10" presetClass="entr" presetSubtype="0" fill="hold" grpId="0" nodeType="afterEffect">
                                  <p:stCondLst>
                                    <p:cond delay="0"/>
                                  </p:stCondLst>
                                  <p:childTnLst>
                                    <p:set>
                                      <p:cBhvr>
                                        <p:cTn id="219" dur="1" fill="hold">
                                          <p:stCondLst>
                                            <p:cond delay="0"/>
                                          </p:stCondLst>
                                        </p:cTn>
                                        <p:tgtEl>
                                          <p:spTgt spid="79"/>
                                        </p:tgtEl>
                                        <p:attrNameLst>
                                          <p:attrName>style.visibility</p:attrName>
                                        </p:attrNameLst>
                                      </p:cBhvr>
                                      <p:to>
                                        <p:strVal val="visible"/>
                                      </p:to>
                                    </p:set>
                                    <p:animEffect transition="in" filter="fade">
                                      <p:cBhvr>
                                        <p:cTn id="220" dur="500"/>
                                        <p:tgtEl>
                                          <p:spTgt spid="79"/>
                                        </p:tgtEl>
                                      </p:cBhvr>
                                    </p:animEffect>
                                  </p:childTnLst>
                                </p:cTn>
                              </p:par>
                            </p:childTnLst>
                          </p:cTn>
                        </p:par>
                        <p:par>
                          <p:cTn id="221" fill="hold">
                            <p:stCondLst>
                              <p:cond delay="1500"/>
                            </p:stCondLst>
                            <p:childTnLst>
                              <p:par>
                                <p:cTn id="222" presetID="22" presetClass="entr" presetSubtype="8" fill="hold" nodeType="afterEffect">
                                  <p:stCondLst>
                                    <p:cond delay="0"/>
                                  </p:stCondLst>
                                  <p:childTnLst>
                                    <p:set>
                                      <p:cBhvr>
                                        <p:cTn id="223" dur="1" fill="hold">
                                          <p:stCondLst>
                                            <p:cond delay="0"/>
                                          </p:stCondLst>
                                        </p:cTn>
                                        <p:tgtEl>
                                          <p:spTgt spid="44"/>
                                        </p:tgtEl>
                                        <p:attrNameLst>
                                          <p:attrName>style.visibility</p:attrName>
                                        </p:attrNameLst>
                                      </p:cBhvr>
                                      <p:to>
                                        <p:strVal val="visible"/>
                                      </p:to>
                                    </p:set>
                                    <p:animEffect transition="in" filter="wipe(left)">
                                      <p:cBhvr>
                                        <p:cTn id="224" dur="500"/>
                                        <p:tgtEl>
                                          <p:spTgt spid="44"/>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33"/>
                                        </p:tgtEl>
                                        <p:attrNameLst>
                                          <p:attrName>style.visibility</p:attrName>
                                        </p:attrNameLst>
                                      </p:cBhvr>
                                      <p:to>
                                        <p:strVal val="visible"/>
                                      </p:to>
                                    </p:set>
                                    <p:animEffect transition="in" filter="fade">
                                      <p:cBhvr>
                                        <p:cTn id="227" dur="500"/>
                                        <p:tgtEl>
                                          <p:spTgt spid="33"/>
                                        </p:tgtEl>
                                      </p:cBhvr>
                                    </p:animEffect>
                                  </p:childTnLst>
                                </p:cTn>
                              </p:par>
                              <p:par>
                                <p:cTn id="228" presetID="22" presetClass="entr" presetSubtype="4" fill="hold" nodeType="withEffect">
                                  <p:stCondLst>
                                    <p:cond delay="0"/>
                                  </p:stCondLst>
                                  <p:childTnLst>
                                    <p:set>
                                      <p:cBhvr>
                                        <p:cTn id="229" dur="1" fill="hold">
                                          <p:stCondLst>
                                            <p:cond delay="0"/>
                                          </p:stCondLst>
                                        </p:cTn>
                                        <p:tgtEl>
                                          <p:spTgt spid="65"/>
                                        </p:tgtEl>
                                        <p:attrNameLst>
                                          <p:attrName>style.visibility</p:attrName>
                                        </p:attrNameLst>
                                      </p:cBhvr>
                                      <p:to>
                                        <p:strVal val="visible"/>
                                      </p:to>
                                    </p:set>
                                    <p:animEffect transition="in" filter="wipe(down)">
                                      <p:cBhvr>
                                        <p:cTn id="230" dur="500"/>
                                        <p:tgtEl>
                                          <p:spTgt spid="65"/>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69"/>
                                        </p:tgtEl>
                                        <p:attrNameLst>
                                          <p:attrName>style.visibility</p:attrName>
                                        </p:attrNameLst>
                                      </p:cBhvr>
                                      <p:to>
                                        <p:strVal val="visible"/>
                                      </p:to>
                                    </p:set>
                                    <p:animEffect transition="in" filter="fade">
                                      <p:cBhvr>
                                        <p:cTn id="233" dur="500"/>
                                        <p:tgtEl>
                                          <p:spTgt spid="69"/>
                                        </p:tgtEl>
                                      </p:cBhvr>
                                    </p:animEffect>
                                  </p:childTnLst>
                                </p:cTn>
                              </p:par>
                            </p:childTnLst>
                          </p:cTn>
                        </p:par>
                        <p:par>
                          <p:cTn id="234" fill="hold">
                            <p:stCondLst>
                              <p:cond delay="2000"/>
                            </p:stCondLst>
                            <p:childTnLst>
                              <p:par>
                                <p:cTn id="235" presetID="22" presetClass="entr" presetSubtype="8" fill="hold" nodeType="afterEffect">
                                  <p:stCondLst>
                                    <p:cond delay="0"/>
                                  </p:stCondLst>
                                  <p:childTnLst>
                                    <p:set>
                                      <p:cBhvr>
                                        <p:cTn id="236" dur="1" fill="hold">
                                          <p:stCondLst>
                                            <p:cond delay="0"/>
                                          </p:stCondLst>
                                        </p:cTn>
                                        <p:tgtEl>
                                          <p:spTgt spid="9"/>
                                        </p:tgtEl>
                                        <p:attrNameLst>
                                          <p:attrName>style.visibility</p:attrName>
                                        </p:attrNameLst>
                                      </p:cBhvr>
                                      <p:to>
                                        <p:strVal val="visible"/>
                                      </p:to>
                                    </p:set>
                                    <p:animEffect transition="in" filter="wipe(left)">
                                      <p:cBhvr>
                                        <p:cTn id="237" dur="500"/>
                                        <p:tgtEl>
                                          <p:spTgt spid="9"/>
                                        </p:tgtEl>
                                      </p:cBhvr>
                                    </p:animEffect>
                                  </p:childTnLst>
                                </p:cTn>
                              </p:par>
                              <p:par>
                                <p:cTn id="238" presetID="22" presetClass="entr" presetSubtype="4" fill="hold" nodeType="withEffect">
                                  <p:stCondLst>
                                    <p:cond delay="0"/>
                                  </p:stCondLst>
                                  <p:childTnLst>
                                    <p:set>
                                      <p:cBhvr>
                                        <p:cTn id="239" dur="1" fill="hold">
                                          <p:stCondLst>
                                            <p:cond delay="0"/>
                                          </p:stCondLst>
                                        </p:cTn>
                                        <p:tgtEl>
                                          <p:spTgt spid="5"/>
                                        </p:tgtEl>
                                        <p:attrNameLst>
                                          <p:attrName>style.visibility</p:attrName>
                                        </p:attrNameLst>
                                      </p:cBhvr>
                                      <p:to>
                                        <p:strVal val="visible"/>
                                      </p:to>
                                    </p:set>
                                    <p:animEffect transition="in" filter="wipe(down)">
                                      <p:cBhvr>
                                        <p:cTn id="2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3" grpId="0" animBg="1"/>
      <p:bldP spid="63" grpId="0" animBg="1"/>
      <p:bldP spid="76" grpId="0" animBg="1"/>
      <p:bldP spid="80" grpId="0" animBg="1"/>
      <p:bldP spid="4" grpId="0" animBg="1"/>
      <p:bldP spid="4" grpId="1" animBg="1"/>
      <p:bldP spid="45" grpId="0" animBg="1"/>
      <p:bldP spid="45" grpId="1" animBg="1"/>
      <p:bldP spid="33" grpId="0" animBg="1"/>
      <p:bldP spid="69" grpId="0" animBg="1"/>
      <p:bldP spid="79" grpId="0" animBg="1"/>
      <p:bldP spid="82" grpId="0" animBg="1"/>
      <p:bldP spid="82" grpId="1" animBg="1"/>
      <p:bldP spid="2" grpId="0" animBg="1"/>
      <p:bldP spid="2" grpId="1" animBg="1"/>
      <p:bldP spid="49" grpId="0" animBg="1"/>
      <p:bldP spid="49" grpId="1" animBg="1"/>
      <p:bldP spid="61" grpId="0" animBg="1"/>
      <p:bldP spid="61" grpId="1" animBg="1"/>
      <p:bldP spid="66" grpId="0" animBg="1"/>
      <p:bldP spid="67" grpId="0" animBg="1"/>
      <p:bldP spid="72" grpId="0" animBg="1"/>
      <p:bldP spid="59" grpId="0" animBg="1"/>
      <p:bldP spid="60" grpId="0" animBg="1"/>
      <p:bldP spid="73" grpId="0" animBg="1"/>
      <p:bldP spid="74" grpId="0" animBg="1"/>
      <p:bldP spid="75" grpId="0" animBg="1"/>
      <p:bldP spid="75" grpId="1" animBg="1"/>
      <p:bldP spid="77" grpId="0" animBg="1"/>
      <p:bldP spid="77" grpId="1" animBg="1"/>
      <p:bldP spid="83" grpId="0" animBg="1"/>
      <p:bldP spid="83" grpId="1" animBg="1"/>
      <p:bldP spid="6" grpId="0"/>
      <p:bldP spid="6" grpId="1"/>
      <p:bldP spid="19" grpId="0"/>
      <p:bldP spid="19" grpId="1"/>
      <p:bldP spid="19" grpId="2"/>
      <p:bldP spid="20" grpId="0"/>
      <p:bldP spid="20" grpId="1"/>
      <p:bldP spid="2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A509D7D-83CC-4D21-9FD6-38EF2ECCAAD5}"/>
              </a:ext>
            </a:extLst>
          </p:cNvPr>
          <p:cNvSpPr/>
          <p:nvPr/>
        </p:nvSpPr>
        <p:spPr>
          <a:xfrm>
            <a:off x="3057945" y="416347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3271931" y="386101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5746028" y="381586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593292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8599251" y="4024433"/>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8863211" y="388538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a:t>OpCode Decoder</a:t>
            </a:r>
          </a:p>
        </p:txBody>
      </p:sp>
      <p:grpSp>
        <p:nvGrpSpPr>
          <p:cNvPr id="7" name="Group 6">
            <a:extLst>
              <a:ext uri="{FF2B5EF4-FFF2-40B4-BE49-F238E27FC236}">
                <a16:creationId xmlns:a16="http://schemas.microsoft.com/office/drawing/2014/main" id="{03C00095-BA96-519F-F41D-4516DF393FAC}"/>
              </a:ext>
            </a:extLst>
          </p:cNvPr>
          <p:cNvGrpSpPr/>
          <p:nvPr/>
        </p:nvGrpSpPr>
        <p:grpSpPr>
          <a:xfrm>
            <a:off x="4154574" y="1053547"/>
            <a:ext cx="2301769" cy="3972732"/>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4635" y="2855246"/>
              <a:ext cx="1212191" cy="523220"/>
            </a:xfrm>
            <a:prstGeom prst="rect">
              <a:avLst/>
            </a:prstGeom>
            <a:noFill/>
          </p:spPr>
          <p:txBody>
            <a:bodyPr wrap="none" rtlCol="0">
              <a:spAutoFit/>
            </a:bodyPr>
            <a:lstStyle/>
            <a:p>
              <a:pPr algn="ctr"/>
              <a:r>
                <a:rPr lang="en-US" sz="1400"/>
                <a:t>74HC138</a:t>
              </a:r>
            </a:p>
            <a:p>
              <a:pPr algn="ctr"/>
              <a:r>
                <a:rPr lang="en-US" sz="1400" err="1"/>
                <a:t>OpCodes</a:t>
              </a:r>
              <a:r>
                <a:rPr lang="en-US" sz="140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6830137" y="1053547"/>
            <a:ext cx="2301769" cy="3972732"/>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59935" y="2855246"/>
              <a:ext cx="1120820" cy="523220"/>
            </a:xfrm>
            <a:prstGeom prst="rect">
              <a:avLst/>
            </a:prstGeom>
            <a:noFill/>
          </p:spPr>
          <p:txBody>
            <a:bodyPr wrap="none" rtlCol="0">
              <a:spAutoFit/>
            </a:bodyPr>
            <a:lstStyle/>
            <a:p>
              <a:pPr algn="ctr"/>
              <a:r>
                <a:rPr lang="en-US" sz="1400"/>
                <a:t>74HC138</a:t>
              </a:r>
            </a:p>
            <a:p>
              <a:pPr algn="ctr"/>
              <a:r>
                <a:rPr lang="en-US" sz="1400" err="1"/>
                <a:t>OpCodes</a:t>
              </a:r>
              <a:r>
                <a:rPr lang="en-US" sz="140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1479014" y="1053547"/>
            <a:ext cx="2301770" cy="3972732"/>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8952" y="2855246"/>
              <a:ext cx="1303561" cy="523220"/>
            </a:xfrm>
            <a:prstGeom prst="rect">
              <a:avLst/>
            </a:prstGeom>
            <a:noFill/>
          </p:spPr>
          <p:txBody>
            <a:bodyPr wrap="none" rtlCol="0">
              <a:spAutoFit/>
            </a:bodyPr>
            <a:lstStyle/>
            <a:p>
              <a:pPr algn="ctr"/>
              <a:r>
                <a:rPr lang="en-US" sz="1400"/>
                <a:t>74HC138</a:t>
              </a:r>
            </a:p>
            <a:p>
              <a:pPr algn="ctr"/>
              <a:r>
                <a:rPr lang="en-US" sz="1400" err="1"/>
                <a:t>OpCodes</a:t>
              </a:r>
              <a:r>
                <a:rPr lang="en-US" sz="140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4751231"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4344272" y="5830394"/>
            <a:ext cx="1388675"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6387589"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6183268" y="3302543"/>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4652373" y="4624871"/>
            <a:ext cx="1875483" cy="5355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4959165" y="4744768"/>
            <a:ext cx="1732519" cy="438737"/>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3437901" y="3945962"/>
            <a:ext cx="1830331" cy="193853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3624000" y="3848336"/>
            <a:ext cx="1527873" cy="2436243"/>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8373695" y="757866"/>
            <a:ext cx="954107" cy="307777"/>
            <a:chOff x="1992327" y="3559447"/>
            <a:chExt cx="954107" cy="307778"/>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954107" cy="307778"/>
            </a:xfrm>
            <a:prstGeom prst="rect">
              <a:avLst/>
            </a:prstGeom>
            <a:noFill/>
            <a:ln>
              <a:solidFill>
                <a:schemeClr val="accent1"/>
              </a:solidFill>
            </a:ln>
          </p:spPr>
          <p:txBody>
            <a:bodyPr wrap="none" rtlCol="0">
              <a:spAutoFit/>
            </a:bodyPr>
            <a:lstStyle/>
            <a:p>
              <a:r>
                <a:rPr lang="en-US" sz="140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endCxn id="55" idx="1"/>
          </p:cNvCxnSpPr>
          <p:nvPr/>
        </p:nvCxnSpPr>
        <p:spPr>
          <a:xfrm rot="5400000" flipH="1" flipV="1">
            <a:off x="7629116" y="1337144"/>
            <a:ext cx="1169967" cy="319191"/>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5763135" y="587882"/>
            <a:ext cx="1067229" cy="307777"/>
            <a:chOff x="1992327" y="3559447"/>
            <a:chExt cx="1067229" cy="307778"/>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5737487" y="1108059"/>
            <a:ext cx="1067229" cy="307777"/>
            <a:chOff x="1992327" y="3559447"/>
            <a:chExt cx="1067229" cy="307778"/>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4266996" y="819048"/>
            <a:ext cx="1573415" cy="141886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5195451" y="1261947"/>
            <a:ext cx="542036" cy="92677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hlinkClick r:id="rId7" action="ppaction://hlinksldjump"/>
            <a:extLst>
              <a:ext uri="{FF2B5EF4-FFF2-40B4-BE49-F238E27FC236}">
                <a16:creationId xmlns:a16="http://schemas.microsoft.com/office/drawing/2014/main" id="{65606891-B5E7-8179-6960-042FA940AB1D}"/>
              </a:ext>
            </a:extLst>
          </p:cNvPr>
          <p:cNvSpPr txBox="1"/>
          <p:nvPr/>
        </p:nvSpPr>
        <p:spPr>
          <a:xfrm>
            <a:off x="8214099" y="345814"/>
            <a:ext cx="1321196" cy="307777"/>
          </a:xfrm>
          <a:prstGeom prst="rect">
            <a:avLst/>
          </a:prstGeom>
          <a:solidFill>
            <a:schemeClr val="bg1"/>
          </a:solidFill>
          <a:ln>
            <a:solidFill>
              <a:schemeClr val="tx2"/>
            </a:solidFill>
          </a:ln>
        </p:spPr>
        <p:txBody>
          <a:bodyPr wrap="none" rtlCol="0">
            <a:spAutoFit/>
          </a:bodyPr>
          <a:lstStyle/>
          <a:p>
            <a:r>
              <a:rPr lang="en-US" sz="1400"/>
              <a:t>Op Code 1: BRK</a:t>
            </a:r>
          </a:p>
        </p:txBody>
      </p:sp>
      <p:cxnSp>
        <p:nvCxnSpPr>
          <p:cNvPr id="74" name="Connector: Elbow 73">
            <a:extLst>
              <a:ext uri="{FF2B5EF4-FFF2-40B4-BE49-F238E27FC236}">
                <a16:creationId xmlns:a16="http://schemas.microsoft.com/office/drawing/2014/main" id="{CA46E3AE-745F-5082-3ED9-EC386C0A6183}"/>
              </a:ext>
            </a:extLst>
          </p:cNvPr>
          <p:cNvCxnSpPr>
            <a:endCxn id="72" idx="1"/>
          </p:cNvCxnSpPr>
          <p:nvPr/>
        </p:nvCxnSpPr>
        <p:spPr>
          <a:xfrm rot="5400000" flipH="1" flipV="1">
            <a:off x="6825063" y="728740"/>
            <a:ext cx="1618072" cy="115999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8561822" y="1250056"/>
            <a:ext cx="1122423" cy="500265"/>
            <a:chOff x="1992327" y="3559447"/>
            <a:chExt cx="1122423" cy="500266"/>
          </a:xfrm>
        </p:grpSpPr>
        <p:sp>
          <p:nvSpPr>
            <p:cNvPr id="78" name="TextBox 77">
              <a:hlinkClick r:id="rId8" action="ppaction://hlinksldjump"/>
              <a:extLst>
                <a:ext uri="{FF2B5EF4-FFF2-40B4-BE49-F238E27FC236}">
                  <a16:creationId xmlns:a16="http://schemas.microsoft.com/office/drawing/2014/main" id="{AD13E39E-DA9A-9C20-A1CA-4CB2FADBB845}"/>
                </a:ext>
              </a:extLst>
            </p:cNvPr>
            <p:cNvSpPr txBox="1"/>
            <p:nvPr/>
          </p:nvSpPr>
          <p:spPr>
            <a:xfrm>
              <a:off x="1992327" y="3559447"/>
              <a:ext cx="1122423" cy="500266"/>
            </a:xfrm>
            <a:prstGeom prst="rect">
              <a:avLst/>
            </a:prstGeom>
            <a:noFill/>
            <a:ln>
              <a:solidFill>
                <a:schemeClr val="accent1"/>
              </a:solidFill>
            </a:ln>
          </p:spPr>
          <p:txBody>
            <a:bodyPr wrap="none" rtlCol="0">
              <a:spAutoFit/>
            </a:bodyPr>
            <a:lstStyle/>
            <a:p>
              <a:r>
                <a:rPr lang="en-US" sz="1600"/>
                <a:t>OpCode_7</a:t>
              </a:r>
            </a:p>
            <a:p>
              <a:r>
                <a:rPr lang="en-US" sz="1051"/>
                <a:t>BRANCH Relative</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endCxn id="78" idx="1"/>
          </p:cNvCxnSpPr>
          <p:nvPr/>
        </p:nvCxnSpPr>
        <p:spPr>
          <a:xfrm rot="5400000" flipH="1" flipV="1">
            <a:off x="8079166" y="1635120"/>
            <a:ext cx="617587" cy="34772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3445682" y="4233000"/>
            <a:ext cx="365806" cy="307777"/>
          </a:xfrm>
          <a:prstGeom prst="rect">
            <a:avLst/>
          </a:prstGeom>
          <a:solidFill>
            <a:schemeClr val="bg1"/>
          </a:solidFill>
        </p:spPr>
        <p:txBody>
          <a:bodyPr wrap="none" rtlCol="0">
            <a:spAutoFit/>
          </a:bodyPr>
          <a:lstStyle/>
          <a:p>
            <a:r>
              <a:rPr lang="en-US" sz="140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6086940" y="4192156"/>
            <a:ext cx="365806" cy="307777"/>
          </a:xfrm>
          <a:prstGeom prst="rect">
            <a:avLst/>
          </a:prstGeom>
          <a:solidFill>
            <a:schemeClr val="bg1"/>
          </a:solidFill>
        </p:spPr>
        <p:txBody>
          <a:bodyPr wrap="none" rtlCol="0">
            <a:spAutoFit/>
          </a:bodyPr>
          <a:lstStyle/>
          <a:p>
            <a:r>
              <a:rPr lang="en-US" sz="140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8294391" y="4192154"/>
            <a:ext cx="365806" cy="307777"/>
          </a:xfrm>
          <a:prstGeom prst="rect">
            <a:avLst/>
          </a:prstGeom>
          <a:solidFill>
            <a:schemeClr val="bg1"/>
          </a:solidFill>
        </p:spPr>
        <p:txBody>
          <a:bodyPr wrap="none" rtlCol="0">
            <a:spAutoFit/>
          </a:bodyPr>
          <a:lstStyle/>
          <a:p>
            <a:r>
              <a:rPr lang="en-US" sz="1400"/>
              <a:t>‘1’</a:t>
            </a:r>
          </a:p>
        </p:txBody>
      </p:sp>
      <p:pic>
        <p:nvPicPr>
          <p:cNvPr id="21" name="Picture 20">
            <a:hlinkClick r:id="rId9"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102</a:t>
            </a:fld>
            <a:endParaRPr lang="en-US" b="1">
              <a:solidFill>
                <a:schemeClr val="bg1"/>
              </a:solidFill>
            </a:endParaRPr>
          </a:p>
        </p:txBody>
      </p:sp>
      <p:sp>
        <p:nvSpPr>
          <p:cNvPr id="4" name="TextBox 3">
            <a:extLst>
              <a:ext uri="{FF2B5EF4-FFF2-40B4-BE49-F238E27FC236}">
                <a16:creationId xmlns:a16="http://schemas.microsoft.com/office/drawing/2014/main" id="{0B57F270-CBF2-29C7-1CAF-22C5DE063F28}"/>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40352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84271E-C03E-E825-12E1-EA71F610FA11}"/>
              </a:ext>
            </a:extLst>
          </p:cNvPr>
          <p:cNvSpPr>
            <a:spLocks noGrp="1"/>
          </p:cNvSpPr>
          <p:nvPr>
            <p:ph type="ctrTitle"/>
          </p:nvPr>
        </p:nvSpPr>
        <p:spPr/>
        <p:txBody>
          <a:bodyPr/>
          <a:lstStyle/>
          <a:p>
            <a:r>
              <a:rPr lang="en-US"/>
              <a:t>Output H Register to Data Bus</a:t>
            </a:r>
          </a:p>
        </p:txBody>
      </p:sp>
      <p:pic>
        <p:nvPicPr>
          <p:cNvPr id="6" name="Picture 5" descr="Shape&#10;&#10;Description automatically generated with medium confidence">
            <a:extLst>
              <a:ext uri="{FF2B5EF4-FFF2-40B4-BE49-F238E27FC236}">
                <a16:creationId xmlns:a16="http://schemas.microsoft.com/office/drawing/2014/main" id="{CD118FB4-D04B-402F-918F-1A214E9EFE4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5226" r="11520"/>
          <a:stretch/>
        </p:blipFill>
        <p:spPr>
          <a:xfrm>
            <a:off x="3698505" y="5467143"/>
            <a:ext cx="904875" cy="522996"/>
          </a:xfrm>
          <a:prstGeom prst="rect">
            <a:avLst/>
          </a:prstGeom>
        </p:spPr>
      </p:pic>
      <p:grpSp>
        <p:nvGrpSpPr>
          <p:cNvPr id="11" name="Group 10">
            <a:extLst>
              <a:ext uri="{FF2B5EF4-FFF2-40B4-BE49-F238E27FC236}">
                <a16:creationId xmlns:a16="http://schemas.microsoft.com/office/drawing/2014/main" id="{CFF0111B-5F91-4408-8139-94B295A30B57}"/>
              </a:ext>
            </a:extLst>
          </p:cNvPr>
          <p:cNvGrpSpPr/>
          <p:nvPr/>
        </p:nvGrpSpPr>
        <p:grpSpPr>
          <a:xfrm>
            <a:off x="5626727" y="1036278"/>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B3B1B80F-3CB4-4BF6-851B-869B9DF62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E8688A4B-A49B-4613-8D50-A303610BA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DAFCAB-1603-4F68-A51F-884039F1E845}"/>
                </a:ext>
              </a:extLst>
            </p:cNvPr>
            <p:cNvSpPr txBox="1"/>
            <p:nvPr/>
          </p:nvSpPr>
          <p:spPr>
            <a:xfrm>
              <a:off x="7184571" y="1621310"/>
              <a:ext cx="99738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 </a:t>
              </a:r>
              <a:r>
                <a:rPr lang="en-US">
                  <a:solidFill>
                    <a:srgbClr val="0070C0"/>
                  </a:solidFill>
                  <a:sym typeface="Wingdings" panose="05000000000000000000" pitchFamily="2" charset="2"/>
                </a:rPr>
                <a:t> Bus</a:t>
              </a:r>
              <a:endParaRPr lang="en-US">
                <a:solidFill>
                  <a:srgbClr val="0070C0"/>
                </a:solidFill>
              </a:endParaRPr>
            </a:p>
          </p:txBody>
        </p:sp>
        <p:sp>
          <p:nvSpPr>
            <p:cNvPr id="12" name="TextBox 11">
              <a:extLst>
                <a:ext uri="{FF2B5EF4-FFF2-40B4-BE49-F238E27FC236}">
                  <a16:creationId xmlns:a16="http://schemas.microsoft.com/office/drawing/2014/main" id="{3739CE5E-7796-4B39-8038-BFF056C4A818}"/>
                </a:ext>
              </a:extLst>
            </p:cNvPr>
            <p:cNvSpPr txBox="1"/>
            <p:nvPr/>
          </p:nvSpPr>
          <p:spPr>
            <a:xfrm>
              <a:off x="7102513" y="4243373"/>
              <a:ext cx="111440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H4 </a:t>
              </a:r>
              <a:r>
                <a:rPr lang="en-US">
                  <a:solidFill>
                    <a:srgbClr val="0070C0"/>
                  </a:solidFill>
                  <a:sym typeface="Wingdings" panose="05000000000000000000" pitchFamily="2" charset="2"/>
                </a:rPr>
                <a:t> Bus</a:t>
              </a:r>
              <a:endParaRPr lang="en-US">
                <a:solidFill>
                  <a:srgbClr val="0070C0"/>
                </a:solidFill>
              </a:endParaRPr>
            </a:p>
          </p:txBody>
        </p:sp>
      </p:grpSp>
      <p:pic>
        <p:nvPicPr>
          <p:cNvPr id="24" name="Picture 23" descr="Shape&#10;&#10;Description automatically generated with medium confidence">
            <a:extLst>
              <a:ext uri="{FF2B5EF4-FFF2-40B4-BE49-F238E27FC236}">
                <a16:creationId xmlns:a16="http://schemas.microsoft.com/office/drawing/2014/main" id="{CD6275B7-491F-4F4F-B783-3B8B4F4ED3D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4" y="5364047"/>
            <a:ext cx="730861" cy="522996"/>
          </a:xfrm>
          <a:prstGeom prst="rect">
            <a:avLst/>
          </a:prstGeom>
        </p:spPr>
      </p:pic>
      <p:cxnSp>
        <p:nvCxnSpPr>
          <p:cNvPr id="25" name="Straight Connector 24">
            <a:extLst>
              <a:ext uri="{FF2B5EF4-FFF2-40B4-BE49-F238E27FC236}">
                <a16:creationId xmlns:a16="http://schemas.microsoft.com/office/drawing/2014/main" id="{84C45337-32BC-4F8A-84B4-195C64BB2AD2}"/>
              </a:ext>
            </a:extLst>
          </p:cNvPr>
          <p:cNvCxnSpPr>
            <a:cxnSpLocks/>
          </p:cNvCxnSpPr>
          <p:nvPr/>
        </p:nvCxnSpPr>
        <p:spPr>
          <a:xfrm flipV="1">
            <a:off x="5177111" y="5619260"/>
            <a:ext cx="18489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2DC15852-2CD2-4164-917A-F4BECD163A2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4" y="2765427"/>
            <a:ext cx="730861" cy="522996"/>
          </a:xfrm>
          <a:prstGeom prst="rect">
            <a:avLst/>
          </a:prstGeom>
        </p:spPr>
      </p:pic>
      <p:cxnSp>
        <p:nvCxnSpPr>
          <p:cNvPr id="28" name="Straight Connector 27">
            <a:extLst>
              <a:ext uri="{FF2B5EF4-FFF2-40B4-BE49-F238E27FC236}">
                <a16:creationId xmlns:a16="http://schemas.microsoft.com/office/drawing/2014/main" id="{C7242C05-D7B2-49BC-9F03-2961BDBA6465}"/>
              </a:ext>
            </a:extLst>
          </p:cNvPr>
          <p:cNvCxnSpPr>
            <a:cxnSpLocks/>
          </p:cNvCxnSpPr>
          <p:nvPr/>
        </p:nvCxnSpPr>
        <p:spPr>
          <a:xfrm flipV="1">
            <a:off x="5181019" y="3020640"/>
            <a:ext cx="18489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2610089" y="2559119"/>
            <a:ext cx="2026564" cy="354700"/>
          </a:xfrm>
          <a:prstGeom prst="bentConnector3">
            <a:avLst>
              <a:gd name="adj1" fmla="val 89828"/>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A874A86B-7A79-4895-A919-8CF6181EAA1C}"/>
              </a:ext>
            </a:extLst>
          </p:cNvPr>
          <p:cNvCxnSpPr>
            <a:cxnSpLocks/>
          </p:cNvCxnSpPr>
          <p:nvPr/>
        </p:nvCxnSpPr>
        <p:spPr>
          <a:xfrm rot="16200000" flipH="1">
            <a:off x="3185825" y="4158007"/>
            <a:ext cx="2610127" cy="121755"/>
          </a:xfrm>
          <a:prstGeom prst="bentConnector3">
            <a:avLst>
              <a:gd name="adj1" fmla="val 99711"/>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AF48667-5FF4-4706-9E1C-108D1BE755EE}"/>
              </a:ext>
            </a:extLst>
          </p:cNvPr>
          <p:cNvCxnSpPr>
            <a:cxnSpLocks/>
            <a:stCxn id="48" idx="3"/>
            <a:endCxn id="6" idx="1"/>
          </p:cNvCxnSpPr>
          <p:nvPr/>
        </p:nvCxnSpPr>
        <p:spPr>
          <a:xfrm>
            <a:off x="2746546" y="3518189"/>
            <a:ext cx="951959" cy="221045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1EF30193-D8FF-49DB-B8EC-DBAA5E2776EB}"/>
              </a:ext>
            </a:extLst>
          </p:cNvPr>
          <p:cNvCxnSpPr>
            <a:cxnSpLocks/>
            <a:stCxn id="14" idx="3"/>
          </p:cNvCxnSpPr>
          <p:nvPr/>
        </p:nvCxnSpPr>
        <p:spPr>
          <a:xfrm flipV="1">
            <a:off x="1818964" y="3648653"/>
            <a:ext cx="314854" cy="4408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9720718" y="1034541"/>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a:off x="9175262" y="174283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56AB4CA6-5ABA-4CE6-97D6-06AFA6506A0B}"/>
              </a:ext>
            </a:extLst>
          </p:cNvPr>
          <p:cNvSpPr/>
          <p:nvPr/>
        </p:nvSpPr>
        <p:spPr>
          <a:xfrm>
            <a:off x="9171355" y="428674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6469AAE0-6141-4F8F-AE22-8C39B6970CD0}"/>
              </a:ext>
            </a:extLst>
          </p:cNvPr>
          <p:cNvSpPr txBox="1"/>
          <p:nvPr/>
        </p:nvSpPr>
        <p:spPr>
          <a:xfrm>
            <a:off x="2024647" y="5957291"/>
            <a:ext cx="7094122" cy="738664"/>
          </a:xfrm>
          <a:prstGeom prst="rect">
            <a:avLst/>
          </a:prstGeom>
          <a:solidFill>
            <a:srgbClr val="FFFFCC"/>
          </a:solidFill>
        </p:spPr>
        <p:txBody>
          <a:bodyPr wrap="none" rtlCol="0">
            <a:spAutoFit/>
          </a:bodyPr>
          <a:lstStyle/>
          <a:p>
            <a:r>
              <a:rPr lang="en-US" sz="1400" dirty="0"/>
              <a:t>If opcode is 00110 or 10011, then </a:t>
            </a:r>
            <a:r>
              <a:rPr lang="en-US" sz="1400" dirty="0" err="1"/>
              <a:t>msb</a:t>
            </a:r>
            <a:r>
              <a:rPr lang="en-US" sz="1400" dirty="0"/>
              <a:t>-extended 4-bit immediate from high instruction register</a:t>
            </a:r>
          </a:p>
          <a:p>
            <a:r>
              <a:rPr lang="en-US" sz="1400" dirty="0"/>
              <a:t>is written to the bus; otherwise, the full 8-bit high instruction register is written to</a:t>
            </a:r>
          </a:p>
          <a:p>
            <a:r>
              <a:rPr lang="en-US" sz="1400" dirty="0"/>
              <a:t>bus as an 8-bit immediate</a:t>
            </a:r>
          </a:p>
        </p:txBody>
      </p:sp>
      <p:sp>
        <p:nvSpPr>
          <p:cNvPr id="59" name="Arrow: Right 58">
            <a:extLst>
              <a:ext uri="{FF2B5EF4-FFF2-40B4-BE49-F238E27FC236}">
                <a16:creationId xmlns:a16="http://schemas.microsoft.com/office/drawing/2014/main" id="{C31C91C4-7ABB-4340-AE89-4363A423E1F4}"/>
              </a:ext>
            </a:extLst>
          </p:cNvPr>
          <p:cNvSpPr/>
          <p:nvPr/>
        </p:nvSpPr>
        <p:spPr>
          <a:xfrm>
            <a:off x="5177111" y="4039169"/>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a:t>H Reg[7:4]</a:t>
            </a:r>
          </a:p>
        </p:txBody>
      </p:sp>
      <p:grpSp>
        <p:nvGrpSpPr>
          <p:cNvPr id="2" name="Group 1">
            <a:extLst>
              <a:ext uri="{FF2B5EF4-FFF2-40B4-BE49-F238E27FC236}">
                <a16:creationId xmlns:a16="http://schemas.microsoft.com/office/drawing/2014/main" id="{2412FC44-13C3-4374-8537-78D74F8A2557}"/>
              </a:ext>
            </a:extLst>
          </p:cNvPr>
          <p:cNvGrpSpPr/>
          <p:nvPr/>
        </p:nvGrpSpPr>
        <p:grpSpPr>
          <a:xfrm>
            <a:off x="773485" y="3538848"/>
            <a:ext cx="1045479" cy="307777"/>
            <a:chOff x="1992327" y="3559447"/>
            <a:chExt cx="1045479" cy="307778"/>
          </a:xfrm>
        </p:grpSpPr>
        <p:sp>
          <p:nvSpPr>
            <p:cNvPr id="14" name="TextBox 13">
              <a:hlinkClick r:id="rId6" action="ppaction://hlinksldjump"/>
              <a:extLst>
                <a:ext uri="{FF2B5EF4-FFF2-40B4-BE49-F238E27FC236}">
                  <a16:creationId xmlns:a16="http://schemas.microsoft.com/office/drawing/2014/main" id="{96B58E0C-63D2-42CF-8C40-1294564D9E39}"/>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dirty="0"/>
                <a:t>OpCode_13</a:t>
              </a:r>
            </a:p>
          </p:txBody>
        </p:sp>
        <p:cxnSp>
          <p:nvCxnSpPr>
            <p:cNvPr id="5" name="Straight Connector 4">
              <a:extLst>
                <a:ext uri="{FF2B5EF4-FFF2-40B4-BE49-F238E27FC236}">
                  <a16:creationId xmlns:a16="http://schemas.microsoft.com/office/drawing/2014/main" id="{EA63498C-6B3E-42DD-ADAC-9859480DEAE0}"/>
                </a:ext>
              </a:extLst>
            </p:cNvPr>
            <p:cNvCxnSpPr>
              <a:cxnSpLocks/>
            </p:cNvCxnSpPr>
            <p:nvPr/>
          </p:nvCxnSpPr>
          <p:spPr>
            <a:xfrm>
              <a:off x="2133242" y="3628301"/>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B31FD57E-B77C-4711-8E99-F6152610BE22}"/>
              </a:ext>
            </a:extLst>
          </p:cNvPr>
          <p:cNvCxnSpPr>
            <a:cxnSpLocks/>
          </p:cNvCxnSpPr>
          <p:nvPr/>
        </p:nvCxnSpPr>
        <p:spPr>
          <a:xfrm>
            <a:off x="5676032"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500FC9-1ABB-469A-941E-05D6FC51581D}"/>
              </a:ext>
            </a:extLst>
          </p:cNvPr>
          <p:cNvCxnSpPr>
            <a:cxnSpLocks/>
          </p:cNvCxnSpPr>
          <p:nvPr/>
        </p:nvCxnSpPr>
        <p:spPr>
          <a:xfrm>
            <a:off x="5705528"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7" action="ppaction://hlinksldjump"/>
            <a:extLst>
              <a:ext uri="{FF2B5EF4-FFF2-40B4-BE49-F238E27FC236}">
                <a16:creationId xmlns:a16="http://schemas.microsoft.com/office/drawing/2014/main" id="{27D305C6-833D-80DC-8206-F56304748984}"/>
              </a:ext>
            </a:extLst>
          </p:cNvPr>
          <p:cNvSpPr/>
          <p:nvPr/>
        </p:nvSpPr>
        <p:spPr>
          <a:xfrm>
            <a:off x="1344813" y="24593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32" name="Arrow: Right 31">
            <a:hlinkClick r:id="rId8" action="ppaction://hlinksldjump"/>
            <a:extLst>
              <a:ext uri="{FF2B5EF4-FFF2-40B4-BE49-F238E27FC236}">
                <a16:creationId xmlns:a16="http://schemas.microsoft.com/office/drawing/2014/main" id="{D60F7231-0693-4CAF-FFC5-417EDDD73F77}"/>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pic>
        <p:nvPicPr>
          <p:cNvPr id="4" name="Picture 3">
            <a:hlinkClick r:id="rId9" action="ppaction://hlinksldjump"/>
            <a:extLst>
              <a:ext uri="{FF2B5EF4-FFF2-40B4-BE49-F238E27FC236}">
                <a16:creationId xmlns:a16="http://schemas.microsoft.com/office/drawing/2014/main" id="{8E9C54ED-8F03-9BEA-6CA2-86B4AA0D9403}"/>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13" name="Slide Number Placeholder 4">
            <a:extLst>
              <a:ext uri="{FF2B5EF4-FFF2-40B4-BE49-F238E27FC236}">
                <a16:creationId xmlns:a16="http://schemas.microsoft.com/office/drawing/2014/main" id="{8D0826B3-67DA-94F5-2D6A-F3E5F03076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103</a:t>
            </a:fld>
            <a:endParaRPr lang="en-US" b="1">
              <a:solidFill>
                <a:schemeClr val="bg1"/>
              </a:solidFill>
            </a:endParaRPr>
          </a:p>
        </p:txBody>
      </p:sp>
      <p:sp>
        <p:nvSpPr>
          <p:cNvPr id="3" name="Rectangle 2">
            <a:extLst>
              <a:ext uri="{FF2B5EF4-FFF2-40B4-BE49-F238E27FC236}">
                <a16:creationId xmlns:a16="http://schemas.microsoft.com/office/drawing/2014/main" id="{A901542D-D337-B263-6821-E75B8E5D2C97}"/>
              </a:ext>
            </a:extLst>
          </p:cNvPr>
          <p:cNvSpPr/>
          <p:nvPr/>
        </p:nvSpPr>
        <p:spPr>
          <a:xfrm>
            <a:off x="6474495" y="429704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133B4-2959-E87F-3DB2-96B6A31F4639}"/>
              </a:ext>
            </a:extLst>
          </p:cNvPr>
          <p:cNvSpPr/>
          <p:nvPr/>
        </p:nvSpPr>
        <p:spPr>
          <a:xfrm>
            <a:off x="6474495" y="4484506"/>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34BEC9-B7D1-A0A0-B5AE-B273014B8585}"/>
              </a:ext>
            </a:extLst>
          </p:cNvPr>
          <p:cNvSpPr/>
          <p:nvPr/>
        </p:nvSpPr>
        <p:spPr>
          <a:xfrm>
            <a:off x="6474495" y="4671969"/>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63B9FAB-3ACD-A40F-D49B-C5DAB5769D99}"/>
              </a:ext>
            </a:extLst>
          </p:cNvPr>
          <p:cNvSpPr/>
          <p:nvPr/>
        </p:nvSpPr>
        <p:spPr>
          <a:xfrm>
            <a:off x="6474495" y="4859432"/>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BE81A1E-753F-A6CC-E0E8-BDF243099923}"/>
              </a:ext>
            </a:extLst>
          </p:cNvPr>
          <p:cNvSpPr/>
          <p:nvPr/>
        </p:nvSpPr>
        <p:spPr>
          <a:xfrm>
            <a:off x="6474495" y="504689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DDC687FC-8FE8-B9F0-1C2D-3CB8B10835FC}"/>
              </a:ext>
            </a:extLst>
          </p:cNvPr>
          <p:cNvCxnSpPr>
            <a:cxnSpLocks/>
            <a:stCxn id="3" idx="1"/>
            <a:endCxn id="17" idx="1"/>
          </p:cNvCxnSpPr>
          <p:nvPr/>
        </p:nvCxnSpPr>
        <p:spPr>
          <a:xfrm rot="10800000" flipV="1">
            <a:off x="6474495" y="4367220"/>
            <a:ext cx="12700" cy="749850"/>
          </a:xfrm>
          <a:prstGeom prst="bentConnector3">
            <a:avLst>
              <a:gd name="adj1" fmla="val 4494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4BD08B2-8157-8FFC-C839-F7E76666AA9F}"/>
              </a:ext>
            </a:extLst>
          </p:cNvPr>
          <p:cNvCxnSpPr>
            <a:cxnSpLocks/>
            <a:stCxn id="3" idx="1"/>
            <a:endCxn id="16" idx="1"/>
          </p:cNvCxnSpPr>
          <p:nvPr/>
        </p:nvCxnSpPr>
        <p:spPr>
          <a:xfrm rot="10800000" flipV="1">
            <a:off x="6474495" y="4367220"/>
            <a:ext cx="12700" cy="562388"/>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C519CE87-9938-A09A-BD18-26D986D4D76A}"/>
              </a:ext>
            </a:extLst>
          </p:cNvPr>
          <p:cNvCxnSpPr>
            <a:cxnSpLocks/>
            <a:stCxn id="3" idx="1"/>
            <a:endCxn id="15" idx="1"/>
          </p:cNvCxnSpPr>
          <p:nvPr/>
        </p:nvCxnSpPr>
        <p:spPr>
          <a:xfrm rot="10800000" flipV="1">
            <a:off x="6474495" y="4367219"/>
            <a:ext cx="12700" cy="374925"/>
          </a:xfrm>
          <a:prstGeom prst="bentConnector3">
            <a:avLst>
              <a:gd name="adj1" fmla="val 44503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E50531C-D2D7-B9AE-3842-375213F3AEAA}"/>
              </a:ext>
            </a:extLst>
          </p:cNvPr>
          <p:cNvCxnSpPr>
            <a:cxnSpLocks/>
            <a:stCxn id="3" idx="1"/>
            <a:endCxn id="7" idx="1"/>
          </p:cNvCxnSpPr>
          <p:nvPr/>
        </p:nvCxnSpPr>
        <p:spPr>
          <a:xfrm rot="10800000" flipV="1">
            <a:off x="6474495" y="4367220"/>
            <a:ext cx="12700" cy="187462"/>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383661A-A3C0-BAD6-49CF-C3DA3DDC298C}"/>
              </a:ext>
            </a:extLst>
          </p:cNvPr>
          <p:cNvGrpSpPr/>
          <p:nvPr/>
        </p:nvGrpSpPr>
        <p:grpSpPr>
          <a:xfrm>
            <a:off x="864857" y="3114372"/>
            <a:ext cx="954107" cy="307777"/>
            <a:chOff x="1992327" y="3559447"/>
            <a:chExt cx="954107" cy="307778"/>
          </a:xfrm>
        </p:grpSpPr>
        <p:sp>
          <p:nvSpPr>
            <p:cNvPr id="46" name="TextBox 45">
              <a:hlinkClick r:id="rId6" action="ppaction://hlinksldjump"/>
              <a:extLst>
                <a:ext uri="{FF2B5EF4-FFF2-40B4-BE49-F238E27FC236}">
                  <a16:creationId xmlns:a16="http://schemas.microsoft.com/office/drawing/2014/main" id="{E64DB85B-F31A-95C3-F017-B397CF375A10}"/>
                </a:ext>
              </a:extLst>
            </p:cNvPr>
            <p:cNvSpPr txBox="1"/>
            <p:nvPr/>
          </p:nvSpPr>
          <p:spPr>
            <a:xfrm>
              <a:off x="1992327" y="3559447"/>
              <a:ext cx="954107" cy="307778"/>
            </a:xfrm>
            <a:prstGeom prst="rect">
              <a:avLst/>
            </a:prstGeom>
            <a:noFill/>
            <a:ln>
              <a:solidFill>
                <a:schemeClr val="accent1"/>
              </a:solidFill>
            </a:ln>
          </p:spPr>
          <p:txBody>
            <a:bodyPr wrap="none" rtlCol="0">
              <a:spAutoFit/>
            </a:bodyPr>
            <a:lstStyle/>
            <a:p>
              <a:r>
                <a:rPr lang="en-US" sz="1400" dirty="0"/>
                <a:t>OpCode_6</a:t>
              </a:r>
            </a:p>
          </p:txBody>
        </p:sp>
        <p:cxnSp>
          <p:nvCxnSpPr>
            <p:cNvPr id="47" name="Straight Connector 46">
              <a:extLst>
                <a:ext uri="{FF2B5EF4-FFF2-40B4-BE49-F238E27FC236}">
                  <a16:creationId xmlns:a16="http://schemas.microsoft.com/office/drawing/2014/main" id="{0AD96970-20E3-1AC1-75DC-FE2BB7D2D3CF}"/>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8" name="Picture 47" descr="Diagram&#10;&#10;Description automatically generated with low confidence">
            <a:extLst>
              <a:ext uri="{FF2B5EF4-FFF2-40B4-BE49-F238E27FC236}">
                <a16:creationId xmlns:a16="http://schemas.microsoft.com/office/drawing/2014/main" id="{27AADAC9-B0F8-1264-E4D2-F2AB37A48224}"/>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2087259" y="3288423"/>
            <a:ext cx="659287" cy="459531"/>
          </a:xfrm>
          <a:prstGeom prst="rect">
            <a:avLst/>
          </a:prstGeom>
        </p:spPr>
      </p:pic>
      <p:cxnSp>
        <p:nvCxnSpPr>
          <p:cNvPr id="51" name="Connector: Elbow 50">
            <a:extLst>
              <a:ext uri="{FF2B5EF4-FFF2-40B4-BE49-F238E27FC236}">
                <a16:creationId xmlns:a16="http://schemas.microsoft.com/office/drawing/2014/main" id="{945E4A3D-3F23-C58E-0DE2-0BB33A00F54F}"/>
              </a:ext>
            </a:extLst>
          </p:cNvPr>
          <p:cNvCxnSpPr>
            <a:cxnSpLocks/>
            <a:stCxn id="46" idx="3"/>
          </p:cNvCxnSpPr>
          <p:nvPr/>
        </p:nvCxnSpPr>
        <p:spPr>
          <a:xfrm>
            <a:off x="1818964" y="3268261"/>
            <a:ext cx="303853" cy="122956"/>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C4AB00F7-6738-D5DE-A908-6D5F9BD678EC}"/>
              </a:ext>
            </a:extLst>
          </p:cNvPr>
          <p:cNvCxnSpPr>
            <a:cxnSpLocks/>
            <a:stCxn id="48" idx="3"/>
          </p:cNvCxnSpPr>
          <p:nvPr/>
        </p:nvCxnSpPr>
        <p:spPr>
          <a:xfrm flipV="1">
            <a:off x="2746546" y="3123737"/>
            <a:ext cx="1924291" cy="39445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56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6" y="185992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9"/>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mj-lt"/>
              </a:rPr>
              <a:t>ALU Interface – Flags, A,B Registers, Op Code selection</a:t>
            </a:r>
          </a:p>
        </p:txBody>
      </p:sp>
      <p:sp>
        <p:nvSpPr>
          <p:cNvPr id="5" name="Rectangle 4">
            <a:extLst>
              <a:ext uri="{FF2B5EF4-FFF2-40B4-BE49-F238E27FC236}">
                <a16:creationId xmlns:a16="http://schemas.microsoft.com/office/drawing/2014/main" id="{438E741D-940C-49CF-A062-A3AD42708A8B}"/>
              </a:ext>
            </a:extLst>
          </p:cNvPr>
          <p:cNvSpPr/>
          <p:nvPr/>
        </p:nvSpPr>
        <p:spPr>
          <a:xfrm>
            <a:off x="9889158" y="1242646"/>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7"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p:cNvCxnSpPr>
          <p:nvPr/>
        </p:nvCxnSpPr>
        <p:spPr>
          <a:xfrm>
            <a:off x="3777674" y="4095263"/>
            <a:ext cx="63119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9"/>
            <a:ext cx="569964" cy="215444"/>
          </a:xfrm>
          <a:prstGeom prst="rect">
            <a:avLst/>
          </a:prstGeom>
          <a:solidFill>
            <a:schemeClr val="bg1"/>
          </a:solidFill>
          <a:ln>
            <a:solidFill>
              <a:schemeClr val="accent1"/>
            </a:solidFill>
          </a:ln>
        </p:spPr>
        <p:txBody>
          <a:bodyPr wrap="none" lIns="0" tIns="0" rIns="0" bIns="0" rtlCol="0">
            <a:spAutoFit/>
          </a:bodyPr>
          <a:lstStyle/>
          <a:p>
            <a:r>
              <a:rPr lang="en-US" sz="140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80" y="4714721"/>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5" y="4095263"/>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3"/>
            <a:ext cx="500253" cy="637908"/>
          </a:xfrm>
          <a:prstGeom prst="bentConnector3">
            <a:avLst>
              <a:gd name="adj1" fmla="val -1105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5" y="5416623"/>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6" y="5217727"/>
            <a:ext cx="1277914" cy="254044"/>
          </a:xfrm>
          <a:prstGeom prst="rect">
            <a:avLst/>
          </a:prstGeom>
          <a:noFill/>
        </p:spPr>
        <p:txBody>
          <a:bodyPr wrap="none" rtlCol="0">
            <a:spAutoFit/>
          </a:bodyPr>
          <a:lstStyle/>
          <a:p>
            <a:r>
              <a:rPr lang="en-US" sz="1051"/>
              <a:t>Parallel Load Enable</a:t>
            </a:r>
          </a:p>
        </p:txBody>
      </p:sp>
      <p:sp>
        <p:nvSpPr>
          <p:cNvPr id="38" name="Oval 37">
            <a:extLst>
              <a:ext uri="{FF2B5EF4-FFF2-40B4-BE49-F238E27FC236}">
                <a16:creationId xmlns:a16="http://schemas.microsoft.com/office/drawing/2014/main" id="{AD190C31-1A0E-4A1A-ACF8-CA10B239B5BF}"/>
              </a:ext>
            </a:extLst>
          </p:cNvPr>
          <p:cNvSpPr/>
          <p:nvPr/>
        </p:nvSpPr>
        <p:spPr>
          <a:xfrm>
            <a:off x="10530183" y="4322579"/>
            <a:ext cx="90960" cy="914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7"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5" y="3217973"/>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1" y="3076692"/>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20280"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 from H reg[3:0]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7" y="2621659"/>
            <a:ext cx="1122423" cy="500265"/>
            <a:chOff x="1992327" y="3559447"/>
            <a:chExt cx="1122423" cy="500266"/>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1122423" cy="500266"/>
            </a:xfrm>
            <a:prstGeom prst="rect">
              <a:avLst/>
            </a:prstGeom>
            <a:noFill/>
            <a:ln>
              <a:solidFill>
                <a:schemeClr val="accent1"/>
              </a:solidFill>
            </a:ln>
          </p:spPr>
          <p:txBody>
            <a:bodyPr wrap="none" rtlCol="0">
              <a:spAutoFit/>
            </a:bodyPr>
            <a:lstStyle/>
            <a:p>
              <a:r>
                <a:rPr lang="en-US" sz="1600"/>
                <a:t>OpCode_7</a:t>
              </a:r>
            </a:p>
            <a:p>
              <a:r>
                <a:rPr lang="en-US" sz="1051"/>
                <a:t>BRANCH Relative</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3156960" y="2871792"/>
            <a:ext cx="3647949" cy="15682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632658"/>
            <a:ext cx="441146" cy="254044"/>
          </a:xfrm>
          <a:prstGeom prst="rect">
            <a:avLst/>
          </a:prstGeom>
          <a:noFill/>
        </p:spPr>
        <p:txBody>
          <a:bodyPr wrap="none" rtlCol="0">
            <a:spAutoFit/>
          </a:bodyPr>
          <a:lstStyle/>
          <a:p>
            <a:r>
              <a:rPr lang="en-US" sz="1051"/>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4044"/>
          </a:xfrm>
          <a:prstGeom prst="rect">
            <a:avLst/>
          </a:prstGeom>
          <a:noFill/>
        </p:spPr>
        <p:txBody>
          <a:bodyPr wrap="none" rtlCol="0">
            <a:spAutoFit/>
          </a:bodyPr>
          <a:lstStyle/>
          <a:p>
            <a:r>
              <a:rPr lang="en-US" sz="1051"/>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4044"/>
          </a:xfrm>
          <a:prstGeom prst="rect">
            <a:avLst/>
          </a:prstGeom>
          <a:noFill/>
        </p:spPr>
        <p:txBody>
          <a:bodyPr wrap="none" rtlCol="0">
            <a:spAutoFit/>
          </a:bodyPr>
          <a:lstStyle/>
          <a:p>
            <a:r>
              <a:rPr lang="en-US" sz="1051"/>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50" y="5092366"/>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2" y="5296306"/>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2"/>
          </p:cNvCxnSpPr>
          <p:nvPr/>
        </p:nvCxnSpPr>
        <p:spPr>
          <a:xfrm rot="16200000" flipH="1">
            <a:off x="2965907" y="2751766"/>
            <a:ext cx="2405087" cy="3145402"/>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1" y="5296732"/>
            <a:ext cx="1981633" cy="254044"/>
          </a:xfrm>
          <a:prstGeom prst="rect">
            <a:avLst/>
          </a:prstGeom>
          <a:noFill/>
        </p:spPr>
        <p:txBody>
          <a:bodyPr wrap="none" rtlCol="0">
            <a:spAutoFit/>
          </a:bodyPr>
          <a:lstStyle/>
          <a:p>
            <a:r>
              <a:rPr lang="en-US" sz="1051"/>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9" y="883631"/>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6" y="964487"/>
            <a:ext cx="2434501" cy="70128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4"/>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700"/>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9"/>
            <a:ext cx="340158" cy="246221"/>
          </a:xfrm>
          <a:prstGeom prst="rect">
            <a:avLst/>
          </a:prstGeom>
          <a:noFill/>
        </p:spPr>
        <p:txBody>
          <a:bodyPr wrap="none" rtlCol="0">
            <a:spAutoFit/>
          </a:bodyPr>
          <a:lstStyle/>
          <a:p>
            <a:r>
              <a:rPr lang="en-US" sz="100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extLst>
              <p:ext uri="{D42A27DB-BD31-4B8C-83A1-F6EECF244321}">
                <p14:modId xmlns:p14="http://schemas.microsoft.com/office/powerpoint/2010/main" val="3988836141"/>
              </p:ext>
            </p:extLst>
          </p:nvPr>
        </p:nvGraphicFramePr>
        <p:xfrm>
          <a:off x="735025"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extLst>
              <p:ext uri="{D42A27DB-BD31-4B8C-83A1-F6EECF244321}">
                <p14:modId xmlns:p14="http://schemas.microsoft.com/office/powerpoint/2010/main" val="2430075"/>
              </p:ext>
            </p:extLst>
          </p:nvPr>
        </p:nvGraphicFramePr>
        <p:xfrm>
          <a:off x="871607" y="1550171"/>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3"/>
            <a:ext cx="340158" cy="246221"/>
          </a:xfrm>
          <a:prstGeom prst="rect">
            <a:avLst/>
          </a:prstGeom>
          <a:noFill/>
        </p:spPr>
        <p:txBody>
          <a:bodyPr wrap="none" rtlCol="0">
            <a:spAutoFit/>
          </a:bodyPr>
          <a:lstStyle/>
          <a:p>
            <a:r>
              <a:rPr lang="en-US" sz="100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1" y="1634256"/>
            <a:ext cx="354584" cy="246221"/>
            <a:chOff x="411018" y="1634251"/>
            <a:chExt cx="354583" cy="246220"/>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3" cy="246220"/>
            </a:xfrm>
            <a:prstGeom prst="rect">
              <a:avLst/>
            </a:prstGeom>
            <a:noFill/>
          </p:spPr>
          <p:txBody>
            <a:bodyPr wrap="none" rtlCol="0">
              <a:spAutoFit/>
            </a:bodyPr>
            <a:lstStyle/>
            <a:p>
              <a:r>
                <a:rPr lang="en-US" sz="100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2" y="5232381"/>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2862060" y="4012387"/>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846162"/>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365658"/>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917530"/>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4"/>
            <a:ext cx="129796" cy="0"/>
          </a:xfrm>
          <a:prstGeom prst="line">
            <a:avLst/>
          </a:prstGeom>
        </p:spPr>
        <p:style>
          <a:lnRef idx="1">
            <a:schemeClr val="accent1"/>
          </a:lnRef>
          <a:fillRef idx="0">
            <a:schemeClr val="accent1"/>
          </a:fillRef>
          <a:effectRef idx="0">
            <a:schemeClr val="accent1"/>
          </a:effectRef>
          <a:fontRef idx="minor">
            <a:schemeClr val="tx1"/>
          </a:fontRef>
        </p:style>
      </p:cxnSp>
      <p:pic>
        <p:nvPicPr>
          <p:cNvPr id="99" name="Picture 98" descr="Diagram&#10;&#10;Description automatically generated with low confidence">
            <a:extLst>
              <a:ext uri="{FF2B5EF4-FFF2-40B4-BE49-F238E27FC236}">
                <a16:creationId xmlns:a16="http://schemas.microsoft.com/office/drawing/2014/main" id="{2496707C-5C1D-0127-ED8E-A4CE9274AFC9}"/>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007587" y="1846162"/>
            <a:ext cx="440821" cy="311727"/>
          </a:xfrm>
          <a:prstGeom prst="rect">
            <a:avLst/>
          </a:prstGeom>
          <a:solidFill>
            <a:schemeClr val="bg1"/>
          </a:solidFill>
        </p:spPr>
      </p:pic>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8"/>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6" y="1982779"/>
            <a:ext cx="303885" cy="316824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a:p>
            <a:pPr algn="ctr"/>
            <a:r>
              <a:rPr lang="en-US"/>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2"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6"/>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10" y="-693072"/>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2" y="1798113"/>
            <a:ext cx="317716" cy="369332"/>
          </a:xfrm>
          <a:prstGeom prst="rect">
            <a:avLst/>
          </a:prstGeom>
          <a:noFill/>
        </p:spPr>
        <p:txBody>
          <a:bodyPr wrap="none" rtlCol="0">
            <a:spAutoFit/>
          </a:bodyPr>
          <a:lstStyle/>
          <a:p>
            <a:r>
              <a:rPr lang="en-US"/>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4" y="3081459"/>
            <a:ext cx="309700" cy="369332"/>
          </a:xfrm>
          <a:prstGeom prst="rect">
            <a:avLst/>
          </a:prstGeom>
          <a:noFill/>
        </p:spPr>
        <p:txBody>
          <a:bodyPr wrap="none" rtlCol="0">
            <a:spAutoFit/>
          </a:bodyPr>
          <a:lstStyle/>
          <a:p>
            <a:r>
              <a:rPr lang="en-US"/>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7" y="4781697"/>
            <a:ext cx="308098" cy="369332"/>
          </a:xfrm>
          <a:prstGeom prst="rect">
            <a:avLst/>
          </a:prstGeom>
          <a:noFill/>
        </p:spPr>
        <p:txBody>
          <a:bodyPr wrap="none" rtlCol="0">
            <a:spAutoFit/>
          </a:bodyPr>
          <a:lstStyle/>
          <a:p>
            <a:r>
              <a:rPr lang="en-US"/>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1" y="4802630"/>
            <a:ext cx="469475" cy="2432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extLst>
              <p:ext uri="{D42A27DB-BD31-4B8C-83A1-F6EECF244321}">
                <p14:modId xmlns:p14="http://schemas.microsoft.com/office/powerpoint/2010/main" val="3190312818"/>
              </p:ext>
            </p:extLst>
          </p:nvPr>
        </p:nvGraphicFramePr>
        <p:xfrm>
          <a:off x="731777"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3"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5" y="5911425"/>
            <a:ext cx="7595377" cy="769441"/>
          </a:xfrm>
          <a:prstGeom prst="rect">
            <a:avLst/>
          </a:prstGeom>
          <a:solidFill>
            <a:srgbClr val="FFFFCC"/>
          </a:solidFill>
        </p:spPr>
        <p:txBody>
          <a:bodyPr wrap="square" rtlCol="0">
            <a:spAutoFit/>
          </a:bodyPr>
          <a:lstStyle/>
          <a:p>
            <a:r>
              <a:rPr lang="en-US" sz="1100"/>
              <a:t>Notes: Registers A and B are implemented by two HC161s, each stores 4 bits as the typical HC273 and HC347 won't fit into the 16pin sockets on the ALU </a:t>
            </a:r>
            <a:r>
              <a:rPr lang="en-US" sz="1100" err="1"/>
              <a:t>wireup</a:t>
            </a:r>
            <a:r>
              <a:rPr lang="en-US" sz="1100"/>
              <a:t> board.</a:t>
            </a:r>
          </a:p>
          <a:p>
            <a:r>
              <a:rPr lang="en-US" sz="1100"/>
              <a:t>The branch relative instruction doesn’t update flag bits to avoid corrupting the flag register state when executing a branch instruction (which may occur due to the ADD operation performed)</a:t>
            </a:r>
          </a:p>
        </p:txBody>
      </p:sp>
    </p:spTree>
    <p:extLst>
      <p:ext uri="{BB962C8B-B14F-4D97-AF65-F5344CB8AC3E}">
        <p14:creationId xmlns:p14="http://schemas.microsoft.com/office/powerpoint/2010/main" val="8146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a:t>Branch</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8" y="3268612"/>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1"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9"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6" y="2995995"/>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5" y="2797639"/>
            <a:ext cx="417102" cy="369332"/>
          </a:xfrm>
          <a:prstGeom prst="rect">
            <a:avLst/>
          </a:prstGeom>
          <a:noFill/>
        </p:spPr>
        <p:txBody>
          <a:bodyPr wrap="none" rtlCol="0">
            <a:spAutoFit/>
          </a:bodyPr>
          <a:lstStyle/>
          <a:p>
            <a:r>
              <a:rPr lang="en-US"/>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7"/>
            <a:ext cx="449162" cy="369332"/>
          </a:xfrm>
          <a:prstGeom prst="rect">
            <a:avLst/>
          </a:prstGeom>
          <a:noFill/>
        </p:spPr>
        <p:txBody>
          <a:bodyPr wrap="none" rtlCol="0">
            <a:spAutoFit/>
          </a:bodyPr>
          <a:lstStyle/>
          <a:p>
            <a:r>
              <a:rPr lang="en-US"/>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3" y="3152116"/>
            <a:ext cx="433517" cy="369332"/>
          </a:xfrm>
          <a:prstGeom prst="rect">
            <a:avLst/>
          </a:prstGeom>
          <a:noFill/>
        </p:spPr>
        <p:txBody>
          <a:bodyPr wrap="none" rtlCol="0">
            <a:spAutoFit/>
          </a:bodyPr>
          <a:lstStyle/>
          <a:p>
            <a:r>
              <a:rPr lang="en-US"/>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6" y="3387380"/>
            <a:ext cx="412677" cy="369332"/>
          </a:xfrm>
          <a:prstGeom prst="rect">
            <a:avLst/>
          </a:prstGeom>
          <a:noFill/>
        </p:spPr>
        <p:txBody>
          <a:bodyPr wrap="none" rtlCol="0">
            <a:spAutoFit/>
          </a:bodyPr>
          <a:lstStyle/>
          <a:p>
            <a:r>
              <a:rPr lang="en-US"/>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1" y="2766105"/>
            <a:ext cx="386644" cy="954107"/>
          </a:xfrm>
          <a:prstGeom prst="rect">
            <a:avLst/>
          </a:prstGeom>
          <a:noFill/>
        </p:spPr>
        <p:txBody>
          <a:bodyPr wrap="none" rtlCol="0">
            <a:spAutoFit/>
          </a:bodyPr>
          <a:lstStyle/>
          <a:p>
            <a:r>
              <a:rPr lang="en-US" sz="1400"/>
              <a:t>D4</a:t>
            </a:r>
          </a:p>
          <a:p>
            <a:r>
              <a:rPr lang="en-US" sz="1400"/>
              <a:t>D5</a:t>
            </a:r>
          </a:p>
          <a:p>
            <a:r>
              <a:rPr lang="en-US" sz="1400"/>
              <a:t>D6</a:t>
            </a:r>
          </a:p>
          <a:p>
            <a:r>
              <a:rPr lang="en-US" sz="140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1" y="1234175"/>
            <a:ext cx="2404283" cy="871615"/>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3" y="2574621"/>
            <a:ext cx="448039" cy="4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9" y="2637264"/>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9" y="2371544"/>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3" y="3132931"/>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2" y="2142698"/>
            <a:ext cx="1197399" cy="276999"/>
          </a:xfrm>
          <a:prstGeom prst="rect">
            <a:avLst/>
          </a:prstGeom>
          <a:noFill/>
        </p:spPr>
        <p:txBody>
          <a:bodyPr wrap="square" rtlCol="0">
            <a:spAutoFit/>
          </a:bodyPr>
          <a:lstStyle/>
          <a:p>
            <a:r>
              <a:rPr lang="en-US" sz="120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extLst>
              <p:ext uri="{D42A27DB-BD31-4B8C-83A1-F6EECF244321}">
                <p14:modId xmlns:p14="http://schemas.microsoft.com/office/powerpoint/2010/main" val="4124123261"/>
              </p:ext>
            </p:extLst>
          </p:nvPr>
        </p:nvGraphicFramePr>
        <p:xfrm>
          <a:off x="5763237" y="3998417"/>
          <a:ext cx="5206979" cy="2670147"/>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3">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Instruction LSB</a:t>
                      </a:r>
                    </a:p>
                  </a:txBody>
                  <a:tcPr/>
                </a:tc>
                <a:tc>
                  <a:txBody>
                    <a:bodyPr/>
                    <a:lstStyle/>
                    <a:p>
                      <a:r>
                        <a:rPr lang="en-US" sz="1200"/>
                        <a:t>Equivalent Assembly Instruction</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pic>
        <p:nvPicPr>
          <p:cNvPr id="40" name="Picture 39" descr="Shape&#10;&#10;Description automatically generated with medium confidence">
            <a:extLst>
              <a:ext uri="{FF2B5EF4-FFF2-40B4-BE49-F238E27FC236}">
                <a16:creationId xmlns:a16="http://schemas.microsoft.com/office/drawing/2014/main" id="{C5FA49AF-00B1-79CE-DFCF-659D8F182AB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rot="10800000">
            <a:off x="2106710" y="2923544"/>
            <a:ext cx="934549" cy="668753"/>
          </a:xfrm>
          <a:prstGeom prst="rect">
            <a:avLst/>
          </a:prstGeom>
        </p:spPr>
      </p:pic>
      <p:sp>
        <p:nvSpPr>
          <p:cNvPr id="41" name="TextBox 40">
            <a:hlinkClick r:id="rId8" action="ppaction://hlinksldjump"/>
            <a:extLst>
              <a:ext uri="{FF2B5EF4-FFF2-40B4-BE49-F238E27FC236}">
                <a16:creationId xmlns:a16="http://schemas.microsoft.com/office/drawing/2014/main" id="{3A8A1125-8BBF-88B2-3B12-147570F32060}"/>
              </a:ext>
            </a:extLst>
          </p:cNvPr>
          <p:cNvSpPr txBox="1"/>
          <p:nvPr/>
        </p:nvSpPr>
        <p:spPr>
          <a:xfrm>
            <a:off x="697083" y="3117301"/>
            <a:ext cx="931665" cy="369332"/>
          </a:xfrm>
          <a:prstGeom prst="rect">
            <a:avLst/>
          </a:prstGeom>
          <a:noFill/>
          <a:ln>
            <a:solidFill>
              <a:schemeClr val="accent1"/>
            </a:solidFill>
          </a:ln>
        </p:spPr>
        <p:txBody>
          <a:bodyPr wrap="none" rtlCol="0">
            <a:spAutoFit/>
          </a:bodyPr>
          <a:lstStyle/>
          <a:p>
            <a:r>
              <a:rPr lang="en-US"/>
              <a:t>Load PC</a:t>
            </a:r>
          </a:p>
        </p:txBody>
      </p:sp>
      <p:cxnSp>
        <p:nvCxnSpPr>
          <p:cNvPr id="43" name="Connector: Elbow 42">
            <a:extLst>
              <a:ext uri="{FF2B5EF4-FFF2-40B4-BE49-F238E27FC236}">
                <a16:creationId xmlns:a16="http://schemas.microsoft.com/office/drawing/2014/main" id="{4557EA64-4F37-7FCE-D5D3-6944631520AA}"/>
              </a:ext>
            </a:extLst>
          </p:cNvPr>
          <p:cNvCxnSpPr>
            <a:stCxn id="41" idx="3"/>
            <a:endCxn id="40" idx="3"/>
          </p:cNvCxnSpPr>
          <p:nvPr/>
        </p:nvCxnSpPr>
        <p:spPr>
          <a:xfrm flipV="1">
            <a:off x="1628748" y="3257920"/>
            <a:ext cx="477962" cy="4404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3041260" y="2435067"/>
            <a:ext cx="825109" cy="692597"/>
          </a:xfrm>
          <a:prstGeom prst="bentConnector3">
            <a:avLst>
              <a:gd name="adj1" fmla="val -27705"/>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9" action="ppaction://hlinksldjump"/>
            <a:extLst>
              <a:ext uri="{FF2B5EF4-FFF2-40B4-BE49-F238E27FC236}">
                <a16:creationId xmlns:a16="http://schemas.microsoft.com/office/drawing/2014/main" id="{CCA07D93-4E00-A212-7F46-9F7812A40FD0}"/>
              </a:ext>
            </a:extLst>
          </p:cNvPr>
          <p:cNvSpPr/>
          <p:nvPr/>
        </p:nvSpPr>
        <p:spPr>
          <a:xfrm>
            <a:off x="2403328" y="2343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sp>
        <p:nvSpPr>
          <p:cNvPr id="31" name="Arrow: Right 30">
            <a:hlinkClick r:id="rId10"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a:t>
            </a:r>
          </a:p>
        </p:txBody>
      </p:sp>
    </p:spTree>
    <p:extLst>
      <p:ext uri="{BB962C8B-B14F-4D97-AF65-F5344CB8AC3E}">
        <p14:creationId xmlns:p14="http://schemas.microsoft.com/office/powerpoint/2010/main" val="34425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a:solidFill>
            <a:schemeClr val="accent6">
              <a:lumMod val="20000"/>
              <a:lumOff val="80000"/>
            </a:schemeClr>
          </a:solidFill>
        </p:spPr>
        <p:txBody>
          <a:bodyPr/>
          <a:lstStyle/>
          <a:p>
            <a:r>
              <a:rPr lang="en-US"/>
              <a:t>ALU </a:t>
            </a:r>
            <a:r>
              <a:rPr lang="en-US" err="1"/>
              <a:t>OpCodes</a:t>
            </a:r>
            <a:r>
              <a:rPr lang="en-US"/>
              <a:t> 2,3,7</a:t>
            </a: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1"/>
            <a:ext cx="9144000" cy="901700"/>
          </a:xfrm>
          <a:prstGeom prst="rect">
            <a:avLst/>
          </a:prstGeom>
        </p:spPr>
        <p:txBody>
          <a:bodyPr/>
          <a:lstStyle/>
          <a:p>
            <a:pPr algn="l"/>
            <a:r>
              <a:rPr lang="en-US" sz="2000"/>
              <a:t>ALU opcode(010), SF(0 / 1) – A XOR B / !B</a:t>
            </a:r>
          </a:p>
          <a:p>
            <a:pPr algn="l"/>
            <a:r>
              <a:rPr lang="en-US" sz="2000"/>
              <a:t>No change to the source SF for ADD/SUB/ADC/SBC/!B</a:t>
            </a:r>
          </a:p>
          <a:p>
            <a:pPr marL="0" indent="0">
              <a:buNone/>
            </a:pPr>
            <a:endParaRPr lang="en-US" sz="2000"/>
          </a:p>
        </p:txBody>
      </p:sp>
      <p:sp>
        <p:nvSpPr>
          <p:cNvPr id="4" name="Trapezoid 3">
            <a:extLst>
              <a:ext uri="{FF2B5EF4-FFF2-40B4-BE49-F238E27FC236}">
                <a16:creationId xmlns:a16="http://schemas.microsoft.com/office/drawing/2014/main" id="{7CC0352E-32EA-4403-9027-25A687992806}"/>
              </a:ext>
            </a:extLst>
          </p:cNvPr>
          <p:cNvSpPr/>
          <p:nvPr/>
        </p:nvSpPr>
        <p:spPr>
          <a:xfrm rot="5400000">
            <a:off x="4612945"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x8</a:t>
            </a:r>
          </a:p>
        </p:txBody>
      </p:sp>
      <p:sp>
        <p:nvSpPr>
          <p:cNvPr id="5" name="TextBox 4">
            <a:extLst>
              <a:ext uri="{FF2B5EF4-FFF2-40B4-BE49-F238E27FC236}">
                <a16:creationId xmlns:a16="http://schemas.microsoft.com/office/drawing/2014/main" id="{87DEF291-5B32-4602-9E11-1210D6DED3AF}"/>
              </a:ext>
            </a:extLst>
          </p:cNvPr>
          <p:cNvSpPr txBox="1"/>
          <p:nvPr/>
        </p:nvSpPr>
        <p:spPr>
          <a:xfrm>
            <a:off x="2739700" y="2575369"/>
            <a:ext cx="388248" cy="307777"/>
          </a:xfrm>
          <a:prstGeom prst="rect">
            <a:avLst/>
          </a:prstGeom>
          <a:noFill/>
          <a:ln>
            <a:solidFill>
              <a:schemeClr val="tx2"/>
            </a:solidFill>
          </a:ln>
        </p:spPr>
        <p:txBody>
          <a:bodyPr wrap="none" rtlCol="0">
            <a:spAutoFit/>
          </a:bodyPr>
          <a:lstStyle/>
          <a:p>
            <a:r>
              <a:rPr lang="en-US" sz="1400"/>
              <a:t>SF </a:t>
            </a:r>
          </a:p>
        </p:txBody>
      </p:sp>
      <p:cxnSp>
        <p:nvCxnSpPr>
          <p:cNvPr id="7" name="Connector: Elbow 6">
            <a:extLst>
              <a:ext uri="{FF2B5EF4-FFF2-40B4-BE49-F238E27FC236}">
                <a16:creationId xmlns:a16="http://schemas.microsoft.com/office/drawing/2014/main" id="{EEA55D6E-4AE3-4219-91D5-E37754E43008}"/>
              </a:ext>
            </a:extLst>
          </p:cNvPr>
          <p:cNvCxnSpPr>
            <a:cxnSpLocks/>
            <a:endCxn id="4" idx="1"/>
          </p:cNvCxnSpPr>
          <p:nvPr/>
        </p:nvCxnSpPr>
        <p:spPr>
          <a:xfrm>
            <a:off x="4561801" y="2972190"/>
            <a:ext cx="619801" cy="95040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2304435" y="4007177"/>
            <a:ext cx="396262" cy="369332"/>
          </a:xfrm>
          <a:prstGeom prst="rect">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SF</a:t>
            </a:r>
          </a:p>
        </p:txBody>
      </p:sp>
      <p:cxnSp>
        <p:nvCxnSpPr>
          <p:cNvPr id="10" name="Straight Connector 9">
            <a:extLst>
              <a:ext uri="{FF2B5EF4-FFF2-40B4-BE49-F238E27FC236}">
                <a16:creationId xmlns:a16="http://schemas.microsoft.com/office/drawing/2014/main" id="{722C0FF7-2BDC-494B-92C3-31E95AA2509F}"/>
              </a:ext>
            </a:extLst>
          </p:cNvPr>
          <p:cNvCxnSpPr>
            <a:cxnSpLocks/>
            <a:stCxn id="8" idx="3"/>
          </p:cNvCxnSpPr>
          <p:nvPr/>
        </p:nvCxnSpPr>
        <p:spPr>
          <a:xfrm>
            <a:off x="2700697" y="4191843"/>
            <a:ext cx="2262540" cy="1"/>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5C8B6-8DE8-4DAF-A9C1-BE227B5FB6D7}"/>
              </a:ext>
            </a:extLst>
          </p:cNvPr>
          <p:cNvSpPr txBox="1"/>
          <p:nvPr/>
        </p:nvSpPr>
        <p:spPr>
          <a:xfrm>
            <a:off x="2659246" y="3673648"/>
            <a:ext cx="2286203" cy="369332"/>
          </a:xfrm>
          <a:prstGeom prst="rect">
            <a:avLst/>
          </a:prstGeom>
          <a:noFill/>
        </p:spPr>
        <p:txBody>
          <a:bodyPr wrap="none" rtlCol="0">
            <a:spAutoFit/>
          </a:bodyPr>
          <a:lstStyle/>
          <a:p>
            <a:r>
              <a:rPr lang="en-US"/>
              <a:t>ADD/SUB/ADC/SBC/!B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3" idx="3"/>
            <a:endCxn id="13" idx="1"/>
          </p:cNvCxnSpPr>
          <p:nvPr/>
        </p:nvCxnSpPr>
        <p:spPr>
          <a:xfrm>
            <a:off x="6614866" y="4433179"/>
            <a:ext cx="1074540" cy="348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67C1AC-AF45-4780-BB40-A6A2A587D6CD}"/>
              </a:ext>
            </a:extLst>
          </p:cNvPr>
          <p:cNvSpPr txBox="1"/>
          <p:nvPr/>
        </p:nvSpPr>
        <p:spPr>
          <a:xfrm>
            <a:off x="7689406" y="4251995"/>
            <a:ext cx="817853"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 or !B</a:t>
            </a:r>
          </a:p>
        </p:txBody>
      </p:sp>
      <p:sp>
        <p:nvSpPr>
          <p:cNvPr id="15" name="TextBox 14">
            <a:extLst>
              <a:ext uri="{FF2B5EF4-FFF2-40B4-BE49-F238E27FC236}">
                <a16:creationId xmlns:a16="http://schemas.microsoft.com/office/drawing/2014/main" id="{32CA9493-09C1-485B-B47D-AEF06F6BD4EC}"/>
              </a:ext>
            </a:extLst>
          </p:cNvPr>
          <p:cNvSpPr txBox="1"/>
          <p:nvPr/>
        </p:nvSpPr>
        <p:spPr>
          <a:xfrm>
            <a:off x="2382982" y="4515137"/>
            <a:ext cx="317716" cy="369332"/>
          </a:xfrm>
          <a:prstGeom prst="rect">
            <a:avLst/>
          </a:prstGeom>
          <a:noFill/>
          <a:ln>
            <a:solidFill>
              <a:schemeClr val="tx2"/>
            </a:solidFill>
          </a:ln>
        </p:spPr>
        <p:txBody>
          <a:bodyPr wrap="none" rtlCol="0">
            <a:spAutoFit/>
          </a:bodyPr>
          <a:lstStyle/>
          <a:p>
            <a:r>
              <a:rPr lang="en-US"/>
              <a:t>A</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a:off x="2700698" y="4699803"/>
            <a:ext cx="2262539"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F0F52E-03D3-4A26-A27D-DF079F36A804}"/>
              </a:ext>
            </a:extLst>
          </p:cNvPr>
          <p:cNvCxnSpPr/>
          <p:nvPr/>
        </p:nvCxnSpPr>
        <p:spPr>
          <a:xfrm flipH="1">
            <a:off x="3234519" y="4547657"/>
            <a:ext cx="200168" cy="3049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C8E5D1-343F-47A9-B521-174B48BAB1C7}"/>
              </a:ext>
            </a:extLst>
          </p:cNvPr>
          <p:cNvSpPr txBox="1"/>
          <p:nvPr/>
        </p:nvSpPr>
        <p:spPr>
          <a:xfrm>
            <a:off x="3212612" y="4730533"/>
            <a:ext cx="301686" cy="369332"/>
          </a:xfrm>
          <a:prstGeom prst="rect">
            <a:avLst/>
          </a:prstGeom>
          <a:noFill/>
        </p:spPr>
        <p:txBody>
          <a:bodyPr wrap="none" rtlCol="0">
            <a:spAutoFit/>
          </a:bodyPr>
          <a:lstStyle/>
          <a:p>
            <a:r>
              <a:rPr lang="en-US"/>
              <a:t>8</a:t>
            </a:r>
          </a:p>
        </p:txBody>
      </p:sp>
      <p:cxnSp>
        <p:nvCxnSpPr>
          <p:cNvPr id="18" name="Straight Connector 17">
            <a:extLst>
              <a:ext uri="{FF2B5EF4-FFF2-40B4-BE49-F238E27FC236}">
                <a16:creationId xmlns:a16="http://schemas.microsoft.com/office/drawing/2014/main" id="{34B90B0A-2CD8-4E4B-804E-26FBA1AEF00B}"/>
              </a:ext>
            </a:extLst>
          </p:cNvPr>
          <p:cNvCxnSpPr/>
          <p:nvPr/>
        </p:nvCxnSpPr>
        <p:spPr>
          <a:xfrm flipH="1">
            <a:off x="6494517" y="4286435"/>
            <a:ext cx="200168" cy="30490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2750D8-9883-4926-B567-BC48B3710EF4}"/>
              </a:ext>
            </a:extLst>
          </p:cNvPr>
          <p:cNvSpPr txBox="1"/>
          <p:nvPr/>
        </p:nvSpPr>
        <p:spPr>
          <a:xfrm>
            <a:off x="6411049" y="4113865"/>
            <a:ext cx="387812" cy="369332"/>
          </a:xfrm>
          <a:prstGeom prst="rect">
            <a:avLst/>
          </a:prstGeom>
          <a:noFill/>
          <a:ln w="12700">
            <a:noFill/>
          </a:ln>
        </p:spPr>
        <p:txBody>
          <a:bodyPr wrap="square" rtlCol="0">
            <a:spAutoFit/>
          </a:bodyPr>
          <a:lstStyle/>
          <a:p>
            <a:r>
              <a:rPr lang="en-US"/>
              <a:t>8</a:t>
            </a:r>
          </a:p>
        </p:txBody>
      </p:sp>
      <p:sp>
        <p:nvSpPr>
          <p:cNvPr id="22" name="TextBox 21">
            <a:extLst>
              <a:ext uri="{FF2B5EF4-FFF2-40B4-BE49-F238E27FC236}">
                <a16:creationId xmlns:a16="http://schemas.microsoft.com/office/drawing/2014/main" id="{BA289661-D561-4CFA-A791-490157609FBE}"/>
              </a:ext>
            </a:extLst>
          </p:cNvPr>
          <p:cNvSpPr txBox="1"/>
          <p:nvPr/>
        </p:nvSpPr>
        <p:spPr>
          <a:xfrm>
            <a:off x="5598776" y="3453083"/>
            <a:ext cx="309700"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a:t>
            </a:r>
          </a:p>
        </p:txBody>
      </p:sp>
      <p:cxnSp>
        <p:nvCxnSpPr>
          <p:cNvPr id="23" name="Straight Connector 22">
            <a:extLst>
              <a:ext uri="{FF2B5EF4-FFF2-40B4-BE49-F238E27FC236}">
                <a16:creationId xmlns:a16="http://schemas.microsoft.com/office/drawing/2014/main" id="{AB352352-8CC1-45AF-AD79-C7217AA4DBE8}"/>
              </a:ext>
            </a:extLst>
          </p:cNvPr>
          <p:cNvCxnSpPr>
            <a:cxnSpLocks/>
            <a:endCxn id="22" idx="2"/>
          </p:cNvCxnSpPr>
          <p:nvPr/>
        </p:nvCxnSpPr>
        <p:spPr>
          <a:xfrm flipH="1" flipV="1">
            <a:off x="5753626" y="3822415"/>
            <a:ext cx="1" cy="529297"/>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746861B-2B36-4610-8D0D-CA8130449E9A}"/>
              </a:ext>
            </a:extLst>
          </p:cNvPr>
          <p:cNvCxnSpPr>
            <a:cxnSpLocks/>
            <a:stCxn id="34" idx="2"/>
          </p:cNvCxnSpPr>
          <p:nvPr/>
        </p:nvCxnSpPr>
        <p:spPr>
          <a:xfrm flipH="1">
            <a:off x="6694686" y="5070545"/>
            <a:ext cx="38785" cy="3645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695819E-1699-4221-BF84-7CC8E8E9B55E}"/>
              </a:ext>
            </a:extLst>
          </p:cNvPr>
          <p:cNvSpPr txBox="1"/>
          <p:nvPr/>
        </p:nvSpPr>
        <p:spPr>
          <a:xfrm>
            <a:off x="5321770" y="5435103"/>
            <a:ext cx="2260555" cy="369332"/>
          </a:xfrm>
          <a:prstGeom prst="rect">
            <a:avLst/>
          </a:prstGeom>
          <a:noFill/>
          <a:ln w="12700">
            <a:solidFill>
              <a:srgbClr val="00B050"/>
            </a:solidFill>
          </a:ln>
        </p:spPr>
        <p:txBody>
          <a:bodyPr wrap="none" rtlCol="0">
            <a:spAutoFit/>
          </a:bodyPr>
          <a:lstStyle/>
          <a:p>
            <a:r>
              <a:rPr lang="en-US"/>
              <a:t>Op Code  ‘010’ output</a:t>
            </a:r>
          </a:p>
        </p:txBody>
      </p:sp>
      <p:sp>
        <p:nvSpPr>
          <p:cNvPr id="31" name="Rectangle: Rounded Corners 30">
            <a:extLst>
              <a:ext uri="{FF2B5EF4-FFF2-40B4-BE49-F238E27FC236}">
                <a16:creationId xmlns:a16="http://schemas.microsoft.com/office/drawing/2014/main" id="{6188AAA6-A2A9-4BAD-BF8F-08791CDA83D2}"/>
              </a:ext>
            </a:extLst>
          </p:cNvPr>
          <p:cNvSpPr/>
          <p:nvPr/>
        </p:nvSpPr>
        <p:spPr>
          <a:xfrm>
            <a:off x="9133983" y="3378960"/>
            <a:ext cx="1291988" cy="1555845"/>
          </a:xfrm>
          <a:prstGeom prst="round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Adder</a:t>
            </a:r>
          </a:p>
        </p:txBody>
      </p:sp>
      <p:sp>
        <p:nvSpPr>
          <p:cNvPr id="32" name="TextBox 31">
            <a:extLst>
              <a:ext uri="{FF2B5EF4-FFF2-40B4-BE49-F238E27FC236}">
                <a16:creationId xmlns:a16="http://schemas.microsoft.com/office/drawing/2014/main" id="{0808524D-0108-444C-82EC-727CE5B66372}"/>
              </a:ext>
            </a:extLst>
          </p:cNvPr>
          <p:cNvSpPr txBox="1"/>
          <p:nvPr/>
        </p:nvSpPr>
        <p:spPr>
          <a:xfrm>
            <a:off x="8191514" y="3770197"/>
            <a:ext cx="317716"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a:t>A</a:t>
            </a:r>
          </a:p>
        </p:txBody>
      </p:sp>
      <p:cxnSp>
        <p:nvCxnSpPr>
          <p:cNvPr id="33" name="Straight Connector 32">
            <a:extLst>
              <a:ext uri="{FF2B5EF4-FFF2-40B4-BE49-F238E27FC236}">
                <a16:creationId xmlns:a16="http://schemas.microsoft.com/office/drawing/2014/main" id="{E534D5EF-DA5E-437B-950E-0DA5D8EB42B7}"/>
              </a:ext>
            </a:extLst>
          </p:cNvPr>
          <p:cNvCxnSpPr>
            <a:cxnSpLocks/>
            <a:stCxn id="32" idx="3"/>
          </p:cNvCxnSpPr>
          <p:nvPr/>
        </p:nvCxnSpPr>
        <p:spPr>
          <a:xfrm>
            <a:off x="8509230" y="3954863"/>
            <a:ext cx="634770" cy="3"/>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2A0E3F-5C6F-413E-B571-C573725EA7CA}"/>
              </a:ext>
            </a:extLst>
          </p:cNvPr>
          <p:cNvCxnSpPr>
            <a:cxnSpLocks/>
            <a:endCxn id="13" idx="3"/>
          </p:cNvCxnSpPr>
          <p:nvPr/>
        </p:nvCxnSpPr>
        <p:spPr>
          <a:xfrm flipH="1">
            <a:off x="8507259" y="4419509"/>
            <a:ext cx="626724" cy="1715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hlinkClick r:id="rId2" action="ppaction://hlinksldjump"/>
            <a:extLst>
              <a:ext uri="{FF2B5EF4-FFF2-40B4-BE49-F238E27FC236}">
                <a16:creationId xmlns:a16="http://schemas.microsoft.com/office/drawing/2014/main" id="{8C70B29B-A1AA-419A-A1E5-9C3574A02724}"/>
              </a:ext>
            </a:extLst>
          </p:cNvPr>
          <p:cNvSpPr txBox="1"/>
          <p:nvPr/>
        </p:nvSpPr>
        <p:spPr>
          <a:xfrm>
            <a:off x="8877871" y="5369261"/>
            <a:ext cx="1804212" cy="369332"/>
          </a:xfrm>
          <a:prstGeom prst="rect">
            <a:avLst/>
          </a:prstGeom>
          <a:noFill/>
          <a:ln w="19050">
            <a:solidFill>
              <a:srgbClr val="00B050"/>
            </a:solidFill>
          </a:ln>
        </p:spPr>
        <p:txBody>
          <a:bodyPr wrap="none" rtlCol="0">
            <a:spAutoFit/>
          </a:bodyPr>
          <a:lstStyle/>
          <a:p>
            <a:r>
              <a:rPr lang="en-US"/>
              <a:t>Carry-in to Adder</a:t>
            </a:r>
          </a:p>
        </p:txBody>
      </p:sp>
      <p:sp>
        <p:nvSpPr>
          <p:cNvPr id="38" name="TextBox 37">
            <a:extLst>
              <a:ext uri="{FF2B5EF4-FFF2-40B4-BE49-F238E27FC236}">
                <a16:creationId xmlns:a16="http://schemas.microsoft.com/office/drawing/2014/main" id="{93AEE484-5793-4871-BA0F-8885BAC963B2}"/>
              </a:ext>
            </a:extLst>
          </p:cNvPr>
          <p:cNvSpPr txBox="1"/>
          <p:nvPr/>
        </p:nvSpPr>
        <p:spPr>
          <a:xfrm>
            <a:off x="10781794" y="3833718"/>
            <a:ext cx="1334020" cy="646331"/>
          </a:xfrm>
          <a:prstGeom prst="rect">
            <a:avLst/>
          </a:prstGeom>
          <a:noFill/>
          <a:ln w="19050">
            <a:solidFill>
              <a:srgbClr val="00B050"/>
            </a:solidFill>
          </a:ln>
        </p:spPr>
        <p:txBody>
          <a:bodyPr wrap="none" rtlCol="0">
            <a:spAutoFit/>
          </a:bodyPr>
          <a:lstStyle/>
          <a:p>
            <a:r>
              <a:rPr lang="en-US"/>
              <a:t>Op Codes </a:t>
            </a:r>
          </a:p>
          <a:p>
            <a:r>
              <a:rPr lang="en-US"/>
              <a:t> ‘011’ , ‘111’</a:t>
            </a:r>
          </a:p>
        </p:txBody>
      </p:sp>
      <p:cxnSp>
        <p:nvCxnSpPr>
          <p:cNvPr id="40" name="Straight Arrow Connector 39">
            <a:extLst>
              <a:ext uri="{FF2B5EF4-FFF2-40B4-BE49-F238E27FC236}">
                <a16:creationId xmlns:a16="http://schemas.microsoft.com/office/drawing/2014/main" id="{11D9A533-B2E1-4E99-839B-C0B22633A8D6}"/>
              </a:ext>
            </a:extLst>
          </p:cNvPr>
          <p:cNvCxnSpPr>
            <a:cxnSpLocks/>
            <a:stCxn id="31" idx="3"/>
            <a:endCxn id="38" idx="1"/>
          </p:cNvCxnSpPr>
          <p:nvPr/>
        </p:nvCxnSpPr>
        <p:spPr>
          <a:xfrm>
            <a:off x="10425971" y="4156883"/>
            <a:ext cx="355823"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DE018C-E352-43C9-B3D4-882DDE98A43F}"/>
              </a:ext>
            </a:extLst>
          </p:cNvPr>
          <p:cNvCxnSpPr>
            <a:cxnSpLocks/>
            <a:stCxn id="37" idx="0"/>
            <a:endCxn id="31" idx="2"/>
          </p:cNvCxnSpPr>
          <p:nvPr/>
        </p:nvCxnSpPr>
        <p:spPr>
          <a:xfrm flipV="1">
            <a:off x="9779977" y="4934805"/>
            <a:ext cx="0" cy="43445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56E40C5-F41C-42FE-9C38-922CD5E56280}"/>
              </a:ext>
            </a:extLst>
          </p:cNvPr>
          <p:cNvSpPr txBox="1"/>
          <p:nvPr/>
        </p:nvSpPr>
        <p:spPr>
          <a:xfrm>
            <a:off x="4572000" y="2686313"/>
            <a:ext cx="3178884" cy="307777"/>
          </a:xfrm>
          <a:prstGeom prst="rect">
            <a:avLst/>
          </a:prstGeom>
          <a:noFill/>
          <a:ln>
            <a:noFill/>
          </a:ln>
        </p:spPr>
        <p:txBody>
          <a:bodyPr wrap="none" rtlCol="0">
            <a:spAutoFit/>
          </a:bodyPr>
          <a:lstStyle/>
          <a:p>
            <a:r>
              <a:rPr lang="en-US" sz="1400"/>
              <a:t>{Op =XX0, SF = 0} </a:t>
            </a:r>
            <a:r>
              <a:rPr lang="en-US" sz="1400">
                <a:sym typeface="Wingdings" panose="05000000000000000000" pitchFamily="2" charset="2"/>
              </a:rPr>
              <a:t> A XOR B; Else B or !B</a:t>
            </a:r>
            <a:endParaRPr lang="en-US" sz="1400"/>
          </a:p>
        </p:txBody>
      </p:sp>
      <p:sp>
        <p:nvSpPr>
          <p:cNvPr id="61" name="TextBox 60">
            <a:extLst>
              <a:ext uri="{FF2B5EF4-FFF2-40B4-BE49-F238E27FC236}">
                <a16:creationId xmlns:a16="http://schemas.microsoft.com/office/drawing/2014/main" id="{B7382AFC-4149-4C92-A81A-D9366F7771BB}"/>
              </a:ext>
            </a:extLst>
          </p:cNvPr>
          <p:cNvSpPr txBox="1"/>
          <p:nvPr/>
        </p:nvSpPr>
        <p:spPr>
          <a:xfrm>
            <a:off x="2739700" y="3007340"/>
            <a:ext cx="979114" cy="307777"/>
          </a:xfrm>
          <a:prstGeom prst="rect">
            <a:avLst/>
          </a:prstGeom>
          <a:noFill/>
          <a:ln>
            <a:solidFill>
              <a:schemeClr val="tx2"/>
            </a:solidFill>
          </a:ln>
        </p:spPr>
        <p:txBody>
          <a:bodyPr wrap="none" rtlCol="0">
            <a:spAutoFit/>
          </a:bodyPr>
          <a:lstStyle/>
          <a:p>
            <a:r>
              <a:rPr lang="en-US" sz="1400" err="1"/>
              <a:t>ALU_Op</a:t>
            </a:r>
            <a:r>
              <a:rPr lang="en-US" sz="1400"/>
              <a:t>[0]</a:t>
            </a:r>
          </a:p>
        </p:txBody>
      </p:sp>
      <p:pic>
        <p:nvPicPr>
          <p:cNvPr id="16" name="Picture 15" descr="A picture containing silhouette, clipart&#10;&#10;Description automatically generated">
            <a:extLst>
              <a:ext uri="{FF2B5EF4-FFF2-40B4-BE49-F238E27FC236}">
                <a16:creationId xmlns:a16="http://schemas.microsoft.com/office/drawing/2014/main" id="{BC8103A4-2A0A-46DB-A593-2BF4D6F56B8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4028495" y="2594502"/>
            <a:ext cx="504959" cy="776860"/>
          </a:xfrm>
          <a:prstGeom prst="rect">
            <a:avLst/>
          </a:prstGeom>
        </p:spPr>
      </p:pic>
      <p:cxnSp>
        <p:nvCxnSpPr>
          <p:cNvPr id="30" name="Connector: Elbow 29">
            <a:extLst>
              <a:ext uri="{FF2B5EF4-FFF2-40B4-BE49-F238E27FC236}">
                <a16:creationId xmlns:a16="http://schemas.microsoft.com/office/drawing/2014/main" id="{0286F69D-F21E-4D60-9AA3-BD66E0D2087D}"/>
              </a:ext>
            </a:extLst>
          </p:cNvPr>
          <p:cNvCxnSpPr>
            <a:stCxn id="61" idx="3"/>
          </p:cNvCxnSpPr>
          <p:nvPr/>
        </p:nvCxnSpPr>
        <p:spPr>
          <a:xfrm flipV="1">
            <a:off x="3718814" y="3039478"/>
            <a:ext cx="295769" cy="12175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1CFBA63-C9CE-4503-BFDD-894CEE698A4A}"/>
              </a:ext>
            </a:extLst>
          </p:cNvPr>
          <p:cNvCxnSpPr>
            <a:cxnSpLocks/>
            <a:stCxn id="5" idx="3"/>
          </p:cNvCxnSpPr>
          <p:nvPr/>
        </p:nvCxnSpPr>
        <p:spPr>
          <a:xfrm>
            <a:off x="3127948" y="2729258"/>
            <a:ext cx="875832" cy="16116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011F510-2AB5-4A50-8007-E6624EBC443B}"/>
              </a:ext>
            </a:extLst>
          </p:cNvPr>
          <p:cNvSpPr txBox="1"/>
          <p:nvPr/>
        </p:nvSpPr>
        <p:spPr>
          <a:xfrm>
            <a:off x="4923671" y="4008726"/>
            <a:ext cx="256802" cy="261610"/>
          </a:xfrm>
          <a:prstGeom prst="rect">
            <a:avLst/>
          </a:prstGeom>
          <a:noFill/>
        </p:spPr>
        <p:txBody>
          <a:bodyPr wrap="none" rtlCol="0">
            <a:spAutoFit/>
          </a:bodyPr>
          <a:lstStyle/>
          <a:p>
            <a:r>
              <a:rPr lang="en-US" sz="1100"/>
              <a:t>0</a:t>
            </a:r>
          </a:p>
        </p:txBody>
      </p:sp>
      <p:sp>
        <p:nvSpPr>
          <p:cNvPr id="49" name="TextBox 48">
            <a:extLst>
              <a:ext uri="{FF2B5EF4-FFF2-40B4-BE49-F238E27FC236}">
                <a16:creationId xmlns:a16="http://schemas.microsoft.com/office/drawing/2014/main" id="{6FCB5AA3-D0ED-4262-BF5A-46CE81C5C3CB}"/>
              </a:ext>
            </a:extLst>
          </p:cNvPr>
          <p:cNvSpPr txBox="1"/>
          <p:nvPr/>
        </p:nvSpPr>
        <p:spPr>
          <a:xfrm>
            <a:off x="4927509" y="4534315"/>
            <a:ext cx="256802" cy="261610"/>
          </a:xfrm>
          <a:prstGeom prst="rect">
            <a:avLst/>
          </a:prstGeom>
          <a:noFill/>
        </p:spPr>
        <p:txBody>
          <a:bodyPr wrap="none" rtlCol="0">
            <a:spAutoFit/>
          </a:bodyPr>
          <a:lstStyle/>
          <a:p>
            <a:r>
              <a:rPr lang="en-US" sz="1100"/>
              <a:t>1</a:t>
            </a:r>
          </a:p>
        </p:txBody>
      </p:sp>
      <p:pic>
        <p:nvPicPr>
          <p:cNvPr id="43" name="Picture 42" descr="A close up of the moon&#10;&#10;Description automatically generated with medium confidence">
            <a:extLst>
              <a:ext uri="{FF2B5EF4-FFF2-40B4-BE49-F238E27FC236}">
                <a16:creationId xmlns:a16="http://schemas.microsoft.com/office/drawing/2014/main" id="{41E8C965-7DF5-41F0-8632-31D5278F52A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72" r="27394"/>
          <a:stretch/>
        </p:blipFill>
        <p:spPr>
          <a:xfrm>
            <a:off x="5753627" y="4168529"/>
            <a:ext cx="861239" cy="529299"/>
          </a:xfrm>
          <a:prstGeom prst="rect">
            <a:avLst/>
          </a:prstGeom>
        </p:spPr>
      </p:pic>
      <p:sp>
        <p:nvSpPr>
          <p:cNvPr id="54" name="TextBox 53">
            <a:extLst>
              <a:ext uri="{FF2B5EF4-FFF2-40B4-BE49-F238E27FC236}">
                <a16:creationId xmlns:a16="http://schemas.microsoft.com/office/drawing/2014/main" id="{7AE057DB-982F-4F80-8754-E508C592BEE7}"/>
              </a:ext>
            </a:extLst>
          </p:cNvPr>
          <p:cNvSpPr txBox="1"/>
          <p:nvPr/>
        </p:nvSpPr>
        <p:spPr>
          <a:xfrm>
            <a:off x="6041967" y="4271226"/>
            <a:ext cx="401072" cy="369332"/>
          </a:xfrm>
          <a:prstGeom prst="rect">
            <a:avLst/>
          </a:prstGeom>
          <a:noFill/>
          <a:ln w="12700">
            <a:noFill/>
          </a:ln>
        </p:spPr>
        <p:txBody>
          <a:bodyPr wrap="square" rtlCol="0">
            <a:spAutoFit/>
          </a:bodyPr>
          <a:lstStyle/>
          <a:p>
            <a:r>
              <a:rPr lang="en-US"/>
              <a:t>x8</a:t>
            </a:r>
          </a:p>
        </p:txBody>
      </p:sp>
      <p:cxnSp>
        <p:nvCxnSpPr>
          <p:cNvPr id="50" name="Connector: Elbow 49">
            <a:extLst>
              <a:ext uri="{FF2B5EF4-FFF2-40B4-BE49-F238E27FC236}">
                <a16:creationId xmlns:a16="http://schemas.microsoft.com/office/drawing/2014/main" id="{C90E94C7-8EA6-455B-9A4F-A7AB2538B79A}"/>
              </a:ext>
            </a:extLst>
          </p:cNvPr>
          <p:cNvCxnSpPr>
            <a:cxnSpLocks/>
            <a:stCxn id="4" idx="0"/>
          </p:cNvCxnSpPr>
          <p:nvPr/>
        </p:nvCxnSpPr>
        <p:spPr>
          <a:xfrm>
            <a:off x="5399965" y="4436663"/>
            <a:ext cx="363083" cy="123029"/>
          </a:xfrm>
          <a:prstGeom prst="bentConnector3">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7" action="ppaction://hlinksldjump"/>
            <a:extLst>
              <a:ext uri="{FF2B5EF4-FFF2-40B4-BE49-F238E27FC236}">
                <a16:creationId xmlns:a16="http://schemas.microsoft.com/office/drawing/2014/main" id="{BEBE75F0-C337-8774-9D6B-3C9AD1D388A5}"/>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24" name="Slide Number Placeholder 4">
            <a:extLst>
              <a:ext uri="{FF2B5EF4-FFF2-40B4-BE49-F238E27FC236}">
                <a16:creationId xmlns:a16="http://schemas.microsoft.com/office/drawing/2014/main" id="{C09F1FAC-6C35-5C21-27A2-403E310A1B9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106</a:t>
            </a:fld>
            <a:endParaRPr lang="en-US" b="1">
              <a:solidFill>
                <a:schemeClr val="bg1"/>
              </a:solidFill>
            </a:endParaRPr>
          </a:p>
        </p:txBody>
      </p:sp>
      <p:graphicFrame>
        <p:nvGraphicFramePr>
          <p:cNvPr id="25" name="Table 4">
            <a:extLst>
              <a:ext uri="{FF2B5EF4-FFF2-40B4-BE49-F238E27FC236}">
                <a16:creationId xmlns:a16="http://schemas.microsoft.com/office/drawing/2014/main" id="{109EEA80-3811-5D2A-17CC-45E7F9788228}"/>
              </a:ext>
            </a:extLst>
          </p:cNvPr>
          <p:cNvGraphicFramePr>
            <a:graphicFrameLocks noGrp="1"/>
          </p:cNvGraphicFramePr>
          <p:nvPr>
            <p:extLst>
              <p:ext uri="{D42A27DB-BD31-4B8C-83A1-F6EECF244321}">
                <p14:modId xmlns:p14="http://schemas.microsoft.com/office/powerpoint/2010/main" val="468615980"/>
              </p:ext>
            </p:extLst>
          </p:nvPr>
        </p:nvGraphicFramePr>
        <p:xfrm>
          <a:off x="5642015" y="34437"/>
          <a:ext cx="6106641" cy="1250628"/>
        </p:xfrm>
        <a:graphic>
          <a:graphicData uri="http://schemas.openxmlformats.org/drawingml/2006/table">
            <a:tbl>
              <a:tblPr firstRow="1" bandRow="1">
                <a:tableStyleId>{5C22544A-7EE6-4342-B048-85BDC9FD1C3A}</a:tableStyleId>
              </a:tblPr>
              <a:tblGrid>
                <a:gridCol w="878888">
                  <a:extLst>
                    <a:ext uri="{9D8B030D-6E8A-4147-A177-3AD203B41FA5}">
                      <a16:colId xmlns:a16="http://schemas.microsoft.com/office/drawing/2014/main" val="321351132"/>
                    </a:ext>
                  </a:extLst>
                </a:gridCol>
                <a:gridCol w="1145809">
                  <a:extLst>
                    <a:ext uri="{9D8B030D-6E8A-4147-A177-3AD203B41FA5}">
                      <a16:colId xmlns:a16="http://schemas.microsoft.com/office/drawing/2014/main" val="947167074"/>
                    </a:ext>
                  </a:extLst>
                </a:gridCol>
                <a:gridCol w="735663">
                  <a:extLst>
                    <a:ext uri="{9D8B030D-6E8A-4147-A177-3AD203B41FA5}">
                      <a16:colId xmlns:a16="http://schemas.microsoft.com/office/drawing/2014/main" val="1277270301"/>
                    </a:ext>
                  </a:extLst>
                </a:gridCol>
                <a:gridCol w="1367157">
                  <a:extLst>
                    <a:ext uri="{9D8B030D-6E8A-4147-A177-3AD203B41FA5}">
                      <a16:colId xmlns:a16="http://schemas.microsoft.com/office/drawing/2014/main" val="3038520054"/>
                    </a:ext>
                  </a:extLst>
                </a:gridCol>
                <a:gridCol w="781233">
                  <a:extLst>
                    <a:ext uri="{9D8B030D-6E8A-4147-A177-3AD203B41FA5}">
                      <a16:colId xmlns:a16="http://schemas.microsoft.com/office/drawing/2014/main" val="3406501913"/>
                    </a:ext>
                  </a:extLst>
                </a:gridCol>
                <a:gridCol w="1197891">
                  <a:extLst>
                    <a:ext uri="{9D8B030D-6E8A-4147-A177-3AD203B41FA5}">
                      <a16:colId xmlns:a16="http://schemas.microsoft.com/office/drawing/2014/main" val="3358223032"/>
                    </a:ext>
                  </a:extLst>
                </a:gridCol>
              </a:tblGrid>
              <a:tr h="312657">
                <a:tc>
                  <a:txBody>
                    <a:bodyPr/>
                    <a:lstStyle/>
                    <a:p>
                      <a:pPr algn="ctr"/>
                      <a:r>
                        <a:rPr lang="en-US" sz="1200"/>
                        <a:t>Op Select</a:t>
                      </a:r>
                    </a:p>
                  </a:txBody>
                  <a:tcPr/>
                </a:tc>
                <a:tc gridSpan="2">
                  <a:txBody>
                    <a:bodyPr/>
                    <a:lstStyle/>
                    <a:p>
                      <a:pPr algn="ctr"/>
                      <a:r>
                        <a:rPr lang="en-US" sz="1200"/>
                        <a:t>Special </a:t>
                      </a:r>
                      <a:r>
                        <a:rPr lang="en-US" sz="1200" err="1"/>
                        <a:t>Func</a:t>
                      </a:r>
                      <a:r>
                        <a:rPr lang="en-US" sz="12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Special </a:t>
                      </a:r>
                      <a:r>
                        <a:rPr lang="en-US" sz="1200" err="1"/>
                        <a:t>Func</a:t>
                      </a:r>
                      <a:r>
                        <a:rPr lang="en-US" sz="1200"/>
                        <a:t>. = 1</a:t>
                      </a:r>
                    </a:p>
                  </a:txBody>
                  <a:tcPr/>
                </a:tc>
                <a:tc hMerge="1">
                  <a:txBody>
                    <a:bodyPr/>
                    <a:lstStyle/>
                    <a:p>
                      <a:endParaRPr lang="en-US"/>
                    </a:p>
                  </a:txBody>
                  <a:tcPr/>
                </a:tc>
                <a:tc>
                  <a:txBody>
                    <a:bodyPr/>
                    <a:lstStyle/>
                    <a:p>
                      <a:pPr algn="ctr"/>
                      <a:r>
                        <a:rPr lang="en-US" sz="1200"/>
                        <a:t>Flag in</a:t>
                      </a:r>
                    </a:p>
                  </a:txBody>
                  <a:tcPr/>
                </a:tc>
                <a:extLst>
                  <a:ext uri="{0D108BD9-81ED-4DB2-BD59-A6C34878D82A}">
                    <a16:rowId xmlns:a16="http://schemas.microsoft.com/office/drawing/2014/main" val="1172704005"/>
                  </a:ext>
                </a:extLst>
              </a:tr>
              <a:tr h="312657">
                <a:tc>
                  <a:txBody>
                    <a:bodyPr/>
                    <a:lstStyle/>
                    <a:p>
                      <a:pPr algn="ctr"/>
                      <a:r>
                        <a:rPr lang="en-US" sz="1200"/>
                        <a:t>010 - 2</a:t>
                      </a:r>
                    </a:p>
                  </a:txBody>
                  <a:tcPr/>
                </a:tc>
                <a:tc>
                  <a:txBody>
                    <a:bodyPr/>
                    <a:lstStyle/>
                    <a:p>
                      <a:pPr algn="ctr"/>
                      <a:r>
                        <a:rPr lang="en-US" sz="12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2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!B</a:t>
                      </a:r>
                    </a:p>
                  </a:txBody>
                  <a:tcPr>
                    <a:lnR w="12700" cap="flat" cmpd="sng" algn="ctr">
                      <a:solidFill>
                        <a:schemeClr val="bg1"/>
                      </a:solidFill>
                      <a:prstDash val="solid"/>
                      <a:round/>
                      <a:headEnd type="none" w="med" len="med"/>
                      <a:tailEnd type="none" w="med" len="med"/>
                    </a:lnR>
                  </a:tcPr>
                </a:tc>
                <a:tc>
                  <a:txBody>
                    <a:bodyPr/>
                    <a:lstStyle/>
                    <a:p>
                      <a:pPr algn="l"/>
                      <a:r>
                        <a:rPr lang="en-US" sz="12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t>
                      </a:r>
                    </a:p>
                  </a:txBody>
                  <a:tcPr/>
                </a:tc>
                <a:extLst>
                  <a:ext uri="{0D108BD9-81ED-4DB2-BD59-A6C34878D82A}">
                    <a16:rowId xmlns:a16="http://schemas.microsoft.com/office/drawing/2014/main" val="1360638868"/>
                  </a:ext>
                </a:extLst>
              </a:tr>
              <a:tr h="312657">
                <a:tc>
                  <a:txBody>
                    <a:bodyPr/>
                    <a:lstStyle/>
                    <a:p>
                      <a:pPr algn="ctr"/>
                      <a:r>
                        <a:rPr lang="en-US" sz="1200"/>
                        <a:t>011 - 3</a:t>
                      </a:r>
                    </a:p>
                  </a:txBody>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 </a:t>
                      </a:r>
                    </a:p>
                  </a:txBody>
                  <a:tcPr/>
                </a:tc>
                <a:extLst>
                  <a:ext uri="{0D108BD9-81ED-4DB2-BD59-A6C34878D82A}">
                    <a16:rowId xmlns:a16="http://schemas.microsoft.com/office/drawing/2014/main" val="4155580310"/>
                  </a:ext>
                </a:extLst>
              </a:tr>
              <a:tr h="312657">
                <a:tc>
                  <a:txBody>
                    <a:bodyPr/>
                    <a:lstStyle/>
                    <a:p>
                      <a:pPr algn="ctr"/>
                      <a:r>
                        <a:rPr lang="en-US" sz="1200">
                          <a:solidFill>
                            <a:schemeClr val="tx1"/>
                          </a:solidFill>
                        </a:rPr>
                        <a:t>111- 7</a:t>
                      </a:r>
                    </a:p>
                  </a:txBody>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err="1">
                          <a:solidFill>
                            <a:schemeClr val="tx1"/>
                          </a:solidFill>
                        </a:rPr>
                        <a:t>Cin</a:t>
                      </a:r>
                      <a:endParaRPr lang="en-US" sz="1200">
                        <a:solidFill>
                          <a:schemeClr val="tx1"/>
                        </a:solidFill>
                      </a:endParaRPr>
                    </a:p>
                  </a:txBody>
                  <a:tcPr/>
                </a:tc>
                <a:extLst>
                  <a:ext uri="{0D108BD9-81ED-4DB2-BD59-A6C34878D82A}">
                    <a16:rowId xmlns:a16="http://schemas.microsoft.com/office/drawing/2014/main" val="3768586301"/>
                  </a:ext>
                </a:extLst>
              </a:tr>
            </a:tbl>
          </a:graphicData>
        </a:graphic>
      </p:graphicFrame>
      <p:sp>
        <p:nvSpPr>
          <p:cNvPr id="34" name="TextBox 33">
            <a:extLst>
              <a:ext uri="{FF2B5EF4-FFF2-40B4-BE49-F238E27FC236}">
                <a16:creationId xmlns:a16="http://schemas.microsoft.com/office/drawing/2014/main" id="{27C1D059-2471-B892-4EDC-FB1D43B35318}"/>
              </a:ext>
            </a:extLst>
          </p:cNvPr>
          <p:cNvSpPr txBox="1"/>
          <p:nvPr/>
        </p:nvSpPr>
        <p:spPr>
          <a:xfrm>
            <a:off x="6097014" y="4762768"/>
            <a:ext cx="1272913" cy="307777"/>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400"/>
              <a:t>!B or (A XOR B)</a:t>
            </a:r>
          </a:p>
        </p:txBody>
      </p:sp>
      <p:cxnSp>
        <p:nvCxnSpPr>
          <p:cNvPr id="44" name="Straight Arrow Connector 43">
            <a:extLst>
              <a:ext uri="{FF2B5EF4-FFF2-40B4-BE49-F238E27FC236}">
                <a16:creationId xmlns:a16="http://schemas.microsoft.com/office/drawing/2014/main" id="{360B2A36-2181-CD03-B027-4CADE717218C}"/>
              </a:ext>
            </a:extLst>
          </p:cNvPr>
          <p:cNvCxnSpPr>
            <a:cxnSpLocks/>
            <a:endCxn id="34" idx="0"/>
          </p:cNvCxnSpPr>
          <p:nvPr/>
        </p:nvCxnSpPr>
        <p:spPr>
          <a:xfrm>
            <a:off x="6706218" y="4419508"/>
            <a:ext cx="27253" cy="3432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2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p:spPr>
        <p:txBody>
          <a:bodyPr/>
          <a:lstStyle/>
          <a:p>
            <a:r>
              <a:rPr lang="en-US"/>
              <a:t>ALU: ADD Carry/SUB Carry</a:t>
            </a: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1"/>
            <a:ext cx="9722840" cy="1655763"/>
          </a:xfrm>
          <a:prstGeom prst="rect">
            <a:avLst/>
          </a:prstGeom>
        </p:spPr>
        <p:txBody>
          <a:bodyPr/>
          <a:lstStyle/>
          <a:p>
            <a:pPr algn="l"/>
            <a:r>
              <a:rPr lang="en-US" sz="2000"/>
              <a:t>Note the difference between the ALU function opcodes for ADD / SUB and ADC / SBC:</a:t>
            </a:r>
          </a:p>
          <a:p>
            <a:pPr lvl="1"/>
            <a:r>
              <a:rPr lang="en-US" sz="1600"/>
              <a:t>ALU opcode(011), SF(0 / 1) – ADD/SUB</a:t>
            </a:r>
          </a:p>
          <a:p>
            <a:pPr lvl="1"/>
            <a:r>
              <a:rPr lang="en-US" sz="1600"/>
              <a:t>ALU opcode(111), SF(0 / 1) – ADC/SBC</a:t>
            </a:r>
          </a:p>
          <a:p>
            <a:pPr algn="l"/>
            <a:r>
              <a:rPr lang="en-US" sz="2000"/>
              <a:t>Note: The 6502 ISA only supports ADC/SBC (along with Set Carry and Reset Carry)</a:t>
            </a:r>
          </a:p>
        </p:txBody>
      </p:sp>
      <p:sp>
        <p:nvSpPr>
          <p:cNvPr id="4" name="Trapezoid 3">
            <a:extLst>
              <a:ext uri="{FF2B5EF4-FFF2-40B4-BE49-F238E27FC236}">
                <a16:creationId xmlns:a16="http://schemas.microsoft.com/office/drawing/2014/main" id="{7CC0352E-32EA-4403-9027-25A687992806}"/>
              </a:ext>
            </a:extLst>
          </p:cNvPr>
          <p:cNvSpPr/>
          <p:nvPr/>
        </p:nvSpPr>
        <p:spPr>
          <a:xfrm rot="5400000">
            <a:off x="6053817"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157</a:t>
            </a:r>
          </a:p>
        </p:txBody>
      </p:sp>
      <p:sp>
        <p:nvSpPr>
          <p:cNvPr id="5" name="TextBox 4">
            <a:extLst>
              <a:ext uri="{FF2B5EF4-FFF2-40B4-BE49-F238E27FC236}">
                <a16:creationId xmlns:a16="http://schemas.microsoft.com/office/drawing/2014/main" id="{87DEF291-5B32-4602-9E11-1210D6DED3AF}"/>
              </a:ext>
            </a:extLst>
          </p:cNvPr>
          <p:cNvSpPr txBox="1"/>
          <p:nvPr/>
        </p:nvSpPr>
        <p:spPr>
          <a:xfrm>
            <a:off x="3651810" y="3330056"/>
            <a:ext cx="979114" cy="307777"/>
          </a:xfrm>
          <a:prstGeom prst="rect">
            <a:avLst/>
          </a:prstGeom>
          <a:noFill/>
          <a:ln>
            <a:solidFill>
              <a:schemeClr val="tx2"/>
            </a:solidFill>
          </a:ln>
        </p:spPr>
        <p:txBody>
          <a:bodyPr wrap="none" rtlCol="0">
            <a:spAutoFit/>
          </a:bodyPr>
          <a:lstStyle/>
          <a:p>
            <a:r>
              <a:rPr lang="en-US" sz="1400" err="1"/>
              <a:t>ALU_Op</a:t>
            </a:r>
            <a:r>
              <a:rPr lang="en-US" sz="1400"/>
              <a:t>[2]</a:t>
            </a:r>
          </a:p>
        </p:txBody>
      </p:sp>
      <p:cxnSp>
        <p:nvCxnSpPr>
          <p:cNvPr id="7" name="Connector: Elbow 6">
            <a:extLst>
              <a:ext uri="{FF2B5EF4-FFF2-40B4-BE49-F238E27FC236}">
                <a16:creationId xmlns:a16="http://schemas.microsoft.com/office/drawing/2014/main" id="{EEA55D6E-4AE3-4219-91D5-E37754E43008}"/>
              </a:ext>
            </a:extLst>
          </p:cNvPr>
          <p:cNvCxnSpPr>
            <a:stCxn id="5" idx="3"/>
            <a:endCxn id="4" idx="1"/>
          </p:cNvCxnSpPr>
          <p:nvPr/>
        </p:nvCxnSpPr>
        <p:spPr>
          <a:xfrm>
            <a:off x="4630924" y="3483945"/>
            <a:ext cx="1991550" cy="4386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3954574" y="4007177"/>
            <a:ext cx="396262" cy="369332"/>
          </a:xfrm>
          <a:prstGeom prst="rect">
            <a:avLst/>
          </a:prstGeom>
          <a:noFill/>
          <a:ln w="12700">
            <a:solidFill>
              <a:srgbClr val="00B050"/>
            </a:solidFill>
          </a:ln>
        </p:spPr>
        <p:txBody>
          <a:bodyPr wrap="none" rtlCol="0">
            <a:spAutoFit/>
          </a:bodyPr>
          <a:lstStyle>
            <a:defPPr>
              <a:defRPr lang="en-US"/>
            </a:defPPr>
          </a:lstStyle>
          <a:p>
            <a:r>
              <a:rPr lang="en-US"/>
              <a:t>SF</a:t>
            </a:r>
          </a:p>
        </p:txBody>
      </p:sp>
      <p:cxnSp>
        <p:nvCxnSpPr>
          <p:cNvPr id="10" name="Straight Connector 9">
            <a:extLst>
              <a:ext uri="{FF2B5EF4-FFF2-40B4-BE49-F238E27FC236}">
                <a16:creationId xmlns:a16="http://schemas.microsoft.com/office/drawing/2014/main" id="{722C0FF7-2BDC-494B-92C3-31E95AA2509F}"/>
              </a:ext>
            </a:extLst>
          </p:cNvPr>
          <p:cNvCxnSpPr>
            <a:cxnSpLocks/>
          </p:cNvCxnSpPr>
          <p:nvPr/>
        </p:nvCxnSpPr>
        <p:spPr>
          <a:xfrm flipV="1">
            <a:off x="4350837" y="4195971"/>
            <a:ext cx="2048961" cy="0"/>
          </a:xfrm>
          <a:prstGeom prst="line">
            <a:avLst/>
          </a:prstGeom>
          <a:noFill/>
          <a:ln w="12700">
            <a:solidFill>
              <a:srgbClr val="00B050"/>
            </a:solidFill>
          </a:ln>
        </p:spPr>
      </p:cxnSp>
      <p:sp>
        <p:nvSpPr>
          <p:cNvPr id="11" name="TextBox 10">
            <a:extLst>
              <a:ext uri="{FF2B5EF4-FFF2-40B4-BE49-F238E27FC236}">
                <a16:creationId xmlns:a16="http://schemas.microsoft.com/office/drawing/2014/main" id="{5145C8B6-8DE8-4DAF-A9C1-BE227B5FB6D7}"/>
              </a:ext>
            </a:extLst>
          </p:cNvPr>
          <p:cNvSpPr txBox="1"/>
          <p:nvPr/>
        </p:nvSpPr>
        <p:spPr>
          <a:xfrm>
            <a:off x="5069816" y="3874617"/>
            <a:ext cx="1071127" cy="369332"/>
          </a:xfrm>
          <a:prstGeom prst="rect">
            <a:avLst/>
          </a:prstGeom>
          <a:noFill/>
        </p:spPr>
        <p:txBody>
          <a:bodyPr wrap="none" rtlCol="0">
            <a:spAutoFit/>
          </a:bodyPr>
          <a:lstStyle/>
          <a:p>
            <a:r>
              <a:rPr lang="en-US"/>
              <a:t>ADD/SUB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 idx="0"/>
            <a:endCxn id="13" idx="1"/>
          </p:cNvCxnSpPr>
          <p:nvPr/>
        </p:nvCxnSpPr>
        <p:spPr>
          <a:xfrm flipV="1">
            <a:off x="6840838" y="4436661"/>
            <a:ext cx="557277" cy="1"/>
          </a:xfrm>
          <a:prstGeom prst="line">
            <a:avLst/>
          </a:prstGeom>
          <a:noFill/>
          <a:ln w="12700">
            <a:solidFill>
              <a:srgbClr val="00B050"/>
            </a:solidFill>
          </a:ln>
        </p:spPr>
      </p:cxnSp>
      <p:sp>
        <p:nvSpPr>
          <p:cNvPr id="13" name="TextBox 12">
            <a:hlinkClick r:id="rId2" action="ppaction://hlinksldjump"/>
            <a:extLst>
              <a:ext uri="{FF2B5EF4-FFF2-40B4-BE49-F238E27FC236}">
                <a16:creationId xmlns:a16="http://schemas.microsoft.com/office/drawing/2014/main" id="{CF67C1AC-AF45-4780-BB40-A6A2A587D6CD}"/>
              </a:ext>
            </a:extLst>
          </p:cNvPr>
          <p:cNvSpPr txBox="1"/>
          <p:nvPr/>
        </p:nvSpPr>
        <p:spPr>
          <a:xfrm>
            <a:off x="7398115" y="4251995"/>
            <a:ext cx="1804212" cy="369332"/>
          </a:xfrm>
          <a:prstGeom prst="rect">
            <a:avLst/>
          </a:prstGeom>
          <a:noFill/>
          <a:ln w="12700">
            <a:solidFill>
              <a:srgbClr val="00B050"/>
            </a:solidFill>
          </a:ln>
        </p:spPr>
        <p:txBody>
          <a:bodyPr wrap="none" rtlCol="0">
            <a:spAutoFit/>
          </a:bodyPr>
          <a:lstStyle/>
          <a:p>
            <a:r>
              <a:rPr lang="en-US"/>
              <a:t>Carry-in to Adder</a:t>
            </a:r>
          </a:p>
        </p:txBody>
      </p:sp>
      <p:sp>
        <p:nvSpPr>
          <p:cNvPr id="15" name="TextBox 14">
            <a:extLst>
              <a:ext uri="{FF2B5EF4-FFF2-40B4-BE49-F238E27FC236}">
                <a16:creationId xmlns:a16="http://schemas.microsoft.com/office/drawing/2014/main" id="{32CA9493-09C1-485B-B47D-AEF06F6BD4EC}"/>
              </a:ext>
            </a:extLst>
          </p:cNvPr>
          <p:cNvSpPr txBox="1"/>
          <p:nvPr/>
        </p:nvSpPr>
        <p:spPr>
          <a:xfrm>
            <a:off x="849746" y="4567512"/>
            <a:ext cx="3944017" cy="276999"/>
          </a:xfrm>
          <a:prstGeom prst="rect">
            <a:avLst/>
          </a:prstGeom>
          <a:noFill/>
          <a:ln>
            <a:solidFill>
              <a:schemeClr val="tx2"/>
            </a:solidFill>
          </a:ln>
        </p:spPr>
        <p:txBody>
          <a:bodyPr wrap="square" rtlCol="0">
            <a:spAutoFit/>
          </a:bodyPr>
          <a:lstStyle/>
          <a:p>
            <a:r>
              <a:rPr lang="en-US" sz="1200"/>
              <a:t>Carry-in from last Op (from carry bit in flags register)</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flipV="1">
            <a:off x="4793763" y="4698317"/>
            <a:ext cx="1606034" cy="769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CC921A-B7EB-4295-B511-CBB06E49B76F}"/>
              </a:ext>
            </a:extLst>
          </p:cNvPr>
          <p:cNvSpPr txBox="1"/>
          <p:nvPr/>
        </p:nvSpPr>
        <p:spPr>
          <a:xfrm>
            <a:off x="5072090" y="4395509"/>
            <a:ext cx="1027845" cy="369332"/>
          </a:xfrm>
          <a:prstGeom prst="rect">
            <a:avLst/>
          </a:prstGeom>
          <a:noFill/>
        </p:spPr>
        <p:txBody>
          <a:bodyPr wrap="none" rtlCol="0">
            <a:spAutoFit/>
          </a:bodyPr>
          <a:lstStyle/>
          <a:p>
            <a:r>
              <a:rPr lang="en-US"/>
              <a:t>ADC/SBC</a:t>
            </a:r>
          </a:p>
        </p:txBody>
      </p:sp>
      <p:sp>
        <p:nvSpPr>
          <p:cNvPr id="21" name="TextBox 20">
            <a:extLst>
              <a:ext uri="{FF2B5EF4-FFF2-40B4-BE49-F238E27FC236}">
                <a16:creationId xmlns:a16="http://schemas.microsoft.com/office/drawing/2014/main" id="{F5C57A44-C7A6-4392-AC60-D41ED74FB224}"/>
              </a:ext>
            </a:extLst>
          </p:cNvPr>
          <p:cNvSpPr txBox="1"/>
          <p:nvPr/>
        </p:nvSpPr>
        <p:spPr>
          <a:xfrm>
            <a:off x="6166659" y="3882663"/>
            <a:ext cx="301686" cy="369332"/>
          </a:xfrm>
          <a:prstGeom prst="rect">
            <a:avLst/>
          </a:prstGeom>
          <a:noFill/>
        </p:spPr>
        <p:txBody>
          <a:bodyPr wrap="none" rtlCol="0">
            <a:spAutoFit/>
          </a:bodyPr>
          <a:lstStyle/>
          <a:p>
            <a:r>
              <a:rPr lang="en-US"/>
              <a:t>0</a:t>
            </a:r>
          </a:p>
        </p:txBody>
      </p:sp>
      <p:sp>
        <p:nvSpPr>
          <p:cNvPr id="22" name="TextBox 21">
            <a:extLst>
              <a:ext uri="{FF2B5EF4-FFF2-40B4-BE49-F238E27FC236}">
                <a16:creationId xmlns:a16="http://schemas.microsoft.com/office/drawing/2014/main" id="{CC590561-ED9A-458B-A482-7ACEC3A262F8}"/>
              </a:ext>
            </a:extLst>
          </p:cNvPr>
          <p:cNvSpPr txBox="1"/>
          <p:nvPr/>
        </p:nvSpPr>
        <p:spPr>
          <a:xfrm>
            <a:off x="6154685" y="4362529"/>
            <a:ext cx="301686" cy="369332"/>
          </a:xfrm>
          <a:prstGeom prst="rect">
            <a:avLst/>
          </a:prstGeom>
          <a:noFill/>
        </p:spPr>
        <p:txBody>
          <a:bodyPr wrap="none" rtlCol="0">
            <a:spAutoFit/>
          </a:bodyPr>
          <a:lstStyle/>
          <a:p>
            <a:r>
              <a:rPr lang="en-US"/>
              <a:t>1</a:t>
            </a:r>
          </a:p>
        </p:txBody>
      </p:sp>
      <p:pic>
        <p:nvPicPr>
          <p:cNvPr id="6" name="Picture 5">
            <a:hlinkClick r:id="rId3" action="ppaction://hlinksldjump"/>
            <a:extLst>
              <a:ext uri="{FF2B5EF4-FFF2-40B4-BE49-F238E27FC236}">
                <a16:creationId xmlns:a16="http://schemas.microsoft.com/office/drawing/2014/main" id="{CBC7497A-1E15-E5C6-19D5-2A80923578E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9A3952A2-2DF4-2386-64D0-4D5FC44A787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107</a:t>
            </a:fld>
            <a:endParaRPr lang="en-US" b="1">
              <a:solidFill>
                <a:schemeClr val="bg1"/>
              </a:solidFill>
            </a:endParaRPr>
          </a:p>
        </p:txBody>
      </p:sp>
    </p:spTree>
    <p:extLst>
      <p:ext uri="{BB962C8B-B14F-4D97-AF65-F5344CB8AC3E}">
        <p14:creationId xmlns:p14="http://schemas.microsoft.com/office/powerpoint/2010/main" val="68651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Diagram&#10;&#10;Description automatically generated with low confidence">
            <a:extLst>
              <a:ext uri="{FF2B5EF4-FFF2-40B4-BE49-F238E27FC236}">
                <a16:creationId xmlns:a16="http://schemas.microsoft.com/office/drawing/2014/main" id="{12E78568-8857-CE34-781B-3DA989D75A5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3153884" y="5193446"/>
            <a:ext cx="563747" cy="386751"/>
          </a:xfrm>
          <a:prstGeom prst="rect">
            <a:avLst/>
          </a:prstGeom>
          <a:solidFill>
            <a:schemeClr val="bg1"/>
          </a:solidFill>
        </p:spPr>
      </p:pic>
      <p:sp>
        <p:nvSpPr>
          <p:cNvPr id="106" name="Rectangle 105">
            <a:extLst>
              <a:ext uri="{FF2B5EF4-FFF2-40B4-BE49-F238E27FC236}">
                <a16:creationId xmlns:a16="http://schemas.microsoft.com/office/drawing/2014/main" id="{6CA3F9AB-473D-4843-A447-4D0724F39502}"/>
              </a:ext>
            </a:extLst>
          </p:cNvPr>
          <p:cNvSpPr/>
          <p:nvPr/>
        </p:nvSpPr>
        <p:spPr>
          <a:xfrm>
            <a:off x="8522254" y="3981843"/>
            <a:ext cx="139804" cy="280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5"/>
          <a:stretch>
            <a:fillRect/>
          </a:stretch>
        </p:blipFill>
        <p:spPr>
          <a:xfrm>
            <a:off x="8243784" y="3823026"/>
            <a:ext cx="2361877" cy="1697599"/>
          </a:xfrm>
          <a:prstGeom prst="rect">
            <a:avLst/>
          </a:prstGeom>
        </p:spPr>
      </p:pic>
      <p:sp>
        <p:nvSpPr>
          <p:cNvPr id="90" name="Rectangle 89">
            <a:extLst>
              <a:ext uri="{FF2B5EF4-FFF2-40B4-BE49-F238E27FC236}">
                <a16:creationId xmlns:a16="http://schemas.microsoft.com/office/drawing/2014/main" id="{163C2A2D-055A-464A-865B-600933103B3B}"/>
              </a:ext>
            </a:extLst>
          </p:cNvPr>
          <p:cNvSpPr/>
          <p:nvPr/>
        </p:nvSpPr>
        <p:spPr>
          <a:xfrm>
            <a:off x="4134821" y="4278626"/>
            <a:ext cx="263979"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SRAM (v1.0)</a:t>
            </a:r>
          </a:p>
        </p:txBody>
      </p: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1896568" y="2843219"/>
            <a:ext cx="2427413" cy="5755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11650779" y="616917"/>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rot="5400000">
            <a:off x="5557003" y="3450203"/>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7D714B78-7FD0-4189-BB34-07277365EFDF}"/>
              </a:ext>
            </a:extLst>
          </p:cNvPr>
          <p:cNvGrpSpPr/>
          <p:nvPr/>
        </p:nvGrpSpPr>
        <p:grpSpPr>
          <a:xfrm>
            <a:off x="4153295" y="3815263"/>
            <a:ext cx="3504723" cy="1325059"/>
            <a:chOff x="6995145" y="1644272"/>
            <a:chExt cx="4445078" cy="1663589"/>
          </a:xfrm>
        </p:grpSpPr>
        <p:pic>
          <p:nvPicPr>
            <p:cNvPr id="34" name="Picture 33">
              <a:extLst>
                <a:ext uri="{FF2B5EF4-FFF2-40B4-BE49-F238E27FC236}">
                  <a16:creationId xmlns:a16="http://schemas.microsoft.com/office/drawing/2014/main" id="{7256496B-56A3-4945-8BD4-9B59C9754888}"/>
                </a:ext>
              </a:extLst>
            </p:cNvPr>
            <p:cNvPicPr>
              <a:picLocks noChangeAspect="1"/>
            </p:cNvPicPr>
            <p:nvPr/>
          </p:nvPicPr>
          <p:blipFill>
            <a:blip r:embed="rId6"/>
            <a:stretch>
              <a:fillRect/>
            </a:stretch>
          </p:blipFill>
          <p:spPr>
            <a:xfrm>
              <a:off x="6995145" y="2117968"/>
              <a:ext cx="4445078" cy="1189893"/>
            </a:xfrm>
            <a:prstGeom prst="rect">
              <a:avLst/>
            </a:prstGeom>
            <a:ln>
              <a:solidFill>
                <a:schemeClr val="accent1">
                  <a:lumMod val="75000"/>
                </a:schemeClr>
              </a:solidFill>
            </a:ln>
          </p:spPr>
        </p:pic>
        <p:sp>
          <p:nvSpPr>
            <p:cNvPr id="35" name="TextBox 34">
              <a:extLst>
                <a:ext uri="{FF2B5EF4-FFF2-40B4-BE49-F238E27FC236}">
                  <a16:creationId xmlns:a16="http://schemas.microsoft.com/office/drawing/2014/main" id="{47F5E05F-6C74-49DA-BC3E-E4F34FF49762}"/>
                </a:ext>
              </a:extLst>
            </p:cNvPr>
            <p:cNvSpPr txBox="1"/>
            <p:nvPr/>
          </p:nvSpPr>
          <p:spPr>
            <a:xfrm>
              <a:off x="6995145" y="1644272"/>
              <a:ext cx="1346222" cy="463690"/>
            </a:xfrm>
            <a:prstGeom prst="rect">
              <a:avLst/>
            </a:prstGeom>
            <a:noFill/>
            <a:ln>
              <a:solidFill>
                <a:schemeClr val="accent1">
                  <a:lumMod val="75000"/>
                </a:schemeClr>
              </a:solidFill>
            </a:ln>
          </p:spPr>
          <p:txBody>
            <a:bodyPr wrap="square" rtlCol="0">
              <a:spAutoFit/>
            </a:bodyPr>
            <a:lstStyle/>
            <a:p>
              <a:r>
                <a:rPr lang="en-US"/>
                <a:t>374 </a:t>
              </a:r>
              <a:r>
                <a:rPr lang="en-US" err="1"/>
                <a:t>Addr</a:t>
              </a:r>
              <a:endParaRPr lang="en-US"/>
            </a:p>
          </p:txBody>
        </p:sp>
      </p:grpSp>
      <p:sp>
        <p:nvSpPr>
          <p:cNvPr id="13" name="Rectangle 12">
            <a:extLst>
              <a:ext uri="{FF2B5EF4-FFF2-40B4-BE49-F238E27FC236}">
                <a16:creationId xmlns:a16="http://schemas.microsoft.com/office/drawing/2014/main" id="{E65CCB4C-F297-416E-B26F-5F0C6127487A}"/>
              </a:ext>
            </a:extLst>
          </p:cNvPr>
          <p:cNvSpPr/>
          <p:nvPr/>
        </p:nvSpPr>
        <p:spPr>
          <a:xfrm>
            <a:off x="5828146" y="3269671"/>
            <a:ext cx="5822633"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DBFBD2C3-B7CD-4D91-AFD5-FFD3010E1E04}"/>
              </a:ext>
            </a:extLst>
          </p:cNvPr>
          <p:cNvCxnSpPr>
            <a:cxnSpLocks/>
            <a:stCxn id="55" idx="3"/>
          </p:cNvCxnSpPr>
          <p:nvPr/>
        </p:nvCxnSpPr>
        <p:spPr>
          <a:xfrm flipV="1">
            <a:off x="1651635" y="4933841"/>
            <a:ext cx="2560147" cy="452327"/>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16" name="Arrow: Left-Right 15">
            <a:extLst>
              <a:ext uri="{FF2B5EF4-FFF2-40B4-BE49-F238E27FC236}">
                <a16:creationId xmlns:a16="http://schemas.microsoft.com/office/drawing/2014/main" id="{47BEA703-448D-4E43-ABA5-04151F81CF6A}"/>
              </a:ext>
            </a:extLst>
          </p:cNvPr>
          <p:cNvSpPr/>
          <p:nvPr/>
        </p:nvSpPr>
        <p:spPr>
          <a:xfrm>
            <a:off x="10543469" y="4467006"/>
            <a:ext cx="1107311" cy="346929"/>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I/O[0:7]</a:t>
            </a:r>
          </a:p>
        </p:txBody>
      </p:sp>
      <p:sp>
        <p:nvSpPr>
          <p:cNvPr id="41" name="Arrow: Right 40">
            <a:extLst>
              <a:ext uri="{FF2B5EF4-FFF2-40B4-BE49-F238E27FC236}">
                <a16:creationId xmlns:a16="http://schemas.microsoft.com/office/drawing/2014/main" id="{670A894D-9CC8-4574-A070-3F6539D1684B}"/>
              </a:ext>
            </a:extLst>
          </p:cNvPr>
          <p:cNvSpPr/>
          <p:nvPr/>
        </p:nvSpPr>
        <p:spPr>
          <a:xfrm rot="16200000">
            <a:off x="8769392" y="5492530"/>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8FB53C3D-78EF-4339-81F5-BF0078D0D5D5}"/>
              </a:ext>
            </a:extLst>
          </p:cNvPr>
          <p:cNvSpPr/>
          <p:nvPr/>
        </p:nvSpPr>
        <p:spPr>
          <a:xfrm>
            <a:off x="5931355" y="5869251"/>
            <a:ext cx="329184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Q[1:8] </a:t>
            </a:r>
            <a:r>
              <a:rPr lang="en-US" sz="1400">
                <a:sym typeface="Wingdings" panose="05000000000000000000" pitchFamily="2" charset="2"/>
              </a:rPr>
              <a:t> A[0:7]</a:t>
            </a:r>
            <a:endParaRPr lang="en-US" sz="1400"/>
          </a:p>
        </p:txBody>
      </p:sp>
      <p:sp>
        <p:nvSpPr>
          <p:cNvPr id="43" name="Rectangle 42">
            <a:extLst>
              <a:ext uri="{FF2B5EF4-FFF2-40B4-BE49-F238E27FC236}">
                <a16:creationId xmlns:a16="http://schemas.microsoft.com/office/drawing/2014/main" id="{F9A4CBE4-6B5B-4DF7-903A-4AA23DB9573A}"/>
              </a:ext>
            </a:extLst>
          </p:cNvPr>
          <p:cNvSpPr/>
          <p:nvPr/>
        </p:nvSpPr>
        <p:spPr>
          <a:xfrm rot="5400000">
            <a:off x="5666012" y="5600135"/>
            <a:ext cx="73152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9" y="2347453"/>
            <a:ext cx="2479057" cy="2635"/>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99F290C2-C8B7-40C5-A0EF-51BA9B2A43C6}"/>
              </a:ext>
            </a:extLst>
          </p:cNvPr>
          <p:cNvSpPr txBox="1"/>
          <p:nvPr/>
        </p:nvSpPr>
        <p:spPr>
          <a:xfrm>
            <a:off x="1580359" y="1682022"/>
            <a:ext cx="489236" cy="261610"/>
          </a:xfrm>
          <a:prstGeom prst="rect">
            <a:avLst/>
          </a:prstGeom>
          <a:noFill/>
          <a:ln>
            <a:solidFill>
              <a:schemeClr val="accent1">
                <a:lumMod val="75000"/>
              </a:schemeClr>
            </a:solidFill>
          </a:ln>
        </p:spPr>
        <p:txBody>
          <a:bodyPr wrap="none" rtlCol="0">
            <a:spAutoFit/>
          </a:bodyPr>
          <a:lstStyle/>
          <a:p>
            <a:r>
              <a:rPr lang="en-US" sz="1100"/>
              <a:t>Clock</a:t>
            </a:r>
          </a:p>
        </p:txBody>
      </p:sp>
      <p:cxnSp>
        <p:nvCxnSpPr>
          <p:cNvPr id="61" name="Connector: Elbow 60">
            <a:extLst>
              <a:ext uri="{FF2B5EF4-FFF2-40B4-BE49-F238E27FC236}">
                <a16:creationId xmlns:a16="http://schemas.microsoft.com/office/drawing/2014/main" id="{DEE59C2D-2835-4266-AED4-024A4C327EF2}"/>
              </a:ext>
            </a:extLst>
          </p:cNvPr>
          <p:cNvCxnSpPr>
            <a:cxnSpLocks/>
            <a:stCxn id="101" idx="3"/>
          </p:cNvCxnSpPr>
          <p:nvPr/>
        </p:nvCxnSpPr>
        <p:spPr>
          <a:xfrm>
            <a:off x="3446233" y="2062159"/>
            <a:ext cx="1054215" cy="5537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B3DB05E3-F95D-4C94-A16C-A17A41377AC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8217944" y="1144002"/>
            <a:ext cx="563747" cy="386751"/>
          </a:xfrm>
          <a:prstGeom prst="rect">
            <a:avLst/>
          </a:prstGeom>
        </p:spPr>
      </p:pic>
      <p:cxnSp>
        <p:nvCxnSpPr>
          <p:cNvPr id="91" name="Connector: Elbow 90">
            <a:extLst>
              <a:ext uri="{FF2B5EF4-FFF2-40B4-BE49-F238E27FC236}">
                <a16:creationId xmlns:a16="http://schemas.microsoft.com/office/drawing/2014/main" id="{206F37D2-C77E-4C40-BC3B-FAAD066C274F}"/>
              </a:ext>
            </a:extLst>
          </p:cNvPr>
          <p:cNvCxnSpPr>
            <a:cxnSpLocks/>
            <a:endCxn id="87" idx="1"/>
          </p:cNvCxnSpPr>
          <p:nvPr/>
        </p:nvCxnSpPr>
        <p:spPr>
          <a:xfrm>
            <a:off x="1896568" y="1333054"/>
            <a:ext cx="6321376" cy="432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flipH="1">
            <a:off x="4134823" y="2758434"/>
            <a:ext cx="828092" cy="1616511"/>
          </a:xfrm>
          <a:prstGeom prst="bentConnector5">
            <a:avLst>
              <a:gd name="adj1" fmla="val -27606"/>
              <a:gd name="adj2" fmla="val 54128"/>
              <a:gd name="adj3" fmla="val 127606"/>
            </a:avLst>
          </a:prstGeom>
        </p:spPr>
        <p:style>
          <a:lnRef idx="3">
            <a:schemeClr val="accent1"/>
          </a:lnRef>
          <a:fillRef idx="0">
            <a:schemeClr val="accent1"/>
          </a:fillRef>
          <a:effectRef idx="2">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5" y="2208230"/>
            <a:ext cx="2316803" cy="112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0"/>
          </p:cNvCxnSpPr>
          <p:nvPr/>
        </p:nvCxnSpPr>
        <p:spPr>
          <a:xfrm>
            <a:off x="7850153" y="2208229"/>
            <a:ext cx="742003" cy="1773615"/>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03629" y="2528667"/>
            <a:ext cx="659287" cy="459531"/>
          </a:xfrm>
          <a:prstGeom prst="rect">
            <a:avLst/>
          </a:prstGeom>
        </p:spPr>
      </p:pic>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10318" y="1979589"/>
            <a:ext cx="659287" cy="459531"/>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p:cNvCxnSpPr>
          <p:nvPr/>
        </p:nvCxnSpPr>
        <p:spPr>
          <a:xfrm>
            <a:off x="2069596" y="1835351"/>
            <a:ext cx="2240722" cy="22856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882485" y="1868783"/>
            <a:ext cx="563747"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399462" y="4640086"/>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862210916"/>
              </p:ext>
            </p:extLst>
          </p:nvPr>
        </p:nvGraphicFramePr>
        <p:xfrm>
          <a:off x="739639" y="40804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3213004933"/>
              </p:ext>
            </p:extLst>
          </p:nvPr>
        </p:nvGraphicFramePr>
        <p:xfrm>
          <a:off x="876223" y="439959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415636" y="4061969"/>
            <a:ext cx="381836" cy="246221"/>
          </a:xfrm>
          <a:prstGeom prst="rect">
            <a:avLst/>
          </a:prstGeom>
          <a:noFill/>
        </p:spPr>
        <p:txBody>
          <a:bodyPr wrap="none" rtlCol="0">
            <a:spAutoFit/>
          </a:bodyPr>
          <a:lstStyle/>
          <a:p>
            <a:r>
              <a:rPr lang="en-US" sz="100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258620" y="4363605"/>
            <a:ext cx="572593" cy="246221"/>
          </a:xfrm>
          <a:prstGeom prst="rect">
            <a:avLst/>
          </a:prstGeom>
          <a:noFill/>
        </p:spPr>
        <p:txBody>
          <a:bodyPr wrap="none" rtlCol="0">
            <a:spAutoFit/>
          </a:bodyPr>
          <a:lstStyle/>
          <a:p>
            <a:r>
              <a:rPr lang="en-US" sz="100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475676" y="4728441"/>
            <a:ext cx="420308" cy="246221"/>
          </a:xfrm>
          <a:prstGeom prst="rect">
            <a:avLst/>
          </a:prstGeom>
          <a:noFill/>
        </p:spPr>
        <p:txBody>
          <a:bodyPr wrap="none" rtlCol="0">
            <a:spAutoFit/>
          </a:bodyPr>
          <a:lstStyle/>
          <a:p>
            <a:r>
              <a:rPr lang="en-US" sz="100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96164427"/>
              </p:ext>
            </p:extLst>
          </p:nvPr>
        </p:nvGraphicFramePr>
        <p:xfrm>
          <a:off x="735025" y="368788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411021" y="3687890"/>
            <a:ext cx="340158" cy="246221"/>
          </a:xfrm>
          <a:prstGeom prst="rect">
            <a:avLst/>
          </a:prstGeom>
          <a:noFill/>
        </p:spPr>
        <p:txBody>
          <a:bodyPr wrap="none" rtlCol="0">
            <a:spAutoFit/>
          </a:bodyPr>
          <a:lstStyle/>
          <a:p>
            <a:r>
              <a:rPr lang="en-US" sz="100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268288405"/>
              </p:ext>
            </p:extLst>
          </p:nvPr>
        </p:nvGraphicFramePr>
        <p:xfrm>
          <a:off x="751537" y="47090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cxnSp>
        <p:nvCxnSpPr>
          <p:cNvPr id="1028" name="Connector: Elbow 1027">
            <a:extLst>
              <a:ext uri="{FF2B5EF4-FFF2-40B4-BE49-F238E27FC236}">
                <a16:creationId xmlns:a16="http://schemas.microsoft.com/office/drawing/2014/main" id="{8AF48667-5FF4-4706-9E1C-108D1BE755EE}"/>
              </a:ext>
            </a:extLst>
          </p:cNvPr>
          <p:cNvCxnSpPr>
            <a:cxnSpLocks/>
          </p:cNvCxnSpPr>
          <p:nvPr/>
        </p:nvCxnSpPr>
        <p:spPr>
          <a:xfrm>
            <a:off x="8771963" y="1337377"/>
            <a:ext cx="570436" cy="2662552"/>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7286407" y="2014854"/>
            <a:ext cx="563747" cy="386751"/>
          </a:xfrm>
          <a:prstGeom prst="rect">
            <a:avLst/>
          </a:prstGeom>
        </p:spPr>
      </p:pic>
      <p:sp>
        <p:nvSpPr>
          <p:cNvPr id="46" name="TextBox 45">
            <a:hlinkClick r:id="rId7" action="ppaction://hlinksldjump"/>
            <a:extLst>
              <a:ext uri="{FF2B5EF4-FFF2-40B4-BE49-F238E27FC236}">
                <a16:creationId xmlns:a16="http://schemas.microsoft.com/office/drawing/2014/main" id="{88F82D75-77E2-1831-A972-12C4E77BFEA9}"/>
              </a:ext>
            </a:extLst>
          </p:cNvPr>
          <p:cNvSpPr txBox="1"/>
          <p:nvPr/>
        </p:nvSpPr>
        <p:spPr>
          <a:xfrm>
            <a:off x="1203653" y="1681462"/>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sp>
        <p:nvSpPr>
          <p:cNvPr id="48" name="Rectangle 47">
            <a:hlinkClick r:id="rId8" action="ppaction://hlinksldjump"/>
            <a:extLst>
              <a:ext uri="{FF2B5EF4-FFF2-40B4-BE49-F238E27FC236}">
                <a16:creationId xmlns:a16="http://schemas.microsoft.com/office/drawing/2014/main" id="{BFD8F7A4-32B5-17F5-B995-7E8E323C70EE}"/>
              </a:ext>
            </a:extLst>
          </p:cNvPr>
          <p:cNvSpPr/>
          <p:nvPr/>
        </p:nvSpPr>
        <p:spPr>
          <a:xfrm>
            <a:off x="606555"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49" name="Rectangle 48">
            <a:hlinkClick r:id="rId8" action="ppaction://hlinksldjump"/>
            <a:extLst>
              <a:ext uri="{FF2B5EF4-FFF2-40B4-BE49-F238E27FC236}">
                <a16:creationId xmlns:a16="http://schemas.microsoft.com/office/drawing/2014/main" id="{2838B378-77BA-207A-5AC6-24C82662F479}"/>
              </a:ext>
            </a:extLst>
          </p:cNvPr>
          <p:cNvSpPr/>
          <p:nvPr/>
        </p:nvSpPr>
        <p:spPr>
          <a:xfrm>
            <a:off x="606555" y="227275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RAM Store</a:t>
            </a:r>
          </a:p>
        </p:txBody>
      </p:sp>
      <p:sp>
        <p:nvSpPr>
          <p:cNvPr id="50" name="Rectangle 49">
            <a:hlinkClick r:id="rId8" action="ppaction://hlinksldjump"/>
            <a:extLst>
              <a:ext uri="{FF2B5EF4-FFF2-40B4-BE49-F238E27FC236}">
                <a16:creationId xmlns:a16="http://schemas.microsoft.com/office/drawing/2014/main" id="{F078CEBB-65D1-D38E-BF22-E71D15AFD6D2}"/>
              </a:ext>
            </a:extLst>
          </p:cNvPr>
          <p:cNvSpPr/>
          <p:nvPr/>
        </p:nvSpPr>
        <p:spPr>
          <a:xfrm>
            <a:off x="606555" y="1195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RAM Load</a:t>
            </a:r>
          </a:p>
        </p:txBody>
      </p:sp>
      <p:sp>
        <p:nvSpPr>
          <p:cNvPr id="2" name="TextBox 1">
            <a:extLst>
              <a:ext uri="{FF2B5EF4-FFF2-40B4-BE49-F238E27FC236}">
                <a16:creationId xmlns:a16="http://schemas.microsoft.com/office/drawing/2014/main" id="{7D66B736-BA21-A3E7-3B68-EA5C25E6CB68}"/>
              </a:ext>
            </a:extLst>
          </p:cNvPr>
          <p:cNvSpPr txBox="1"/>
          <p:nvPr/>
        </p:nvSpPr>
        <p:spPr>
          <a:xfrm>
            <a:off x="9009304" y="4537393"/>
            <a:ext cx="745717" cy="369332"/>
          </a:xfrm>
          <a:prstGeom prst="rect">
            <a:avLst/>
          </a:prstGeom>
          <a:noFill/>
        </p:spPr>
        <p:txBody>
          <a:bodyPr wrap="none" rtlCol="0">
            <a:spAutoFit/>
          </a:bodyPr>
          <a:lstStyle/>
          <a:p>
            <a:r>
              <a:rPr lang="en-US"/>
              <a:t>SRAM</a:t>
            </a:r>
          </a:p>
        </p:txBody>
      </p:sp>
      <p:sp>
        <p:nvSpPr>
          <p:cNvPr id="4" name="Rectangle 3">
            <a:extLst>
              <a:ext uri="{FF2B5EF4-FFF2-40B4-BE49-F238E27FC236}">
                <a16:creationId xmlns:a16="http://schemas.microsoft.com/office/drawing/2014/main" id="{6C99CBF6-E5CA-9BF1-67AD-3A762A96B38A}"/>
              </a:ext>
            </a:extLst>
          </p:cNvPr>
          <p:cNvSpPr/>
          <p:nvPr/>
        </p:nvSpPr>
        <p:spPr>
          <a:xfrm>
            <a:off x="2143199" y="5677196"/>
            <a:ext cx="1673128" cy="540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169: Up Down Counter</a:t>
            </a:r>
          </a:p>
        </p:txBody>
      </p:sp>
      <p:sp>
        <p:nvSpPr>
          <p:cNvPr id="54" name="Rectangle 53">
            <a:hlinkClick r:id="rId8" action="ppaction://hlinksldjump"/>
            <a:extLst>
              <a:ext uri="{FF2B5EF4-FFF2-40B4-BE49-F238E27FC236}">
                <a16:creationId xmlns:a16="http://schemas.microsoft.com/office/drawing/2014/main" id="{937B51B3-D276-C502-FD50-11FDDE5EA8D0}"/>
              </a:ext>
            </a:extLst>
          </p:cNvPr>
          <p:cNvSpPr/>
          <p:nvPr/>
        </p:nvSpPr>
        <p:spPr>
          <a:xfrm>
            <a:off x="214115" y="623428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55" name="Rectangle 54">
            <a:hlinkClick r:id="rId8" action="ppaction://hlinksldjump"/>
            <a:extLst>
              <a:ext uri="{FF2B5EF4-FFF2-40B4-BE49-F238E27FC236}">
                <a16:creationId xmlns:a16="http://schemas.microsoft.com/office/drawing/2014/main" id="{E1966C82-9690-8F0F-6013-271CE9BA84A2}"/>
              </a:ext>
            </a:extLst>
          </p:cNvPr>
          <p:cNvSpPr/>
          <p:nvPr/>
        </p:nvSpPr>
        <p:spPr>
          <a:xfrm>
            <a:off x="188595" y="52947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sp>
        <p:nvSpPr>
          <p:cNvPr id="56" name="Rectangle 55">
            <a:hlinkClick r:id="rId8" action="ppaction://hlinksldjump"/>
            <a:extLst>
              <a:ext uri="{FF2B5EF4-FFF2-40B4-BE49-F238E27FC236}">
                <a16:creationId xmlns:a16="http://schemas.microsoft.com/office/drawing/2014/main" id="{CADE5DE7-4F52-174E-EBC3-46541AC65568}"/>
              </a:ext>
            </a:extLst>
          </p:cNvPr>
          <p:cNvSpPr/>
          <p:nvPr/>
        </p:nvSpPr>
        <p:spPr>
          <a:xfrm>
            <a:off x="206023" y="64896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6" name="Connector: Elbow 5">
            <a:extLst>
              <a:ext uri="{FF2B5EF4-FFF2-40B4-BE49-F238E27FC236}">
                <a16:creationId xmlns:a16="http://schemas.microsoft.com/office/drawing/2014/main" id="{656800BF-5AAF-38BB-47E9-ECDB72C7CCDA}"/>
              </a:ext>
            </a:extLst>
          </p:cNvPr>
          <p:cNvCxnSpPr>
            <a:cxnSpLocks/>
            <a:stCxn id="56" idx="3"/>
            <a:endCxn id="4" idx="2"/>
          </p:cNvCxnSpPr>
          <p:nvPr/>
        </p:nvCxnSpPr>
        <p:spPr>
          <a:xfrm flipV="1">
            <a:off x="1669064" y="6217769"/>
            <a:ext cx="1310699" cy="363284"/>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8B7B4BE8-C405-27C1-939E-3825D791AF1E}"/>
              </a:ext>
            </a:extLst>
          </p:cNvPr>
          <p:cNvSpPr txBox="1"/>
          <p:nvPr/>
        </p:nvSpPr>
        <p:spPr>
          <a:xfrm>
            <a:off x="3376539" y="4713051"/>
            <a:ext cx="570734" cy="276999"/>
          </a:xfrm>
          <a:prstGeom prst="rect">
            <a:avLst/>
          </a:prstGeom>
          <a:noFill/>
        </p:spPr>
        <p:txBody>
          <a:bodyPr wrap="none" rtlCol="0">
            <a:spAutoFit/>
          </a:bodyPr>
          <a:lstStyle/>
          <a:p>
            <a:r>
              <a:rPr lang="en-US" sz="1200"/>
              <a:t>3state</a:t>
            </a:r>
          </a:p>
        </p:txBody>
      </p:sp>
      <p:cxnSp>
        <p:nvCxnSpPr>
          <p:cNvPr id="15" name="Connector: Elbow 14">
            <a:extLst>
              <a:ext uri="{FF2B5EF4-FFF2-40B4-BE49-F238E27FC236}">
                <a16:creationId xmlns:a16="http://schemas.microsoft.com/office/drawing/2014/main" id="{351BC13F-35E5-D786-C4FB-D20F2A82AB79}"/>
              </a:ext>
            </a:extLst>
          </p:cNvPr>
          <p:cNvCxnSpPr>
            <a:cxnSpLocks/>
            <a:stCxn id="57" idx="3"/>
            <a:endCxn id="71" idx="0"/>
          </p:cNvCxnSpPr>
          <p:nvPr/>
        </p:nvCxnSpPr>
        <p:spPr>
          <a:xfrm>
            <a:off x="3717629" y="5386821"/>
            <a:ext cx="1103331" cy="295983"/>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B6D4C02E-9BD1-6D9C-A3DF-D3CE70734F60}"/>
              </a:ext>
            </a:extLst>
          </p:cNvPr>
          <p:cNvSpPr txBox="1"/>
          <p:nvPr/>
        </p:nvSpPr>
        <p:spPr>
          <a:xfrm>
            <a:off x="4312335" y="5339107"/>
            <a:ext cx="570734" cy="276999"/>
          </a:xfrm>
          <a:prstGeom prst="rect">
            <a:avLst/>
          </a:prstGeom>
          <a:noFill/>
        </p:spPr>
        <p:txBody>
          <a:bodyPr wrap="none" rtlCol="0">
            <a:spAutoFit/>
          </a:bodyPr>
          <a:lstStyle/>
          <a:p>
            <a:r>
              <a:rPr lang="en-US" sz="1200"/>
              <a:t>3state</a:t>
            </a:r>
          </a:p>
        </p:txBody>
      </p:sp>
      <p:sp>
        <p:nvSpPr>
          <p:cNvPr id="64" name="TextBox 63">
            <a:extLst>
              <a:ext uri="{FF2B5EF4-FFF2-40B4-BE49-F238E27FC236}">
                <a16:creationId xmlns:a16="http://schemas.microsoft.com/office/drawing/2014/main" id="{526D4A2B-AD50-1A1B-D68C-708D17F554C4}"/>
              </a:ext>
            </a:extLst>
          </p:cNvPr>
          <p:cNvSpPr txBox="1"/>
          <p:nvPr/>
        </p:nvSpPr>
        <p:spPr>
          <a:xfrm>
            <a:off x="1285982" y="5885379"/>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18" name="Connector: Elbow 17">
            <a:extLst>
              <a:ext uri="{FF2B5EF4-FFF2-40B4-BE49-F238E27FC236}">
                <a16:creationId xmlns:a16="http://schemas.microsoft.com/office/drawing/2014/main" id="{4A681C30-ECB3-E5E2-960B-0E2DC73684AF}"/>
              </a:ext>
            </a:extLst>
          </p:cNvPr>
          <p:cNvCxnSpPr>
            <a:cxnSpLocks/>
            <a:stCxn id="64" idx="3"/>
            <a:endCxn id="4" idx="1"/>
          </p:cNvCxnSpPr>
          <p:nvPr/>
        </p:nvCxnSpPr>
        <p:spPr>
          <a:xfrm flipV="1">
            <a:off x="1562399" y="5947483"/>
            <a:ext cx="580800" cy="18752"/>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294E4708-B74D-1E94-9409-4D07C1136582}"/>
              </a:ext>
            </a:extLst>
          </p:cNvPr>
          <p:cNvSpPr txBox="1"/>
          <p:nvPr/>
        </p:nvSpPr>
        <p:spPr>
          <a:xfrm>
            <a:off x="1578226" y="5702651"/>
            <a:ext cx="598241" cy="276999"/>
          </a:xfrm>
          <a:prstGeom prst="rect">
            <a:avLst/>
          </a:prstGeom>
          <a:noFill/>
        </p:spPr>
        <p:txBody>
          <a:bodyPr wrap="none" rtlCol="0">
            <a:spAutoFit/>
          </a:bodyPr>
          <a:lstStyle/>
          <a:p>
            <a:r>
              <a:rPr lang="en-US" sz="1200"/>
              <a:t>Load 0</a:t>
            </a:r>
          </a:p>
        </p:txBody>
      </p:sp>
      <p:sp>
        <p:nvSpPr>
          <p:cNvPr id="68" name="TextBox 67">
            <a:extLst>
              <a:ext uri="{FF2B5EF4-FFF2-40B4-BE49-F238E27FC236}">
                <a16:creationId xmlns:a16="http://schemas.microsoft.com/office/drawing/2014/main" id="{A6B21DB3-C7F9-8961-2646-151C406C51CA}"/>
              </a:ext>
            </a:extLst>
          </p:cNvPr>
          <p:cNvSpPr txBox="1"/>
          <p:nvPr/>
        </p:nvSpPr>
        <p:spPr>
          <a:xfrm>
            <a:off x="1852799" y="6533599"/>
            <a:ext cx="790024" cy="276999"/>
          </a:xfrm>
          <a:prstGeom prst="rect">
            <a:avLst/>
          </a:prstGeom>
          <a:noFill/>
        </p:spPr>
        <p:txBody>
          <a:bodyPr wrap="none" rtlCol="0">
            <a:spAutoFit/>
          </a:bodyPr>
          <a:lstStyle/>
          <a:p>
            <a:r>
              <a:rPr lang="en-US" sz="1200"/>
              <a:t>Up/Down</a:t>
            </a:r>
          </a:p>
        </p:txBody>
      </p:sp>
      <p:sp>
        <p:nvSpPr>
          <p:cNvPr id="71" name="Rectangle 70">
            <a:extLst>
              <a:ext uri="{FF2B5EF4-FFF2-40B4-BE49-F238E27FC236}">
                <a16:creationId xmlns:a16="http://schemas.microsoft.com/office/drawing/2014/main" id="{8AC9AE17-B660-758A-1A54-4ADD6379AC38}"/>
              </a:ext>
            </a:extLst>
          </p:cNvPr>
          <p:cNvSpPr/>
          <p:nvPr/>
        </p:nvSpPr>
        <p:spPr>
          <a:xfrm>
            <a:off x="4162298" y="5682803"/>
            <a:ext cx="1317327" cy="52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245: 3-state</a:t>
            </a:r>
          </a:p>
        </p:txBody>
      </p:sp>
      <p:sp>
        <p:nvSpPr>
          <p:cNvPr id="72" name="Arrow: Right 71">
            <a:extLst>
              <a:ext uri="{FF2B5EF4-FFF2-40B4-BE49-F238E27FC236}">
                <a16:creationId xmlns:a16="http://schemas.microsoft.com/office/drawing/2014/main" id="{CFC39A3D-7F2B-DCAC-BC41-28BE3C6B2C5F}"/>
              </a:ext>
            </a:extLst>
          </p:cNvPr>
          <p:cNvSpPr/>
          <p:nvPr/>
        </p:nvSpPr>
        <p:spPr>
          <a:xfrm>
            <a:off x="3816326" y="5812203"/>
            <a:ext cx="36635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Arrow: Right 72">
            <a:extLst>
              <a:ext uri="{FF2B5EF4-FFF2-40B4-BE49-F238E27FC236}">
                <a16:creationId xmlns:a16="http://schemas.microsoft.com/office/drawing/2014/main" id="{D9A714B9-C469-52CF-416E-8652B5D683D8}"/>
              </a:ext>
            </a:extLst>
          </p:cNvPr>
          <p:cNvSpPr/>
          <p:nvPr/>
        </p:nvSpPr>
        <p:spPr>
          <a:xfrm>
            <a:off x="5497850" y="5781567"/>
            <a:ext cx="540407"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5" name="Connector: Elbow 74">
            <a:extLst>
              <a:ext uri="{FF2B5EF4-FFF2-40B4-BE49-F238E27FC236}">
                <a16:creationId xmlns:a16="http://schemas.microsoft.com/office/drawing/2014/main" id="{FBF21372-ACB3-E312-26F3-8C27A935B350}"/>
              </a:ext>
            </a:extLst>
          </p:cNvPr>
          <p:cNvCxnSpPr>
            <a:cxnSpLocks/>
            <a:stCxn id="55" idx="3"/>
            <a:endCxn id="57" idx="1"/>
          </p:cNvCxnSpPr>
          <p:nvPr/>
        </p:nvCxnSpPr>
        <p:spPr>
          <a:xfrm>
            <a:off x="1651637" y="5386166"/>
            <a:ext cx="1502249" cy="655"/>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3BA80336-202F-821B-A28F-40DC93D554BB}"/>
              </a:ext>
            </a:extLst>
          </p:cNvPr>
          <p:cNvCxnSpPr>
            <a:cxnSpLocks/>
            <a:stCxn id="54" idx="3"/>
          </p:cNvCxnSpPr>
          <p:nvPr/>
        </p:nvCxnSpPr>
        <p:spPr>
          <a:xfrm flipV="1">
            <a:off x="1677155" y="6204351"/>
            <a:ext cx="1097269" cy="121379"/>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6ED5FAC1-8CC5-A0E7-DE6F-D4F4F32389EA}"/>
              </a:ext>
            </a:extLst>
          </p:cNvPr>
          <p:cNvSpPr txBox="1"/>
          <p:nvPr/>
        </p:nvSpPr>
        <p:spPr>
          <a:xfrm>
            <a:off x="1896568" y="6249891"/>
            <a:ext cx="558358" cy="276999"/>
          </a:xfrm>
          <a:prstGeom prst="rect">
            <a:avLst/>
          </a:prstGeom>
          <a:noFill/>
        </p:spPr>
        <p:txBody>
          <a:bodyPr wrap="none" rtlCol="0">
            <a:spAutoFit/>
          </a:bodyPr>
          <a:lstStyle/>
          <a:p>
            <a:r>
              <a:rPr lang="en-US" sz="1200"/>
              <a:t>Count</a:t>
            </a:r>
          </a:p>
        </p:txBody>
      </p:sp>
      <p:cxnSp>
        <p:nvCxnSpPr>
          <p:cNvPr id="36" name="Connector: Elbow 35">
            <a:extLst>
              <a:ext uri="{FF2B5EF4-FFF2-40B4-BE49-F238E27FC236}">
                <a16:creationId xmlns:a16="http://schemas.microsoft.com/office/drawing/2014/main" id="{7A36F514-F352-0D36-4FBA-C9626346CE23}"/>
              </a:ext>
            </a:extLst>
          </p:cNvPr>
          <p:cNvCxnSpPr>
            <a:cxnSpLocks/>
          </p:cNvCxnSpPr>
          <p:nvPr/>
        </p:nvCxnSpPr>
        <p:spPr>
          <a:xfrm rot="10800000">
            <a:off x="2931709" y="5193446"/>
            <a:ext cx="6892595" cy="206793"/>
          </a:xfrm>
          <a:prstGeom prst="bentConnector3">
            <a:avLst>
              <a:gd name="adj1" fmla="val 28062"/>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9DED4E7-9A87-65B0-A778-2F78256580DD}"/>
              </a:ext>
            </a:extLst>
          </p:cNvPr>
          <p:cNvSpPr txBox="1"/>
          <p:nvPr/>
        </p:nvSpPr>
        <p:spPr>
          <a:xfrm>
            <a:off x="7684350" y="5382103"/>
            <a:ext cx="968855" cy="276999"/>
          </a:xfrm>
          <a:prstGeom prst="rect">
            <a:avLst/>
          </a:prstGeom>
          <a:noFill/>
        </p:spPr>
        <p:txBody>
          <a:bodyPr wrap="none" rtlCol="0">
            <a:spAutoFit/>
          </a:bodyPr>
          <a:lstStyle/>
          <a:p>
            <a:r>
              <a:rPr lang="en-US" sz="1200"/>
              <a:t>Change MSB</a:t>
            </a:r>
          </a:p>
        </p:txBody>
      </p:sp>
      <p:pic>
        <p:nvPicPr>
          <p:cNvPr id="7" name="Picture 6">
            <a:hlinkClick r:id="rId9"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108</a:t>
            </a:fld>
            <a:endParaRPr lang="en-US" b="1">
              <a:solidFill>
                <a:schemeClr val="bg1"/>
              </a:solidFill>
            </a:endParaRPr>
          </a:p>
        </p:txBody>
      </p:sp>
    </p:spTree>
    <p:extLst>
      <p:ext uri="{BB962C8B-B14F-4D97-AF65-F5344CB8AC3E}">
        <p14:creationId xmlns:p14="http://schemas.microsoft.com/office/powerpoint/2010/main" val="15919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Right 56">
            <a:hlinkClick r:id="rId2" action="ppaction://hlinksldjump"/>
            <a:extLst>
              <a:ext uri="{FF2B5EF4-FFF2-40B4-BE49-F238E27FC236}">
                <a16:creationId xmlns:a16="http://schemas.microsoft.com/office/drawing/2014/main" id="{B75AB655-92F0-80AB-EECF-4DFFCAC7B535}"/>
              </a:ext>
            </a:extLst>
          </p:cNvPr>
          <p:cNvSpPr/>
          <p:nvPr/>
        </p:nvSpPr>
        <p:spPr>
          <a:xfrm>
            <a:off x="7248293" y="481803"/>
            <a:ext cx="3938611"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err="1"/>
              <a:t>Disp</a:t>
            </a:r>
            <a:r>
              <a:rPr lang="en-US" sz="1600"/>
              <a:t> Char</a:t>
            </a:r>
          </a:p>
        </p:txBody>
      </p:sp>
      <p:sp>
        <p:nvSpPr>
          <p:cNvPr id="30" name="Rectangle 29">
            <a:extLst>
              <a:ext uri="{FF2B5EF4-FFF2-40B4-BE49-F238E27FC236}">
                <a16:creationId xmlns:a16="http://schemas.microsoft.com/office/drawing/2014/main" id="{35B6590C-98C5-1E5A-C2D4-C3F2904DE12F}"/>
              </a:ext>
            </a:extLst>
          </p:cNvPr>
          <p:cNvSpPr/>
          <p:nvPr/>
        </p:nvSpPr>
        <p:spPr>
          <a:xfrm>
            <a:off x="8969314" y="4660973"/>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3906AC-F7EF-73D5-F109-C10D2236AE6F}"/>
              </a:ext>
            </a:extLst>
          </p:cNvPr>
          <p:cNvSpPr/>
          <p:nvPr/>
        </p:nvSpPr>
        <p:spPr>
          <a:xfrm>
            <a:off x="9228307" y="4862099"/>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1B46F445-FF45-73BB-C899-122E3D2F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507377" y="2394987"/>
            <a:ext cx="6106943"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AB2AA9-4460-4A2E-712F-8D3DA7CC0CED}"/>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a:t>
            </a:r>
          </a:p>
        </p:txBody>
      </p:sp>
      <p:pic>
        <p:nvPicPr>
          <p:cNvPr id="1028" name="Picture 4">
            <a:extLst>
              <a:ext uri="{FF2B5EF4-FFF2-40B4-BE49-F238E27FC236}">
                <a16:creationId xmlns:a16="http://schemas.microsoft.com/office/drawing/2014/main" id="{F9C64FB4-C73A-F866-A815-8438A6677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9328" y="2968602"/>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B5141ED-22B1-CB9A-38A6-B71EB12AB09E}"/>
              </a:ext>
            </a:extLst>
          </p:cNvPr>
          <p:cNvCxnSpPr/>
          <p:nvPr/>
        </p:nvCxnSpPr>
        <p:spPr>
          <a:xfrm flipH="1">
            <a:off x="2305456" y="2120631"/>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53D80B-BA77-08A9-BB0A-46F2F532C32F}"/>
              </a:ext>
            </a:extLst>
          </p:cNvPr>
          <p:cNvCxnSpPr/>
          <p:nvPr/>
        </p:nvCxnSpPr>
        <p:spPr>
          <a:xfrm flipH="1" flipV="1">
            <a:off x="2302933" y="4233333"/>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078899-3ED8-72F2-BACA-4E1E6E2C08A1}"/>
              </a:ext>
            </a:extLst>
          </p:cNvPr>
          <p:cNvCxnSpPr/>
          <p:nvPr/>
        </p:nvCxnSpPr>
        <p:spPr>
          <a:xfrm flipH="1">
            <a:off x="2305457" y="2345267"/>
            <a:ext cx="472817" cy="449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DF7777-1E61-98F8-BD10-EEC6186FD96C}"/>
              </a:ext>
            </a:extLst>
          </p:cNvPr>
          <p:cNvCxnSpPr>
            <a:cxnSpLocks/>
          </p:cNvCxnSpPr>
          <p:nvPr/>
        </p:nvCxnSpPr>
        <p:spPr>
          <a:xfrm flipV="1">
            <a:off x="2302934" y="2540000"/>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4298B8-098C-536A-2884-1D2C455243F0}"/>
              </a:ext>
            </a:extLst>
          </p:cNvPr>
          <p:cNvPicPr>
            <a:picLocks noChangeAspect="1"/>
          </p:cNvPicPr>
          <p:nvPr/>
        </p:nvPicPr>
        <p:blipFill>
          <a:blip r:embed="rId5"/>
          <a:stretch>
            <a:fillRect/>
          </a:stretch>
        </p:blipFill>
        <p:spPr>
          <a:xfrm>
            <a:off x="2778273" y="2010526"/>
            <a:ext cx="2319023" cy="3183743"/>
          </a:xfrm>
          <a:prstGeom prst="rect">
            <a:avLst/>
          </a:prstGeom>
        </p:spPr>
      </p:pic>
      <p:cxnSp>
        <p:nvCxnSpPr>
          <p:cNvPr id="20" name="Straight Connector 19">
            <a:extLst>
              <a:ext uri="{FF2B5EF4-FFF2-40B4-BE49-F238E27FC236}">
                <a16:creationId xmlns:a16="http://schemas.microsoft.com/office/drawing/2014/main" id="{85023DD4-EB70-9F0E-A22F-C76FEEBE7BB2}"/>
              </a:ext>
            </a:extLst>
          </p:cNvPr>
          <p:cNvCxnSpPr/>
          <p:nvPr/>
        </p:nvCxnSpPr>
        <p:spPr>
          <a:xfrm>
            <a:off x="9426101" y="74981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6A9531-A09C-79E5-7162-E7FA5EFCFF7D}"/>
              </a:ext>
            </a:extLst>
          </p:cNvPr>
          <p:cNvCxnSpPr/>
          <p:nvPr/>
        </p:nvCxnSpPr>
        <p:spPr>
          <a:xfrm>
            <a:off x="9189392" y="746566"/>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6FF1E0-3B25-B4A5-DD68-D97A12D9305F}"/>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E09D4F-3166-7295-9E1D-3F9BEC500539}"/>
              </a:ext>
            </a:extLst>
          </p:cNvPr>
          <p:cNvCxnSpPr/>
          <p:nvPr/>
        </p:nvCxnSpPr>
        <p:spPr>
          <a:xfrm>
            <a:off x="8780833" y="756294"/>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D156D2-E21B-6775-C1F4-72AA40A4F411}"/>
              </a:ext>
            </a:extLst>
          </p:cNvPr>
          <p:cNvCxnSpPr/>
          <p:nvPr/>
        </p:nvCxnSpPr>
        <p:spPr>
          <a:xfrm>
            <a:off x="8547371"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B5B445-03F9-1FAB-19FE-23CB96924ED5}"/>
              </a:ext>
            </a:extLst>
          </p:cNvPr>
          <p:cNvCxnSpPr/>
          <p:nvPr/>
        </p:nvCxnSpPr>
        <p:spPr>
          <a:xfrm>
            <a:off x="8333360"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2B016B-C308-B344-F746-CA9F60F64A40}"/>
              </a:ext>
            </a:extLst>
          </p:cNvPr>
          <p:cNvSpPr txBox="1"/>
          <p:nvPr/>
        </p:nvSpPr>
        <p:spPr>
          <a:xfrm>
            <a:off x="8237744" y="513514"/>
            <a:ext cx="1334020" cy="307777"/>
          </a:xfrm>
          <a:prstGeom prst="rect">
            <a:avLst/>
          </a:prstGeom>
          <a:noFill/>
        </p:spPr>
        <p:txBody>
          <a:bodyPr wrap="none" rtlCol="0">
            <a:spAutoFit/>
          </a:bodyPr>
          <a:lstStyle/>
          <a:p>
            <a:r>
              <a:rPr lang="en-US" sz="1400"/>
              <a:t>5   4   3   2   1   0</a:t>
            </a:r>
          </a:p>
        </p:txBody>
      </p:sp>
      <p:cxnSp>
        <p:nvCxnSpPr>
          <p:cNvPr id="24" name="Connector: Elbow 23">
            <a:extLst>
              <a:ext uri="{FF2B5EF4-FFF2-40B4-BE49-F238E27FC236}">
                <a16:creationId xmlns:a16="http://schemas.microsoft.com/office/drawing/2014/main" id="{B887CD88-CEAE-432C-1ED2-04377ED93248}"/>
              </a:ext>
            </a:extLst>
          </p:cNvPr>
          <p:cNvCxnSpPr>
            <a:cxnSpLocks/>
            <a:endCxn id="30" idx="3"/>
          </p:cNvCxnSpPr>
          <p:nvPr/>
        </p:nvCxnSpPr>
        <p:spPr>
          <a:xfrm rot="5400000">
            <a:off x="7786323"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023019B-72AC-0395-F890-4B2969552C08}"/>
              </a:ext>
            </a:extLst>
          </p:cNvPr>
          <p:cNvCxnSpPr>
            <a:cxnSpLocks/>
            <a:endCxn id="38" idx="3"/>
          </p:cNvCxnSpPr>
          <p:nvPr/>
        </p:nvCxnSpPr>
        <p:spPr>
          <a:xfrm rot="5400000">
            <a:off x="7923423" y="2162045"/>
            <a:ext cx="4287308" cy="1278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410751-83A1-BF90-C010-4E1485B9D8B9}"/>
              </a:ext>
            </a:extLst>
          </p:cNvPr>
          <p:cNvSpPr txBox="1"/>
          <p:nvPr/>
        </p:nvSpPr>
        <p:spPr>
          <a:xfrm>
            <a:off x="10355135" y="500544"/>
            <a:ext cx="487634" cy="307777"/>
          </a:xfrm>
          <a:prstGeom prst="rect">
            <a:avLst/>
          </a:prstGeom>
          <a:noFill/>
        </p:spPr>
        <p:txBody>
          <a:bodyPr wrap="none" rtlCol="0">
            <a:spAutoFit/>
          </a:bodyPr>
          <a:lstStyle/>
          <a:p>
            <a:r>
              <a:rPr lang="en-US" sz="1400"/>
              <a:t>6   7</a:t>
            </a:r>
          </a:p>
        </p:txBody>
      </p:sp>
      <p:grpSp>
        <p:nvGrpSpPr>
          <p:cNvPr id="1031" name="Group 1030">
            <a:extLst>
              <a:ext uri="{FF2B5EF4-FFF2-40B4-BE49-F238E27FC236}">
                <a16:creationId xmlns:a16="http://schemas.microsoft.com/office/drawing/2014/main" id="{ED7AE5F5-C5FA-A740-8B80-055B285CC8F0}"/>
              </a:ext>
            </a:extLst>
          </p:cNvPr>
          <p:cNvGrpSpPr/>
          <p:nvPr/>
        </p:nvGrpSpPr>
        <p:grpSpPr>
          <a:xfrm>
            <a:off x="5087567" y="3162062"/>
            <a:ext cx="629931" cy="1659423"/>
            <a:chOff x="5087566" y="3162061"/>
            <a:chExt cx="629931" cy="1659422"/>
          </a:xfrm>
        </p:grpSpPr>
        <p:grpSp>
          <p:nvGrpSpPr>
            <p:cNvPr id="1027" name="Group 1026">
              <a:extLst>
                <a:ext uri="{FF2B5EF4-FFF2-40B4-BE49-F238E27FC236}">
                  <a16:creationId xmlns:a16="http://schemas.microsoft.com/office/drawing/2014/main" id="{FAFCE004-5505-144A-AD1D-E5CAE3A595A1}"/>
                </a:ext>
              </a:extLst>
            </p:cNvPr>
            <p:cNvGrpSpPr/>
            <p:nvPr/>
          </p:nvGrpSpPr>
          <p:grpSpPr>
            <a:xfrm rot="10800000">
              <a:off x="5251603" y="3162061"/>
              <a:ext cx="465894" cy="1659422"/>
              <a:chOff x="5868759" y="3798062"/>
              <a:chExt cx="465894" cy="1659422"/>
            </a:xfrm>
          </p:grpSpPr>
          <p:pic>
            <p:nvPicPr>
              <p:cNvPr id="42" name="Picture 10" descr="Arduino NANO Pinout">
                <a:extLst>
                  <a:ext uri="{FF2B5EF4-FFF2-40B4-BE49-F238E27FC236}">
                    <a16:creationId xmlns:a16="http://schemas.microsoft.com/office/drawing/2014/main" id="{0749BAD4-C0C7-397B-D7FE-765EC076F1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32384" r="22785" b="27512"/>
              <a:stretch/>
            </p:blipFill>
            <p:spPr bwMode="auto">
              <a:xfrm>
                <a:off x="5868759" y="3798062"/>
                <a:ext cx="465894" cy="122454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Arduino NANO Pinout">
                <a:extLst>
                  <a:ext uri="{FF2B5EF4-FFF2-40B4-BE49-F238E27FC236}">
                    <a16:creationId xmlns:a16="http://schemas.microsoft.com/office/drawing/2014/main" id="{3EBA5ACB-D2F7-E894-3012-F77AF2D853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85758" r="22785"/>
              <a:stretch/>
            </p:blipFill>
            <p:spPr bwMode="auto">
              <a:xfrm>
                <a:off x="5868759" y="5022609"/>
                <a:ext cx="465894" cy="4348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0" name="Straight Arrow Connector 1029">
              <a:extLst>
                <a:ext uri="{FF2B5EF4-FFF2-40B4-BE49-F238E27FC236}">
                  <a16:creationId xmlns:a16="http://schemas.microsoft.com/office/drawing/2014/main" id="{627DC777-6B0C-677F-92DA-B7EB9D62C065}"/>
                </a:ext>
              </a:extLst>
            </p:cNvPr>
            <p:cNvCxnSpPr>
              <a:cxnSpLocks/>
            </p:cNvCxnSpPr>
            <p:nvPr/>
          </p:nvCxnSpPr>
          <p:spPr>
            <a:xfrm flipH="1">
              <a:off x="5087566" y="329767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1040E1-126F-A9F5-C413-D1D7667ADC67}"/>
                </a:ext>
              </a:extLst>
            </p:cNvPr>
            <p:cNvCxnSpPr>
              <a:cxnSpLocks/>
            </p:cNvCxnSpPr>
            <p:nvPr/>
          </p:nvCxnSpPr>
          <p:spPr>
            <a:xfrm flipH="1">
              <a:off x="5087566" y="349732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D9EE3E-B958-C49C-03CE-F684B0CAEF01}"/>
                </a:ext>
              </a:extLst>
            </p:cNvPr>
            <p:cNvCxnSpPr>
              <a:cxnSpLocks/>
            </p:cNvCxnSpPr>
            <p:nvPr/>
          </p:nvCxnSpPr>
          <p:spPr>
            <a:xfrm flipH="1">
              <a:off x="5087566" y="369697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25E524-99F7-4FD5-0DD8-0DFCA35C946E}"/>
                </a:ext>
              </a:extLst>
            </p:cNvPr>
            <p:cNvCxnSpPr>
              <a:cxnSpLocks/>
            </p:cNvCxnSpPr>
            <p:nvPr/>
          </p:nvCxnSpPr>
          <p:spPr>
            <a:xfrm flipH="1">
              <a:off x="5087566" y="389662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384946A-D663-0911-3AAA-7565A1838456}"/>
                </a:ext>
              </a:extLst>
            </p:cNvPr>
            <p:cNvCxnSpPr>
              <a:cxnSpLocks/>
            </p:cNvCxnSpPr>
            <p:nvPr/>
          </p:nvCxnSpPr>
          <p:spPr>
            <a:xfrm flipH="1">
              <a:off x="5087566" y="4096269"/>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B84A6A5-68D1-5237-1D4A-A3879288AD03}"/>
                </a:ext>
              </a:extLst>
            </p:cNvPr>
            <p:cNvCxnSpPr>
              <a:cxnSpLocks/>
            </p:cNvCxnSpPr>
            <p:nvPr/>
          </p:nvCxnSpPr>
          <p:spPr>
            <a:xfrm flipH="1">
              <a:off x="5087566" y="429591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E1A62D7-8E42-A2EC-48BD-DD055D7AA648}"/>
                </a:ext>
              </a:extLst>
            </p:cNvPr>
            <p:cNvCxnSpPr>
              <a:cxnSpLocks/>
            </p:cNvCxnSpPr>
            <p:nvPr/>
          </p:nvCxnSpPr>
          <p:spPr>
            <a:xfrm flipH="1">
              <a:off x="5087566" y="449556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1EB8B4E-978E-E298-47A3-3048B111393A}"/>
                </a:ext>
              </a:extLst>
            </p:cNvPr>
            <p:cNvCxnSpPr>
              <a:cxnSpLocks/>
            </p:cNvCxnSpPr>
            <p:nvPr/>
          </p:nvCxnSpPr>
          <p:spPr>
            <a:xfrm flipH="1">
              <a:off x="5087566" y="4695214"/>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35" name="Picture 1034">
            <a:extLst>
              <a:ext uri="{FF2B5EF4-FFF2-40B4-BE49-F238E27FC236}">
                <a16:creationId xmlns:a16="http://schemas.microsoft.com/office/drawing/2014/main" id="{028C68CA-A346-8F63-85B6-5238C25D4E5C}"/>
              </a:ext>
            </a:extLst>
          </p:cNvPr>
          <p:cNvPicPr>
            <a:picLocks noChangeAspect="1"/>
          </p:cNvPicPr>
          <p:nvPr/>
        </p:nvPicPr>
        <p:blipFill>
          <a:blip r:embed="rId6"/>
          <a:stretch>
            <a:fillRect/>
          </a:stretch>
        </p:blipFill>
        <p:spPr>
          <a:xfrm>
            <a:off x="5383102" y="2635941"/>
            <a:ext cx="447737" cy="476316"/>
          </a:xfrm>
          <a:prstGeom prst="rect">
            <a:avLst/>
          </a:prstGeom>
        </p:spPr>
      </p:pic>
      <p:cxnSp>
        <p:nvCxnSpPr>
          <p:cNvPr id="1037" name="Connector: Elbow 1036">
            <a:extLst>
              <a:ext uri="{FF2B5EF4-FFF2-40B4-BE49-F238E27FC236}">
                <a16:creationId xmlns:a16="http://schemas.microsoft.com/office/drawing/2014/main" id="{8BFAD60F-3758-C6C7-7683-25C5A8508BEC}"/>
              </a:ext>
            </a:extLst>
          </p:cNvPr>
          <p:cNvCxnSpPr>
            <a:cxnSpLocks/>
          </p:cNvCxnSpPr>
          <p:nvPr/>
        </p:nvCxnSpPr>
        <p:spPr>
          <a:xfrm rot="10800000">
            <a:off x="5070924" y="2730502"/>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849B9E1-49B8-F678-22E9-B1A0FA2CAE4F}"/>
              </a:ext>
            </a:extLst>
          </p:cNvPr>
          <p:cNvCxnSpPr>
            <a:cxnSpLocks/>
          </p:cNvCxnSpPr>
          <p:nvPr/>
        </p:nvCxnSpPr>
        <p:spPr>
          <a:xfrm rot="10800000" flipV="1">
            <a:off x="5042327" y="3023106"/>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865D1746-EB94-E5E3-0D93-3A5F367A4523}"/>
              </a:ext>
            </a:extLst>
          </p:cNvPr>
          <p:cNvCxnSpPr>
            <a:cxnSpLocks/>
            <a:stCxn id="78" idx="3"/>
          </p:cNvCxnSpPr>
          <p:nvPr/>
        </p:nvCxnSpPr>
        <p:spPr>
          <a:xfrm rot="10800000">
            <a:off x="9627678"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F0F1C0C-073C-EBC4-974C-926E8D5DC148}"/>
              </a:ext>
            </a:extLst>
          </p:cNvPr>
          <p:cNvSpPr txBox="1"/>
          <p:nvPr/>
        </p:nvSpPr>
        <p:spPr>
          <a:xfrm>
            <a:off x="5469157" y="1206961"/>
            <a:ext cx="276417" cy="215444"/>
          </a:xfrm>
          <a:prstGeom prst="rect">
            <a:avLst/>
          </a:prstGeom>
          <a:solidFill>
            <a:srgbClr val="FFC000"/>
          </a:solidFill>
        </p:spPr>
        <p:txBody>
          <a:bodyPr wrap="square" lIns="0" tIns="0" rIns="0" bIns="0" rtlCol="0" anchor="ctr">
            <a:spAutoFit/>
          </a:bodyPr>
          <a:lstStyle/>
          <a:p>
            <a:pPr algn="ctr"/>
            <a:r>
              <a:rPr lang="en-US" sz="1400"/>
              <a:t>MR</a:t>
            </a:r>
          </a:p>
        </p:txBody>
      </p:sp>
      <p:cxnSp>
        <p:nvCxnSpPr>
          <p:cNvPr id="69" name="Connector: Elbow 68">
            <a:extLst>
              <a:ext uri="{FF2B5EF4-FFF2-40B4-BE49-F238E27FC236}">
                <a16:creationId xmlns:a16="http://schemas.microsoft.com/office/drawing/2014/main" id="{88364825-AA3F-9D2F-EABF-8EABD9191DA9}"/>
              </a:ext>
            </a:extLst>
          </p:cNvPr>
          <p:cNvCxnSpPr>
            <a:cxnSpLocks/>
            <a:stCxn id="68" idx="3"/>
          </p:cNvCxnSpPr>
          <p:nvPr/>
        </p:nvCxnSpPr>
        <p:spPr>
          <a:xfrm>
            <a:off x="5745574" y="1314683"/>
            <a:ext cx="1812818" cy="132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996E15F-6502-337B-5C0A-F2C19E12EAAD}"/>
              </a:ext>
            </a:extLst>
          </p:cNvPr>
          <p:cNvCxnSpPr>
            <a:cxnSpLocks/>
            <a:stCxn id="73" idx="0"/>
          </p:cNvCxnSpPr>
          <p:nvPr/>
        </p:nvCxnSpPr>
        <p:spPr>
          <a:xfrm rot="5400000" flipH="1" flipV="1">
            <a:off x="6397856" y="4368393"/>
            <a:ext cx="964897" cy="22168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2" action="ppaction://hlinksldjump"/>
            <a:extLst>
              <a:ext uri="{FF2B5EF4-FFF2-40B4-BE49-F238E27FC236}">
                <a16:creationId xmlns:a16="http://schemas.microsoft.com/office/drawing/2014/main" id="{0EEDF95F-0DFC-47AF-CEC9-77BFEC264395}"/>
              </a:ext>
            </a:extLst>
          </p:cNvPr>
          <p:cNvSpPr txBox="1"/>
          <p:nvPr/>
        </p:nvSpPr>
        <p:spPr>
          <a:xfrm>
            <a:off x="5221945" y="5959273"/>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78" name="Arrow: Right 77">
            <a:hlinkClick r:id="rId7" action="ppaction://hlinksldjump"/>
            <a:extLst>
              <a:ext uri="{FF2B5EF4-FFF2-40B4-BE49-F238E27FC236}">
                <a16:creationId xmlns:a16="http://schemas.microsoft.com/office/drawing/2014/main" id="{DF305B7A-8A74-D1DF-5489-EA678A665B17}"/>
              </a:ext>
            </a:extLst>
          </p:cNvPr>
          <p:cNvSpPr/>
          <p:nvPr/>
        </p:nvSpPr>
        <p:spPr>
          <a:xfrm flipH="1">
            <a:off x="10756402" y="4994374"/>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4" name="TextBox 3">
            <a:extLst>
              <a:ext uri="{FF2B5EF4-FFF2-40B4-BE49-F238E27FC236}">
                <a16:creationId xmlns:a16="http://schemas.microsoft.com/office/drawing/2014/main" id="{EF455111-B784-B9C0-9788-4672481E5E5C}"/>
              </a:ext>
            </a:extLst>
          </p:cNvPr>
          <p:cNvSpPr txBox="1"/>
          <p:nvPr/>
        </p:nvSpPr>
        <p:spPr>
          <a:xfrm>
            <a:off x="6452077" y="4750471"/>
            <a:ext cx="476412" cy="276999"/>
          </a:xfrm>
          <a:prstGeom prst="rect">
            <a:avLst/>
          </a:prstGeom>
          <a:noFill/>
        </p:spPr>
        <p:txBody>
          <a:bodyPr wrap="none" rtlCol="0">
            <a:spAutoFit/>
          </a:bodyPr>
          <a:lstStyle/>
          <a:p>
            <a:r>
              <a:rPr lang="en-US" sz="1200"/>
              <a:t>INT0</a:t>
            </a:r>
          </a:p>
        </p:txBody>
      </p:sp>
      <p:pic>
        <p:nvPicPr>
          <p:cNvPr id="10" name="Picture 9">
            <a:extLst>
              <a:ext uri="{FF2B5EF4-FFF2-40B4-BE49-F238E27FC236}">
                <a16:creationId xmlns:a16="http://schemas.microsoft.com/office/drawing/2014/main" id="{2AAE9BAB-F1AF-1964-6C5A-D6C60B273AD2}"/>
              </a:ext>
            </a:extLst>
          </p:cNvPr>
          <p:cNvPicPr>
            <a:picLocks noChangeAspect="1"/>
          </p:cNvPicPr>
          <p:nvPr/>
        </p:nvPicPr>
        <p:blipFill>
          <a:blip r:embed="rId8"/>
          <a:stretch>
            <a:fillRect/>
          </a:stretch>
        </p:blipFill>
        <p:spPr>
          <a:xfrm rot="16200000">
            <a:off x="5504784" y="3509173"/>
            <a:ext cx="180045" cy="414103"/>
          </a:xfrm>
          <a:prstGeom prst="rect">
            <a:avLst/>
          </a:prstGeom>
        </p:spPr>
      </p:pic>
      <p:pic>
        <p:nvPicPr>
          <p:cNvPr id="3" name="Picture 2">
            <a:hlinkClick r:id="rId9" action="ppaction://hlinksldjump"/>
            <a:extLst>
              <a:ext uri="{FF2B5EF4-FFF2-40B4-BE49-F238E27FC236}">
                <a16:creationId xmlns:a16="http://schemas.microsoft.com/office/drawing/2014/main" id="{960D98DD-258F-BD04-F955-D6B85A6A90BA}"/>
              </a:ext>
            </a:extLst>
          </p:cNvPr>
          <p:cNvPicPr>
            <a:picLocks noChangeAspect="1"/>
          </p:cNvPicPr>
          <p:nvPr/>
        </p:nvPicPr>
        <p:blipFill>
          <a:blip r:embed="rId10"/>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130998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a:extLst>
              <a:ext uri="{FF2B5EF4-FFF2-40B4-BE49-F238E27FC236}">
                <a16:creationId xmlns:a16="http://schemas.microsoft.com/office/drawing/2014/main" id="{D9829A52-DAB5-4D13-3908-27E54321D262}"/>
              </a:ext>
            </a:extLst>
          </p:cNvPr>
          <p:cNvSpPr/>
          <p:nvPr/>
        </p:nvSpPr>
        <p:spPr>
          <a:xfrm>
            <a:off x="10440793" y="484726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Rectangle 1027">
            <a:extLst>
              <a:ext uri="{FF2B5EF4-FFF2-40B4-BE49-F238E27FC236}">
                <a16:creationId xmlns:a16="http://schemas.microsoft.com/office/drawing/2014/main" id="{ECD86B91-57A1-9975-53C3-132FF250C149}"/>
              </a:ext>
            </a:extLst>
          </p:cNvPr>
          <p:cNvSpPr/>
          <p:nvPr/>
        </p:nvSpPr>
        <p:spPr>
          <a:xfrm>
            <a:off x="10440793" y="5138376"/>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4242E08E-5C65-BA2D-07FA-EAB98A83B985}"/>
              </a:ext>
            </a:extLst>
          </p:cNvPr>
          <p:cNvSpPr/>
          <p:nvPr/>
        </p:nvSpPr>
        <p:spPr>
          <a:xfrm>
            <a:off x="11484876" y="3700202"/>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F79FF971-A6F8-9316-35B6-0955954C96F8}"/>
              </a:ext>
            </a:extLst>
          </p:cNvPr>
          <p:cNvSpPr/>
          <p:nvPr/>
        </p:nvSpPr>
        <p:spPr>
          <a:xfrm>
            <a:off x="2614598" y="257341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8D37BB76-9B16-59F2-7B88-B25FC16784FD}"/>
              </a:ext>
            </a:extLst>
          </p:cNvPr>
          <p:cNvSpPr/>
          <p:nvPr/>
        </p:nvSpPr>
        <p:spPr>
          <a:xfrm>
            <a:off x="5042029" y="260155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D0C9EC9-BCA8-99CE-A56E-9FF46AC4E81B}"/>
              </a:ext>
            </a:extLst>
          </p:cNvPr>
          <p:cNvSpPr/>
          <p:nvPr/>
        </p:nvSpPr>
        <p:spPr>
          <a:xfrm>
            <a:off x="3602707" y="2341582"/>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B6BCEAFC-E809-0551-BE3E-AA6CA99B0BD4}"/>
              </a:ext>
            </a:extLst>
          </p:cNvPr>
          <p:cNvSpPr/>
          <p:nvPr/>
        </p:nvSpPr>
        <p:spPr>
          <a:xfrm>
            <a:off x="6001434" y="2329973"/>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EA8DD3-F49B-54E3-0A09-374C6350A8CE}"/>
              </a:ext>
            </a:extLst>
          </p:cNvPr>
          <p:cNvSpPr>
            <a:spLocks noGrp="1"/>
          </p:cNvSpPr>
          <p:nvPr>
            <p:ph type="ctrTitle"/>
          </p:nvPr>
        </p:nvSpPr>
        <p:spPr/>
        <p:txBody>
          <a:bodyPr/>
          <a:lstStyle/>
          <a:p>
            <a:r>
              <a:rPr lang="en-US" dirty="0"/>
              <a:t>Address to Data Bus</a:t>
            </a:r>
          </a:p>
        </p:txBody>
      </p:sp>
      <p:grpSp>
        <p:nvGrpSpPr>
          <p:cNvPr id="4" name="Group 3">
            <a:extLst>
              <a:ext uri="{FF2B5EF4-FFF2-40B4-BE49-F238E27FC236}">
                <a16:creationId xmlns:a16="http://schemas.microsoft.com/office/drawing/2014/main" id="{53843E60-DE9D-E21D-23B0-BD039BD01695}"/>
              </a:ext>
            </a:extLst>
          </p:cNvPr>
          <p:cNvGrpSpPr/>
          <p:nvPr/>
        </p:nvGrpSpPr>
        <p:grpSpPr>
          <a:xfrm>
            <a:off x="2531697" y="2117306"/>
            <a:ext cx="1214068" cy="872289"/>
            <a:chOff x="2688112" y="2556710"/>
            <a:chExt cx="1214068" cy="872289"/>
          </a:xfrm>
        </p:grpSpPr>
        <p:pic>
          <p:nvPicPr>
            <p:cNvPr id="5" name="Picture 4">
              <a:extLst>
                <a:ext uri="{FF2B5EF4-FFF2-40B4-BE49-F238E27FC236}">
                  <a16:creationId xmlns:a16="http://schemas.microsoft.com/office/drawing/2014/main" id="{94BD3669-6DAF-D661-A083-CE6578825B4A}"/>
                </a:ext>
              </a:extLst>
            </p:cNvPr>
            <p:cNvPicPr>
              <a:picLocks noChangeAspect="1"/>
            </p:cNvPicPr>
            <p:nvPr/>
          </p:nvPicPr>
          <p:blipFill>
            <a:blip r:embed="rId2"/>
            <a:srcRect l="14721" r="20492"/>
            <a:stretch>
              <a:fillRect/>
            </a:stretch>
          </p:blipFill>
          <p:spPr>
            <a:xfrm rot="16200000">
              <a:off x="2859001" y="2385821"/>
              <a:ext cx="872289" cy="1214068"/>
            </a:xfrm>
            <a:prstGeom prst="rect">
              <a:avLst/>
            </a:prstGeom>
          </p:spPr>
        </p:pic>
        <p:sp>
          <p:nvSpPr>
            <p:cNvPr id="6" name="TextBox 5">
              <a:extLst>
                <a:ext uri="{FF2B5EF4-FFF2-40B4-BE49-F238E27FC236}">
                  <a16:creationId xmlns:a16="http://schemas.microsoft.com/office/drawing/2014/main" id="{0FB9BAE8-109D-C0E2-266C-B459FB4DEDE8}"/>
                </a:ext>
              </a:extLst>
            </p:cNvPr>
            <p:cNvSpPr txBox="1"/>
            <p:nvPr/>
          </p:nvSpPr>
          <p:spPr>
            <a:xfrm>
              <a:off x="2843741" y="2823201"/>
              <a:ext cx="902812" cy="261610"/>
            </a:xfrm>
            <a:prstGeom prst="rect">
              <a:avLst/>
            </a:prstGeom>
            <a:noFill/>
          </p:spPr>
          <p:txBody>
            <a:bodyPr wrap="none" rtlCol="0">
              <a:spAutoFit/>
            </a:bodyPr>
            <a:lstStyle/>
            <a:p>
              <a:pPr algn="ctr"/>
              <a:r>
                <a:rPr lang="en-US" sz="1100" dirty="0">
                  <a:hlinkClick r:id="rId3" action="ppaction://hlinksldjump"/>
                </a:rPr>
                <a:t>574</a:t>
              </a:r>
              <a:r>
                <a:rPr lang="en-US" sz="1100" dirty="0"/>
                <a:t>: </a:t>
              </a:r>
              <a:r>
                <a:rPr lang="en-US" sz="1100" dirty="0" err="1"/>
                <a:t>Addr</a:t>
              </a:r>
              <a:r>
                <a:rPr lang="en-US" sz="1100" dirty="0"/>
                <a:t> Hi</a:t>
              </a:r>
            </a:p>
          </p:txBody>
        </p:sp>
      </p:grpSp>
      <p:grpSp>
        <p:nvGrpSpPr>
          <p:cNvPr id="7" name="Group 6">
            <a:extLst>
              <a:ext uri="{FF2B5EF4-FFF2-40B4-BE49-F238E27FC236}">
                <a16:creationId xmlns:a16="http://schemas.microsoft.com/office/drawing/2014/main" id="{9F7F6551-DE42-5B23-416C-44CC68881076}"/>
              </a:ext>
            </a:extLst>
          </p:cNvPr>
          <p:cNvGrpSpPr/>
          <p:nvPr/>
        </p:nvGrpSpPr>
        <p:grpSpPr>
          <a:xfrm>
            <a:off x="4954849" y="2117306"/>
            <a:ext cx="1214068" cy="872289"/>
            <a:chOff x="2688112" y="2556710"/>
            <a:chExt cx="1214068" cy="872289"/>
          </a:xfrm>
        </p:grpSpPr>
        <p:pic>
          <p:nvPicPr>
            <p:cNvPr id="8" name="Picture 7">
              <a:extLst>
                <a:ext uri="{FF2B5EF4-FFF2-40B4-BE49-F238E27FC236}">
                  <a16:creationId xmlns:a16="http://schemas.microsoft.com/office/drawing/2014/main" id="{A9A39573-A0D8-20C6-6037-CC194BA5E72C}"/>
                </a:ext>
              </a:extLst>
            </p:cNvPr>
            <p:cNvPicPr>
              <a:picLocks noChangeAspect="1"/>
            </p:cNvPicPr>
            <p:nvPr/>
          </p:nvPicPr>
          <p:blipFill>
            <a:blip r:embed="rId2"/>
            <a:srcRect l="14721" r="20492"/>
            <a:stretch>
              <a:fillRect/>
            </a:stretch>
          </p:blipFill>
          <p:spPr>
            <a:xfrm rot="16200000">
              <a:off x="2859001" y="2385821"/>
              <a:ext cx="872289" cy="1214068"/>
            </a:xfrm>
            <a:prstGeom prst="rect">
              <a:avLst/>
            </a:prstGeom>
          </p:spPr>
        </p:pic>
        <p:sp>
          <p:nvSpPr>
            <p:cNvPr id="9" name="TextBox 8">
              <a:extLst>
                <a:ext uri="{FF2B5EF4-FFF2-40B4-BE49-F238E27FC236}">
                  <a16:creationId xmlns:a16="http://schemas.microsoft.com/office/drawing/2014/main" id="{AB1973E7-791E-86A5-6A5F-696B224D71B6}"/>
                </a:ext>
              </a:extLst>
            </p:cNvPr>
            <p:cNvSpPr txBox="1"/>
            <p:nvPr/>
          </p:nvSpPr>
          <p:spPr>
            <a:xfrm>
              <a:off x="2837329" y="2823201"/>
              <a:ext cx="915636" cy="261610"/>
            </a:xfrm>
            <a:prstGeom prst="rect">
              <a:avLst/>
            </a:prstGeom>
            <a:noFill/>
          </p:spPr>
          <p:txBody>
            <a:bodyPr wrap="none" rtlCol="0">
              <a:spAutoFit/>
            </a:bodyPr>
            <a:lstStyle/>
            <a:p>
              <a:pPr algn="ctr"/>
              <a:r>
                <a:rPr lang="en-US" sz="1100" dirty="0">
                  <a:hlinkClick r:id="rId3" action="ppaction://hlinksldjump"/>
                </a:rPr>
                <a:t>574</a:t>
              </a:r>
              <a:r>
                <a:rPr lang="en-US" sz="1100" dirty="0"/>
                <a:t>: </a:t>
              </a:r>
              <a:r>
                <a:rPr lang="en-US" sz="1100" dirty="0" err="1"/>
                <a:t>Addr</a:t>
              </a:r>
              <a:r>
                <a:rPr lang="en-US" sz="1100" dirty="0"/>
                <a:t> Lo</a:t>
              </a:r>
            </a:p>
          </p:txBody>
        </p:sp>
      </p:grpSp>
      <p:sp>
        <p:nvSpPr>
          <p:cNvPr id="10" name="Rectangle 9">
            <a:extLst>
              <a:ext uri="{FF2B5EF4-FFF2-40B4-BE49-F238E27FC236}">
                <a16:creationId xmlns:a16="http://schemas.microsoft.com/office/drawing/2014/main" id="{9D79CC58-0EBF-5FEA-667B-51F72C1131A6}"/>
              </a:ext>
            </a:extLst>
          </p:cNvPr>
          <p:cNvSpPr/>
          <p:nvPr/>
        </p:nvSpPr>
        <p:spPr>
          <a:xfrm rot="16200000">
            <a:off x="4469438" y="1462409"/>
            <a:ext cx="224983" cy="39726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11" name="Arrow: Right 10">
            <a:extLst>
              <a:ext uri="{FF2B5EF4-FFF2-40B4-BE49-F238E27FC236}">
                <a16:creationId xmlns:a16="http://schemas.microsoft.com/office/drawing/2014/main" id="{185AD33F-05AF-FE8A-9F8F-3F5DAA778705}"/>
              </a:ext>
            </a:extLst>
          </p:cNvPr>
          <p:cNvSpPr/>
          <p:nvPr/>
        </p:nvSpPr>
        <p:spPr>
          <a:xfrm rot="16200000">
            <a:off x="5319867" y="1461263"/>
            <a:ext cx="493847" cy="988109"/>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rtlCol="0" anchor="ctr"/>
          <a:lstStyle/>
          <a:p>
            <a:pPr algn="ctr"/>
            <a:r>
              <a:rPr lang="en-US" sz="1050" dirty="0"/>
              <a:t>Data </a:t>
            </a:r>
          </a:p>
          <a:p>
            <a:pPr algn="ctr"/>
            <a:r>
              <a:rPr lang="en-US" sz="1050" dirty="0"/>
              <a:t>[7:0]</a:t>
            </a:r>
          </a:p>
        </p:txBody>
      </p:sp>
      <p:sp>
        <p:nvSpPr>
          <p:cNvPr id="12" name="Arrow: Right 11">
            <a:extLst>
              <a:ext uri="{FF2B5EF4-FFF2-40B4-BE49-F238E27FC236}">
                <a16:creationId xmlns:a16="http://schemas.microsoft.com/office/drawing/2014/main" id="{30FC811F-79DD-8085-3C64-627D7CB3D76E}"/>
              </a:ext>
            </a:extLst>
          </p:cNvPr>
          <p:cNvSpPr/>
          <p:nvPr/>
        </p:nvSpPr>
        <p:spPr>
          <a:xfrm rot="16200000">
            <a:off x="2861729" y="1461263"/>
            <a:ext cx="493847" cy="988109"/>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rtlCol="0" anchor="ctr"/>
          <a:lstStyle/>
          <a:p>
            <a:pPr algn="ctr"/>
            <a:r>
              <a:rPr lang="en-US" sz="1050" dirty="0"/>
              <a:t>Data </a:t>
            </a:r>
          </a:p>
          <a:p>
            <a:pPr algn="ctr"/>
            <a:r>
              <a:rPr lang="en-US" sz="1050" dirty="0"/>
              <a:t>[7:0]</a:t>
            </a:r>
          </a:p>
        </p:txBody>
      </p:sp>
      <p:cxnSp>
        <p:nvCxnSpPr>
          <p:cNvPr id="13" name="Connector: Elbow 12">
            <a:extLst>
              <a:ext uri="{FF2B5EF4-FFF2-40B4-BE49-F238E27FC236}">
                <a16:creationId xmlns:a16="http://schemas.microsoft.com/office/drawing/2014/main" id="{F27FE289-15A9-4E42-2AB6-56FC388F40DA}"/>
              </a:ext>
            </a:extLst>
          </p:cNvPr>
          <p:cNvCxnSpPr>
            <a:cxnSpLocks/>
            <a:stCxn id="118" idx="2"/>
            <a:endCxn id="32" idx="3"/>
          </p:cNvCxnSpPr>
          <p:nvPr/>
        </p:nvCxnSpPr>
        <p:spPr>
          <a:xfrm rot="16200000" flipH="1">
            <a:off x="3704908" y="4128124"/>
            <a:ext cx="3134153" cy="335837"/>
          </a:xfrm>
          <a:prstGeom prst="bentConnector4">
            <a:avLst>
              <a:gd name="adj1" fmla="val 36619"/>
              <a:gd name="adj2" fmla="val 225390"/>
            </a:avLst>
          </a:prstGeom>
        </p:spPr>
        <p:style>
          <a:lnRef idx="1">
            <a:schemeClr val="accent6"/>
          </a:lnRef>
          <a:fillRef idx="0">
            <a:schemeClr val="accent6"/>
          </a:fillRef>
          <a:effectRef idx="0">
            <a:schemeClr val="accent6"/>
          </a:effectRef>
          <a:fontRef idx="minor">
            <a:schemeClr val="tx1"/>
          </a:fontRef>
        </p:style>
      </p:cxnSp>
      <p:cxnSp>
        <p:nvCxnSpPr>
          <p:cNvPr id="14" name="Connector: Elbow 13">
            <a:extLst>
              <a:ext uri="{FF2B5EF4-FFF2-40B4-BE49-F238E27FC236}">
                <a16:creationId xmlns:a16="http://schemas.microsoft.com/office/drawing/2014/main" id="{E18B2ADA-6FBB-FCEA-9C2D-3AA3D97C11FE}"/>
              </a:ext>
            </a:extLst>
          </p:cNvPr>
          <p:cNvCxnSpPr>
            <a:cxnSpLocks/>
            <a:stCxn id="119" idx="2"/>
            <a:endCxn id="25" idx="3"/>
          </p:cNvCxnSpPr>
          <p:nvPr/>
        </p:nvCxnSpPr>
        <p:spPr>
          <a:xfrm rot="16200000" flipH="1">
            <a:off x="3025776" y="2351686"/>
            <a:ext cx="2064986" cy="2763268"/>
          </a:xfrm>
          <a:prstGeom prst="bentConnector4">
            <a:avLst>
              <a:gd name="adj1" fmla="val 64941"/>
              <a:gd name="adj2" fmla="val 108273"/>
            </a:avLst>
          </a:prstGeom>
        </p:spPr>
        <p:style>
          <a:lnRef idx="1">
            <a:schemeClr val="accent6"/>
          </a:lnRef>
          <a:fillRef idx="0">
            <a:schemeClr val="accent6"/>
          </a:fillRef>
          <a:effectRef idx="0">
            <a:schemeClr val="accent6"/>
          </a:effectRef>
          <a:fontRef idx="minor">
            <a:schemeClr val="tx1"/>
          </a:fontRef>
        </p:style>
      </p:cxnSp>
      <p:sp>
        <p:nvSpPr>
          <p:cNvPr id="15" name="TextBox 14">
            <a:hlinkClick r:id="rId4" action="ppaction://hlinksldjump"/>
            <a:extLst>
              <a:ext uri="{FF2B5EF4-FFF2-40B4-BE49-F238E27FC236}">
                <a16:creationId xmlns:a16="http://schemas.microsoft.com/office/drawing/2014/main" id="{4949EC14-131A-BB08-4954-8042E42BA372}"/>
              </a:ext>
            </a:extLst>
          </p:cNvPr>
          <p:cNvSpPr txBox="1"/>
          <p:nvPr/>
        </p:nvSpPr>
        <p:spPr>
          <a:xfrm>
            <a:off x="915246" y="1955723"/>
            <a:ext cx="694421" cy="161583"/>
          </a:xfrm>
          <a:prstGeom prst="rect">
            <a:avLst/>
          </a:prstGeom>
          <a:solidFill>
            <a:schemeClr val="bg1"/>
          </a:solidFill>
          <a:ln>
            <a:solidFill>
              <a:schemeClr val="accent1"/>
            </a:solidFill>
          </a:ln>
        </p:spPr>
        <p:txBody>
          <a:bodyPr wrap="none" tIns="0" bIns="0" rtlCol="0">
            <a:spAutoFit/>
          </a:bodyPr>
          <a:lstStyle/>
          <a:p>
            <a:r>
              <a:rPr lang="en-US" sz="1050"/>
              <a:t>Main CLK</a:t>
            </a:r>
          </a:p>
        </p:txBody>
      </p:sp>
      <p:cxnSp>
        <p:nvCxnSpPr>
          <p:cNvPr id="16" name="Connector: Elbow 15">
            <a:extLst>
              <a:ext uri="{FF2B5EF4-FFF2-40B4-BE49-F238E27FC236}">
                <a16:creationId xmlns:a16="http://schemas.microsoft.com/office/drawing/2014/main" id="{68289DBA-A676-17B8-3272-1B8AA5708CBD}"/>
              </a:ext>
            </a:extLst>
          </p:cNvPr>
          <p:cNvCxnSpPr>
            <a:cxnSpLocks/>
            <a:stCxn id="109" idx="0"/>
            <a:endCxn id="15" idx="3"/>
          </p:cNvCxnSpPr>
          <p:nvPr/>
        </p:nvCxnSpPr>
        <p:spPr>
          <a:xfrm rot="16200000" flipV="1">
            <a:off x="2484673" y="1161510"/>
            <a:ext cx="305067" cy="2055077"/>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17" name="Connector: Elbow 16">
            <a:extLst>
              <a:ext uri="{FF2B5EF4-FFF2-40B4-BE49-F238E27FC236}">
                <a16:creationId xmlns:a16="http://schemas.microsoft.com/office/drawing/2014/main" id="{33FA5FF9-2133-ED53-7B8F-6B16EDC981A0}"/>
              </a:ext>
            </a:extLst>
          </p:cNvPr>
          <p:cNvCxnSpPr>
            <a:cxnSpLocks/>
            <a:stCxn id="108" idx="0"/>
            <a:endCxn id="15" idx="3"/>
          </p:cNvCxnSpPr>
          <p:nvPr/>
        </p:nvCxnSpPr>
        <p:spPr>
          <a:xfrm rot="16200000" flipV="1">
            <a:off x="3689840" y="-43658"/>
            <a:ext cx="293458" cy="4453804"/>
          </a:xfrm>
          <a:prstGeom prst="bentConnector2">
            <a:avLst/>
          </a:prstGeom>
        </p:spPr>
        <p:style>
          <a:lnRef idx="1">
            <a:schemeClr val="accent6"/>
          </a:lnRef>
          <a:fillRef idx="0">
            <a:schemeClr val="accent6"/>
          </a:fillRef>
          <a:effectRef idx="0">
            <a:schemeClr val="accent6"/>
          </a:effectRef>
          <a:fontRef idx="minor">
            <a:schemeClr val="tx1"/>
          </a:fontRef>
        </p:style>
      </p:cxnSp>
      <p:sp>
        <p:nvSpPr>
          <p:cNvPr id="18" name="Arrow: Right 17">
            <a:extLst>
              <a:ext uri="{FF2B5EF4-FFF2-40B4-BE49-F238E27FC236}">
                <a16:creationId xmlns:a16="http://schemas.microsoft.com/office/drawing/2014/main" id="{0621A23D-9AB9-09E4-85D3-AD7356DCE19A}"/>
              </a:ext>
            </a:extLst>
          </p:cNvPr>
          <p:cNvSpPr/>
          <p:nvPr/>
        </p:nvSpPr>
        <p:spPr>
          <a:xfrm rot="16200000">
            <a:off x="2916486" y="2534488"/>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19" name="Arrow: Right 18">
            <a:extLst>
              <a:ext uri="{FF2B5EF4-FFF2-40B4-BE49-F238E27FC236}">
                <a16:creationId xmlns:a16="http://schemas.microsoft.com/office/drawing/2014/main" id="{EF68D965-9E47-689F-1F37-265501406313}"/>
              </a:ext>
            </a:extLst>
          </p:cNvPr>
          <p:cNvSpPr/>
          <p:nvPr/>
        </p:nvSpPr>
        <p:spPr>
          <a:xfrm rot="16200000">
            <a:off x="5402797" y="2534489"/>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20" name="Rectangle 19">
            <a:extLst>
              <a:ext uri="{FF2B5EF4-FFF2-40B4-BE49-F238E27FC236}">
                <a16:creationId xmlns:a16="http://schemas.microsoft.com/office/drawing/2014/main" id="{81F23C1E-9BC7-462E-10B0-158B5205504F}"/>
              </a:ext>
            </a:extLst>
          </p:cNvPr>
          <p:cNvSpPr/>
          <p:nvPr/>
        </p:nvSpPr>
        <p:spPr>
          <a:xfrm>
            <a:off x="2595610" y="1448614"/>
            <a:ext cx="3972637"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dirty="0"/>
              <a:t>Data  Bus </a:t>
            </a:r>
          </a:p>
        </p:txBody>
      </p:sp>
      <p:sp>
        <p:nvSpPr>
          <p:cNvPr id="22" name="Trapezoid 21">
            <a:extLst>
              <a:ext uri="{FF2B5EF4-FFF2-40B4-BE49-F238E27FC236}">
                <a16:creationId xmlns:a16="http://schemas.microsoft.com/office/drawing/2014/main" id="{BFE989F5-91E9-9E21-5F15-9356769E516E}"/>
              </a:ext>
            </a:extLst>
          </p:cNvPr>
          <p:cNvSpPr/>
          <p:nvPr/>
        </p:nvSpPr>
        <p:spPr>
          <a:xfrm rot="5400000">
            <a:off x="2292683" y="5122287"/>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A</a:t>
            </a:r>
          </a:p>
        </p:txBody>
      </p:sp>
      <p:sp>
        <p:nvSpPr>
          <p:cNvPr id="23" name="TextBox 22">
            <a:extLst>
              <a:ext uri="{FF2B5EF4-FFF2-40B4-BE49-F238E27FC236}">
                <a16:creationId xmlns:a16="http://schemas.microsoft.com/office/drawing/2014/main" id="{FA22E6B8-166C-A3EA-12BC-1BAE33873DE0}"/>
              </a:ext>
            </a:extLst>
          </p:cNvPr>
          <p:cNvSpPr txBox="1"/>
          <p:nvPr/>
        </p:nvSpPr>
        <p:spPr>
          <a:xfrm>
            <a:off x="2527598" y="4947146"/>
            <a:ext cx="68930" cy="254044"/>
          </a:xfrm>
          <a:prstGeom prst="rect">
            <a:avLst/>
          </a:prstGeom>
          <a:noFill/>
        </p:spPr>
        <p:txBody>
          <a:bodyPr wrap="none" lIns="0" rIns="0" rtlCol="0">
            <a:spAutoFit/>
          </a:bodyPr>
          <a:lstStyle/>
          <a:p>
            <a:r>
              <a:rPr lang="en-US" sz="1051" dirty="0"/>
              <a:t>0</a:t>
            </a:r>
          </a:p>
        </p:txBody>
      </p:sp>
      <p:sp>
        <p:nvSpPr>
          <p:cNvPr id="24" name="TextBox 23">
            <a:extLst>
              <a:ext uri="{FF2B5EF4-FFF2-40B4-BE49-F238E27FC236}">
                <a16:creationId xmlns:a16="http://schemas.microsoft.com/office/drawing/2014/main" id="{EE4C1784-6736-A121-2086-27E18BAD5E90}"/>
              </a:ext>
            </a:extLst>
          </p:cNvPr>
          <p:cNvSpPr txBox="1"/>
          <p:nvPr/>
        </p:nvSpPr>
        <p:spPr>
          <a:xfrm>
            <a:off x="2527598" y="5348930"/>
            <a:ext cx="68930" cy="254044"/>
          </a:xfrm>
          <a:prstGeom prst="rect">
            <a:avLst/>
          </a:prstGeom>
          <a:noFill/>
        </p:spPr>
        <p:txBody>
          <a:bodyPr wrap="none" lIns="0" rIns="0" rtlCol="0">
            <a:spAutoFit/>
          </a:bodyPr>
          <a:lstStyle/>
          <a:p>
            <a:r>
              <a:rPr lang="en-US" sz="1051"/>
              <a:t>1</a:t>
            </a:r>
          </a:p>
        </p:txBody>
      </p:sp>
      <p:sp>
        <p:nvSpPr>
          <p:cNvPr id="26" name="Trapezoid 25">
            <a:extLst>
              <a:ext uri="{FF2B5EF4-FFF2-40B4-BE49-F238E27FC236}">
                <a16:creationId xmlns:a16="http://schemas.microsoft.com/office/drawing/2014/main" id="{D31EF695-FC1B-083F-BB0A-427EABC64967}"/>
              </a:ext>
            </a:extLst>
          </p:cNvPr>
          <p:cNvSpPr/>
          <p:nvPr/>
        </p:nvSpPr>
        <p:spPr>
          <a:xfrm rot="5400000">
            <a:off x="3677598" y="5683758"/>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B</a:t>
            </a:r>
          </a:p>
        </p:txBody>
      </p:sp>
      <p:sp>
        <p:nvSpPr>
          <p:cNvPr id="27" name="TextBox 26">
            <a:extLst>
              <a:ext uri="{FF2B5EF4-FFF2-40B4-BE49-F238E27FC236}">
                <a16:creationId xmlns:a16="http://schemas.microsoft.com/office/drawing/2014/main" id="{F3F5E965-D61C-123D-4B21-BE8C00E00B02}"/>
              </a:ext>
            </a:extLst>
          </p:cNvPr>
          <p:cNvSpPr txBox="1"/>
          <p:nvPr/>
        </p:nvSpPr>
        <p:spPr>
          <a:xfrm>
            <a:off x="3918529" y="5508617"/>
            <a:ext cx="68930" cy="254044"/>
          </a:xfrm>
          <a:prstGeom prst="rect">
            <a:avLst/>
          </a:prstGeom>
          <a:noFill/>
        </p:spPr>
        <p:txBody>
          <a:bodyPr wrap="none" lIns="0" rIns="0" rtlCol="0">
            <a:spAutoFit/>
          </a:bodyPr>
          <a:lstStyle/>
          <a:p>
            <a:r>
              <a:rPr lang="en-US" sz="1051"/>
              <a:t>0</a:t>
            </a:r>
          </a:p>
        </p:txBody>
      </p:sp>
      <p:sp>
        <p:nvSpPr>
          <p:cNvPr id="28" name="TextBox 27">
            <a:extLst>
              <a:ext uri="{FF2B5EF4-FFF2-40B4-BE49-F238E27FC236}">
                <a16:creationId xmlns:a16="http://schemas.microsoft.com/office/drawing/2014/main" id="{83B1BF4A-9F4D-2C83-BA85-791C6392340D}"/>
              </a:ext>
            </a:extLst>
          </p:cNvPr>
          <p:cNvSpPr txBox="1"/>
          <p:nvPr/>
        </p:nvSpPr>
        <p:spPr>
          <a:xfrm>
            <a:off x="3918529" y="5910401"/>
            <a:ext cx="68930" cy="254044"/>
          </a:xfrm>
          <a:prstGeom prst="rect">
            <a:avLst/>
          </a:prstGeom>
          <a:noFill/>
        </p:spPr>
        <p:txBody>
          <a:bodyPr wrap="none" lIns="0" rIns="0" rtlCol="0">
            <a:spAutoFit/>
          </a:bodyPr>
          <a:lstStyle/>
          <a:p>
            <a:r>
              <a:rPr lang="en-US" sz="1051"/>
              <a:t>1</a:t>
            </a:r>
          </a:p>
        </p:txBody>
      </p:sp>
      <p:sp>
        <p:nvSpPr>
          <p:cNvPr id="29" name="Trapezoid 28">
            <a:extLst>
              <a:ext uri="{FF2B5EF4-FFF2-40B4-BE49-F238E27FC236}">
                <a16:creationId xmlns:a16="http://schemas.microsoft.com/office/drawing/2014/main" id="{370D7E18-523F-F4B4-B6D4-0342808648C5}"/>
              </a:ext>
            </a:extLst>
          </p:cNvPr>
          <p:cNvSpPr/>
          <p:nvPr/>
        </p:nvSpPr>
        <p:spPr>
          <a:xfrm rot="5400000">
            <a:off x="3677598" y="4586451"/>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C</a:t>
            </a:r>
          </a:p>
        </p:txBody>
      </p:sp>
      <p:sp>
        <p:nvSpPr>
          <p:cNvPr id="30" name="TextBox 29">
            <a:extLst>
              <a:ext uri="{FF2B5EF4-FFF2-40B4-BE49-F238E27FC236}">
                <a16:creationId xmlns:a16="http://schemas.microsoft.com/office/drawing/2014/main" id="{9A5CD7CA-D643-89CB-44D2-116AB3847A4F}"/>
              </a:ext>
            </a:extLst>
          </p:cNvPr>
          <p:cNvSpPr txBox="1"/>
          <p:nvPr/>
        </p:nvSpPr>
        <p:spPr>
          <a:xfrm>
            <a:off x="3918529" y="4411310"/>
            <a:ext cx="187179" cy="254044"/>
          </a:xfrm>
          <a:prstGeom prst="rect">
            <a:avLst/>
          </a:prstGeom>
          <a:noFill/>
        </p:spPr>
        <p:txBody>
          <a:bodyPr wrap="square" lIns="0" rIns="0" rtlCol="0">
            <a:spAutoFit/>
          </a:bodyPr>
          <a:lstStyle/>
          <a:p>
            <a:r>
              <a:rPr lang="en-US" sz="1051" dirty="0"/>
              <a:t>0</a:t>
            </a:r>
          </a:p>
        </p:txBody>
      </p:sp>
      <p:sp>
        <p:nvSpPr>
          <p:cNvPr id="31" name="TextBox 30">
            <a:extLst>
              <a:ext uri="{FF2B5EF4-FFF2-40B4-BE49-F238E27FC236}">
                <a16:creationId xmlns:a16="http://schemas.microsoft.com/office/drawing/2014/main" id="{8C3C1E78-D024-90E2-B756-119E84F17CA0}"/>
              </a:ext>
            </a:extLst>
          </p:cNvPr>
          <p:cNvSpPr txBox="1"/>
          <p:nvPr/>
        </p:nvSpPr>
        <p:spPr>
          <a:xfrm>
            <a:off x="3918529" y="4813094"/>
            <a:ext cx="68930" cy="254044"/>
          </a:xfrm>
          <a:prstGeom prst="rect">
            <a:avLst/>
          </a:prstGeom>
          <a:noFill/>
        </p:spPr>
        <p:txBody>
          <a:bodyPr wrap="none" lIns="0" rIns="0" rtlCol="0">
            <a:spAutoFit/>
          </a:bodyPr>
          <a:lstStyle/>
          <a:p>
            <a:r>
              <a:rPr lang="en-US" sz="1051" dirty="0"/>
              <a:t>1</a:t>
            </a:r>
          </a:p>
        </p:txBody>
      </p:sp>
      <p:cxnSp>
        <p:nvCxnSpPr>
          <p:cNvPr id="34" name="Straight Arrow Connector 33">
            <a:extLst>
              <a:ext uri="{FF2B5EF4-FFF2-40B4-BE49-F238E27FC236}">
                <a16:creationId xmlns:a16="http://schemas.microsoft.com/office/drawing/2014/main" id="{03C0D65C-D631-4EB0-D80B-F11544659646}"/>
              </a:ext>
            </a:extLst>
          </p:cNvPr>
          <p:cNvCxnSpPr>
            <a:stCxn id="29" idx="0"/>
            <a:endCxn id="25" idx="1"/>
          </p:cNvCxnSpPr>
          <p:nvPr/>
        </p:nvCxnSpPr>
        <p:spPr>
          <a:xfrm flipV="1">
            <a:off x="4279171" y="4765813"/>
            <a:ext cx="379749" cy="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AF933EB-425A-5976-1D75-6D1329E581AF}"/>
              </a:ext>
            </a:extLst>
          </p:cNvPr>
          <p:cNvCxnSpPr>
            <a:cxnSpLocks/>
            <a:stCxn id="26" idx="0"/>
            <a:endCxn id="32" idx="1"/>
          </p:cNvCxnSpPr>
          <p:nvPr/>
        </p:nvCxnSpPr>
        <p:spPr>
          <a:xfrm flipV="1">
            <a:off x="4279171" y="5863120"/>
            <a:ext cx="366925" cy="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D06FD7D-1C8C-2D3E-9F65-7A2DE67100C0}"/>
              </a:ext>
            </a:extLst>
          </p:cNvPr>
          <p:cNvCxnSpPr>
            <a:stCxn id="22" idx="0"/>
            <a:endCxn id="29" idx="3"/>
          </p:cNvCxnSpPr>
          <p:nvPr/>
        </p:nvCxnSpPr>
        <p:spPr>
          <a:xfrm flipV="1">
            <a:off x="2894256" y="5142222"/>
            <a:ext cx="1201706" cy="1632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84E6C3F-C80C-00FD-EE8D-46793A596256}"/>
              </a:ext>
            </a:extLst>
          </p:cNvPr>
          <p:cNvCxnSpPr>
            <a:cxnSpLocks/>
            <a:stCxn id="22" idx="0"/>
            <a:endCxn id="26" idx="1"/>
          </p:cNvCxnSpPr>
          <p:nvPr/>
        </p:nvCxnSpPr>
        <p:spPr>
          <a:xfrm>
            <a:off x="2894256" y="5305496"/>
            <a:ext cx="1201706" cy="1889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hlinkClick r:id="rId5" action="ppaction://hlinksldjump"/>
            <a:extLst>
              <a:ext uri="{FF2B5EF4-FFF2-40B4-BE49-F238E27FC236}">
                <a16:creationId xmlns:a16="http://schemas.microsoft.com/office/drawing/2014/main" id="{94D6D547-770D-4CC7-698F-CDF661ACDAF8}"/>
              </a:ext>
            </a:extLst>
          </p:cNvPr>
          <p:cNvSpPr/>
          <p:nvPr/>
        </p:nvSpPr>
        <p:spPr>
          <a:xfrm>
            <a:off x="693269" y="4983925"/>
            <a:ext cx="1190285"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22: AB2DB H/L</a:t>
            </a:r>
          </a:p>
        </p:txBody>
      </p:sp>
      <p:sp>
        <p:nvSpPr>
          <p:cNvPr id="45" name="Rectangle 44">
            <a:hlinkClick r:id="rId5" action="ppaction://hlinksldjump"/>
            <a:extLst>
              <a:ext uri="{FF2B5EF4-FFF2-40B4-BE49-F238E27FC236}">
                <a16:creationId xmlns:a16="http://schemas.microsoft.com/office/drawing/2014/main" id="{93632A89-B5E1-7583-D91C-5344339D091C}"/>
              </a:ext>
            </a:extLst>
          </p:cNvPr>
          <p:cNvSpPr/>
          <p:nvPr/>
        </p:nvSpPr>
        <p:spPr>
          <a:xfrm>
            <a:off x="1503499" y="5946786"/>
            <a:ext cx="1190285"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21: AB2DB</a:t>
            </a:r>
          </a:p>
        </p:txBody>
      </p:sp>
      <p:cxnSp>
        <p:nvCxnSpPr>
          <p:cNvPr id="47" name="Connector: Elbow 46">
            <a:extLst>
              <a:ext uri="{FF2B5EF4-FFF2-40B4-BE49-F238E27FC236}">
                <a16:creationId xmlns:a16="http://schemas.microsoft.com/office/drawing/2014/main" id="{0BB6C749-6B1D-5A05-3A59-C416C9ACAFBA}"/>
              </a:ext>
            </a:extLst>
          </p:cNvPr>
          <p:cNvCxnSpPr>
            <a:cxnSpLocks/>
            <a:stCxn id="45" idx="3"/>
            <a:endCxn id="27" idx="1"/>
          </p:cNvCxnSpPr>
          <p:nvPr/>
        </p:nvCxnSpPr>
        <p:spPr>
          <a:xfrm flipV="1">
            <a:off x="2693784" y="5635639"/>
            <a:ext cx="1224745" cy="4025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47AE2EC-6373-771C-16B1-4FA0E44C1E53}"/>
              </a:ext>
            </a:extLst>
          </p:cNvPr>
          <p:cNvCxnSpPr>
            <a:cxnSpLocks/>
            <a:stCxn id="45" idx="3"/>
            <a:endCxn id="31" idx="1"/>
          </p:cNvCxnSpPr>
          <p:nvPr/>
        </p:nvCxnSpPr>
        <p:spPr>
          <a:xfrm flipV="1">
            <a:off x="2693784" y="4940116"/>
            <a:ext cx="1224745" cy="10981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AF7A036-F1A3-14FD-9E23-F4F9608A8600}"/>
              </a:ext>
            </a:extLst>
          </p:cNvPr>
          <p:cNvSpPr txBox="1"/>
          <p:nvPr/>
        </p:nvSpPr>
        <p:spPr>
          <a:xfrm>
            <a:off x="3644343" y="4412520"/>
            <a:ext cx="91711" cy="254044"/>
          </a:xfrm>
          <a:prstGeom prst="rect">
            <a:avLst/>
          </a:prstGeom>
          <a:noFill/>
        </p:spPr>
        <p:txBody>
          <a:bodyPr wrap="square" lIns="0" rIns="0" rtlCol="0">
            <a:spAutoFit/>
          </a:bodyPr>
          <a:lstStyle/>
          <a:p>
            <a:r>
              <a:rPr lang="en-US" sz="1051" dirty="0"/>
              <a:t>1</a:t>
            </a:r>
          </a:p>
        </p:txBody>
      </p:sp>
      <p:cxnSp>
        <p:nvCxnSpPr>
          <p:cNvPr id="55" name="Straight Arrow Connector 54">
            <a:extLst>
              <a:ext uri="{FF2B5EF4-FFF2-40B4-BE49-F238E27FC236}">
                <a16:creationId xmlns:a16="http://schemas.microsoft.com/office/drawing/2014/main" id="{53E81D82-3402-BA8F-45A9-9A0DF2890157}"/>
              </a:ext>
            </a:extLst>
          </p:cNvPr>
          <p:cNvCxnSpPr>
            <a:cxnSpLocks/>
            <a:stCxn id="53" idx="3"/>
            <a:endCxn id="30" idx="1"/>
          </p:cNvCxnSpPr>
          <p:nvPr/>
        </p:nvCxnSpPr>
        <p:spPr>
          <a:xfrm flipV="1">
            <a:off x="3736054" y="4538332"/>
            <a:ext cx="182475" cy="1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FD77180-E056-7AEC-78AE-344D219DE339}"/>
              </a:ext>
            </a:extLst>
          </p:cNvPr>
          <p:cNvSpPr txBox="1"/>
          <p:nvPr/>
        </p:nvSpPr>
        <p:spPr>
          <a:xfrm>
            <a:off x="3595402" y="5919649"/>
            <a:ext cx="91711" cy="254044"/>
          </a:xfrm>
          <a:prstGeom prst="rect">
            <a:avLst/>
          </a:prstGeom>
          <a:noFill/>
        </p:spPr>
        <p:txBody>
          <a:bodyPr wrap="square" lIns="0" rIns="0" rtlCol="0">
            <a:spAutoFit/>
          </a:bodyPr>
          <a:lstStyle/>
          <a:p>
            <a:r>
              <a:rPr lang="en-US" sz="1051" dirty="0"/>
              <a:t>1</a:t>
            </a:r>
          </a:p>
        </p:txBody>
      </p:sp>
      <p:cxnSp>
        <p:nvCxnSpPr>
          <p:cNvPr id="63" name="Straight Arrow Connector 62">
            <a:extLst>
              <a:ext uri="{FF2B5EF4-FFF2-40B4-BE49-F238E27FC236}">
                <a16:creationId xmlns:a16="http://schemas.microsoft.com/office/drawing/2014/main" id="{EDE6A07B-9D7A-6D59-3D0C-FAADCB992D47}"/>
              </a:ext>
            </a:extLst>
          </p:cNvPr>
          <p:cNvCxnSpPr>
            <a:cxnSpLocks/>
            <a:stCxn id="62" idx="3"/>
          </p:cNvCxnSpPr>
          <p:nvPr/>
        </p:nvCxnSpPr>
        <p:spPr>
          <a:xfrm flipV="1">
            <a:off x="3687113" y="6043391"/>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4F68959-0AB2-2557-108A-AF0DE2836439}"/>
              </a:ext>
            </a:extLst>
          </p:cNvPr>
          <p:cNvCxnSpPr>
            <a:cxnSpLocks/>
            <a:stCxn id="44" idx="3"/>
            <a:endCxn id="23" idx="1"/>
          </p:cNvCxnSpPr>
          <p:nvPr/>
        </p:nvCxnSpPr>
        <p:spPr>
          <a:xfrm flipV="1">
            <a:off x="1883554" y="5074168"/>
            <a:ext cx="644044" cy="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851CB85-3B56-73E1-3354-A5D891101FBB}"/>
              </a:ext>
            </a:extLst>
          </p:cNvPr>
          <p:cNvGrpSpPr/>
          <p:nvPr/>
        </p:nvGrpSpPr>
        <p:grpSpPr>
          <a:xfrm>
            <a:off x="559152" y="4460099"/>
            <a:ext cx="1197764" cy="161583"/>
            <a:chOff x="5292243" y="4304787"/>
            <a:chExt cx="1197764" cy="161584"/>
          </a:xfrm>
        </p:grpSpPr>
        <p:sp>
          <p:nvSpPr>
            <p:cNvPr id="68" name="TextBox 67">
              <a:hlinkClick r:id="rId6" action="ppaction://hlinksldjump"/>
              <a:extLst>
                <a:ext uri="{FF2B5EF4-FFF2-40B4-BE49-F238E27FC236}">
                  <a16:creationId xmlns:a16="http://schemas.microsoft.com/office/drawing/2014/main" id="{CDDB246B-E091-4727-6146-93A0904115A7}"/>
                </a:ext>
              </a:extLst>
            </p:cNvPr>
            <p:cNvSpPr txBox="1"/>
            <p:nvPr/>
          </p:nvSpPr>
          <p:spPr>
            <a:xfrm>
              <a:off x="5292243" y="4304787"/>
              <a:ext cx="1197764" cy="161584"/>
            </a:xfrm>
            <a:prstGeom prst="rect">
              <a:avLst/>
            </a:prstGeom>
            <a:noFill/>
            <a:ln>
              <a:solidFill>
                <a:schemeClr val="accent1"/>
              </a:solidFill>
            </a:ln>
          </p:spPr>
          <p:txBody>
            <a:bodyPr wrap="none" tIns="0" bIns="0" rtlCol="0">
              <a:spAutoFit/>
            </a:bodyPr>
            <a:lstStyle/>
            <a:p>
              <a:r>
                <a:rPr lang="en-US" sz="1050" dirty="0" err="1"/>
                <a:t>Opcode_MAA_JSR</a:t>
              </a:r>
              <a:endParaRPr lang="en-US" sz="1050" dirty="0"/>
            </a:p>
          </p:txBody>
        </p:sp>
        <p:cxnSp>
          <p:nvCxnSpPr>
            <p:cNvPr id="69" name="Straight Connector 68">
              <a:extLst>
                <a:ext uri="{FF2B5EF4-FFF2-40B4-BE49-F238E27FC236}">
                  <a16:creationId xmlns:a16="http://schemas.microsoft.com/office/drawing/2014/main" id="{E2C40801-3CA3-EBCA-D32F-0F89FF82649E}"/>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2" name="Connector: Elbow 71">
            <a:extLst>
              <a:ext uri="{FF2B5EF4-FFF2-40B4-BE49-F238E27FC236}">
                <a16:creationId xmlns:a16="http://schemas.microsoft.com/office/drawing/2014/main" id="{ED6A3C3B-C884-D340-D1DE-835943FBAFEE}"/>
              </a:ext>
            </a:extLst>
          </p:cNvPr>
          <p:cNvCxnSpPr>
            <a:cxnSpLocks/>
            <a:stCxn id="68" idx="3"/>
            <a:endCxn id="22" idx="1"/>
          </p:cNvCxnSpPr>
          <p:nvPr/>
        </p:nvCxnSpPr>
        <p:spPr>
          <a:xfrm>
            <a:off x="1756916" y="4540891"/>
            <a:ext cx="954131" cy="3920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hlinkClick r:id="rId7" action="ppaction://hlinksldjump"/>
            <a:extLst>
              <a:ext uri="{FF2B5EF4-FFF2-40B4-BE49-F238E27FC236}">
                <a16:creationId xmlns:a16="http://schemas.microsoft.com/office/drawing/2014/main" id="{6DB00B6C-38F7-9AA6-A048-8242F26BBBF9}"/>
              </a:ext>
            </a:extLst>
          </p:cNvPr>
          <p:cNvSpPr txBox="1"/>
          <p:nvPr/>
        </p:nvSpPr>
        <p:spPr>
          <a:xfrm>
            <a:off x="812283" y="5397620"/>
            <a:ext cx="1069524" cy="161583"/>
          </a:xfrm>
          <a:prstGeom prst="rect">
            <a:avLst/>
          </a:prstGeom>
          <a:noFill/>
          <a:ln>
            <a:solidFill>
              <a:schemeClr val="accent1"/>
            </a:solidFill>
          </a:ln>
        </p:spPr>
        <p:txBody>
          <a:bodyPr wrap="none" tIns="0" bIns="0" rtlCol="0">
            <a:spAutoFit/>
          </a:bodyPr>
          <a:lstStyle/>
          <a:p>
            <a:r>
              <a:rPr lang="en-US" sz="1050" dirty="0"/>
              <a:t>AR H/L (</a:t>
            </a:r>
            <a:r>
              <a:rPr lang="en-US" sz="1050" dirty="0" err="1"/>
              <a:t>Instr</a:t>
            </a:r>
            <a:r>
              <a:rPr lang="en-US" sz="1050" dirty="0"/>
              <a:t>[5])</a:t>
            </a:r>
          </a:p>
        </p:txBody>
      </p:sp>
      <p:cxnSp>
        <p:nvCxnSpPr>
          <p:cNvPr id="76" name="Straight Arrow Connector 75">
            <a:extLst>
              <a:ext uri="{FF2B5EF4-FFF2-40B4-BE49-F238E27FC236}">
                <a16:creationId xmlns:a16="http://schemas.microsoft.com/office/drawing/2014/main" id="{39D77BB2-1DF4-B46C-CA61-03463483C508}"/>
              </a:ext>
            </a:extLst>
          </p:cNvPr>
          <p:cNvCxnSpPr>
            <a:cxnSpLocks/>
            <a:stCxn id="75" idx="3"/>
            <a:endCxn id="24" idx="1"/>
          </p:cNvCxnSpPr>
          <p:nvPr/>
        </p:nvCxnSpPr>
        <p:spPr>
          <a:xfrm flipV="1">
            <a:off x="1881807" y="5475952"/>
            <a:ext cx="645791" cy="2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2" name="Picture 81" descr="A circuit board with numbers and letters&#10;&#10;AI-generated content may be incorrect.">
            <a:extLst>
              <a:ext uri="{FF2B5EF4-FFF2-40B4-BE49-F238E27FC236}">
                <a16:creationId xmlns:a16="http://schemas.microsoft.com/office/drawing/2014/main" id="{5822723D-3E79-869F-9A92-D35BB11FEC8D}"/>
              </a:ext>
            </a:extLst>
          </p:cNvPr>
          <p:cNvPicPr>
            <a:picLocks noChangeAspect="1"/>
          </p:cNvPicPr>
          <p:nvPr/>
        </p:nvPicPr>
        <p:blipFill>
          <a:blip r:embed="rId8"/>
          <a:srcRect r="7826"/>
          <a:stretch>
            <a:fillRect/>
          </a:stretch>
        </p:blipFill>
        <p:spPr>
          <a:xfrm>
            <a:off x="7379877" y="2728965"/>
            <a:ext cx="4285536" cy="2793608"/>
          </a:xfrm>
          <a:prstGeom prst="rect">
            <a:avLst/>
          </a:prstGeom>
        </p:spPr>
      </p:pic>
      <p:pic>
        <p:nvPicPr>
          <p:cNvPr id="1026" name="Picture 2">
            <a:extLst>
              <a:ext uri="{FF2B5EF4-FFF2-40B4-BE49-F238E27FC236}">
                <a16:creationId xmlns:a16="http://schemas.microsoft.com/office/drawing/2014/main" id="{B14E073F-6F20-61C1-D989-69C393FBC7B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236" r="27172"/>
          <a:stretch>
            <a:fillRect/>
          </a:stretch>
        </p:blipFill>
        <p:spPr bwMode="auto">
          <a:xfrm>
            <a:off x="9084736" y="3827619"/>
            <a:ext cx="1077905" cy="1195293"/>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Group 93">
            <a:extLst>
              <a:ext uri="{FF2B5EF4-FFF2-40B4-BE49-F238E27FC236}">
                <a16:creationId xmlns:a16="http://schemas.microsoft.com/office/drawing/2014/main" id="{313A5BE8-05A5-713B-0FB2-297D913F40B9}"/>
              </a:ext>
            </a:extLst>
          </p:cNvPr>
          <p:cNvGrpSpPr/>
          <p:nvPr/>
        </p:nvGrpSpPr>
        <p:grpSpPr>
          <a:xfrm>
            <a:off x="8042776" y="5081988"/>
            <a:ext cx="447814" cy="261610"/>
            <a:chOff x="8473855" y="5940429"/>
            <a:chExt cx="447814" cy="261610"/>
          </a:xfrm>
        </p:grpSpPr>
        <p:sp>
          <p:nvSpPr>
            <p:cNvPr id="92" name="TextBox 91">
              <a:extLst>
                <a:ext uri="{FF2B5EF4-FFF2-40B4-BE49-F238E27FC236}">
                  <a16:creationId xmlns:a16="http://schemas.microsoft.com/office/drawing/2014/main" id="{3A6541E0-E3B9-DCA7-EB5B-5C273CA26413}"/>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93" name="Straight Arrow Connector 92">
              <a:extLst>
                <a:ext uri="{FF2B5EF4-FFF2-40B4-BE49-F238E27FC236}">
                  <a16:creationId xmlns:a16="http://schemas.microsoft.com/office/drawing/2014/main" id="{C803C204-D21A-17F6-D725-349254961BA7}"/>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D6546CA9-A5A3-5D7D-E792-9B8F2AA39C17}"/>
              </a:ext>
            </a:extLst>
          </p:cNvPr>
          <p:cNvGrpSpPr/>
          <p:nvPr/>
        </p:nvGrpSpPr>
        <p:grpSpPr>
          <a:xfrm>
            <a:off x="8042776" y="4782312"/>
            <a:ext cx="447814" cy="261610"/>
            <a:chOff x="8473855" y="5940429"/>
            <a:chExt cx="447814" cy="261610"/>
          </a:xfrm>
        </p:grpSpPr>
        <p:sp>
          <p:nvSpPr>
            <p:cNvPr id="98" name="TextBox 97">
              <a:extLst>
                <a:ext uri="{FF2B5EF4-FFF2-40B4-BE49-F238E27FC236}">
                  <a16:creationId xmlns:a16="http://schemas.microsoft.com/office/drawing/2014/main" id="{AFFA9D9D-2B3F-4B0C-32C5-FE19852D6012}"/>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99" name="Straight Arrow Connector 98">
              <a:extLst>
                <a:ext uri="{FF2B5EF4-FFF2-40B4-BE49-F238E27FC236}">
                  <a16:creationId xmlns:a16="http://schemas.microsoft.com/office/drawing/2014/main" id="{CCAC79C5-7422-E350-8892-9C3C27BE2A4D}"/>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08955794-6BEA-2D85-85B1-4BC4CEE7F02B}"/>
              </a:ext>
            </a:extLst>
          </p:cNvPr>
          <p:cNvGrpSpPr/>
          <p:nvPr/>
        </p:nvGrpSpPr>
        <p:grpSpPr>
          <a:xfrm>
            <a:off x="8042776" y="4482637"/>
            <a:ext cx="447814" cy="261610"/>
            <a:chOff x="8473855" y="5940429"/>
            <a:chExt cx="447814" cy="261610"/>
          </a:xfrm>
        </p:grpSpPr>
        <p:sp>
          <p:nvSpPr>
            <p:cNvPr id="101" name="TextBox 100">
              <a:extLst>
                <a:ext uri="{FF2B5EF4-FFF2-40B4-BE49-F238E27FC236}">
                  <a16:creationId xmlns:a16="http://schemas.microsoft.com/office/drawing/2014/main" id="{E0C75CDC-63FE-1B81-811D-69A42BA9C2C7}"/>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2" name="Straight Arrow Connector 101">
              <a:extLst>
                <a:ext uri="{FF2B5EF4-FFF2-40B4-BE49-F238E27FC236}">
                  <a16:creationId xmlns:a16="http://schemas.microsoft.com/office/drawing/2014/main" id="{F63CF329-7CB2-C9A3-F741-E4DBB711C7F3}"/>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DE45023-7764-A5B4-216F-E5F2E03E5EBE}"/>
              </a:ext>
            </a:extLst>
          </p:cNvPr>
          <p:cNvGrpSpPr/>
          <p:nvPr/>
        </p:nvGrpSpPr>
        <p:grpSpPr>
          <a:xfrm flipH="1">
            <a:off x="10828357" y="3043278"/>
            <a:ext cx="447814" cy="261610"/>
            <a:chOff x="8473855" y="5940429"/>
            <a:chExt cx="447814" cy="261610"/>
          </a:xfrm>
        </p:grpSpPr>
        <p:sp>
          <p:nvSpPr>
            <p:cNvPr id="104" name="TextBox 103">
              <a:extLst>
                <a:ext uri="{FF2B5EF4-FFF2-40B4-BE49-F238E27FC236}">
                  <a16:creationId xmlns:a16="http://schemas.microsoft.com/office/drawing/2014/main" id="{5FD10B74-71BB-237C-4440-5CBAEAF662C5}"/>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5v</a:t>
              </a:r>
            </a:p>
          </p:txBody>
        </p:sp>
        <p:cxnSp>
          <p:nvCxnSpPr>
            <p:cNvPr id="105" name="Straight Arrow Connector 104">
              <a:extLst>
                <a:ext uri="{FF2B5EF4-FFF2-40B4-BE49-F238E27FC236}">
                  <a16:creationId xmlns:a16="http://schemas.microsoft.com/office/drawing/2014/main" id="{56F7278D-C0F9-204A-3DE5-BCDA4E3A6F04}"/>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32FE7324-D148-91D4-B076-397E69C69CF5}"/>
              </a:ext>
            </a:extLst>
          </p:cNvPr>
          <p:cNvGrpSpPr/>
          <p:nvPr/>
        </p:nvGrpSpPr>
        <p:grpSpPr>
          <a:xfrm>
            <a:off x="10740824" y="4538328"/>
            <a:ext cx="924086" cy="138499"/>
            <a:chOff x="5355775" y="4302229"/>
            <a:chExt cx="1073871" cy="138500"/>
          </a:xfrm>
        </p:grpSpPr>
        <p:sp>
          <p:nvSpPr>
            <p:cNvPr id="1024" name="TextBox 1023">
              <a:hlinkClick r:id="rId6" action="ppaction://hlinksldjump"/>
              <a:extLst>
                <a:ext uri="{FF2B5EF4-FFF2-40B4-BE49-F238E27FC236}">
                  <a16:creationId xmlns:a16="http://schemas.microsoft.com/office/drawing/2014/main" id="{ADBF0D84-71AA-A6FE-D56B-E20F34E6F73C}"/>
                </a:ext>
              </a:extLst>
            </p:cNvPr>
            <p:cNvSpPr txBox="1"/>
            <p:nvPr/>
          </p:nvSpPr>
          <p:spPr>
            <a:xfrm>
              <a:off x="5363720" y="4302229"/>
              <a:ext cx="1065926" cy="138500"/>
            </a:xfrm>
            <a:prstGeom prst="rect">
              <a:avLst/>
            </a:prstGeom>
            <a:noFill/>
            <a:ln>
              <a:solidFill>
                <a:schemeClr val="accent1"/>
              </a:solidFill>
            </a:ln>
          </p:spPr>
          <p:txBody>
            <a:bodyPr wrap="square" lIns="0" tIns="0" rIns="0" bIns="0" rtlCol="0">
              <a:spAutoFit/>
            </a:bodyPr>
            <a:lstStyle/>
            <a:p>
              <a:pPr algn="ctr"/>
              <a:r>
                <a:rPr lang="en-US" sz="900" dirty="0" err="1"/>
                <a:t>Opcode_MAA_JSR</a:t>
              </a:r>
              <a:endParaRPr lang="en-US" sz="900" dirty="0"/>
            </a:p>
          </p:txBody>
        </p:sp>
        <p:cxnSp>
          <p:nvCxnSpPr>
            <p:cNvPr id="1025" name="Straight Connector 1024">
              <a:extLst>
                <a:ext uri="{FF2B5EF4-FFF2-40B4-BE49-F238E27FC236}">
                  <a16:creationId xmlns:a16="http://schemas.microsoft.com/office/drawing/2014/main" id="{B38B3ACD-02D4-FB82-7A52-2F528BBFFCCF}"/>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030" name="Straight Arrow Connector 1029">
            <a:extLst>
              <a:ext uri="{FF2B5EF4-FFF2-40B4-BE49-F238E27FC236}">
                <a16:creationId xmlns:a16="http://schemas.microsoft.com/office/drawing/2014/main" id="{7394840B-03C8-9481-3D44-66218EE250E7}"/>
              </a:ext>
            </a:extLst>
          </p:cNvPr>
          <p:cNvCxnSpPr>
            <a:cxnSpLocks/>
          </p:cNvCxnSpPr>
          <p:nvPr/>
        </p:nvCxnSpPr>
        <p:spPr>
          <a:xfrm flipH="1" flipV="1">
            <a:off x="10533549" y="4621681"/>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2" name="Connector: Elbow 1031">
            <a:extLst>
              <a:ext uri="{FF2B5EF4-FFF2-40B4-BE49-F238E27FC236}">
                <a16:creationId xmlns:a16="http://schemas.microsoft.com/office/drawing/2014/main" id="{90D8887B-03EB-F19E-5A9D-908D302075D9}"/>
              </a:ext>
            </a:extLst>
          </p:cNvPr>
          <p:cNvCxnSpPr>
            <a:stCxn id="1029" idx="3"/>
            <a:endCxn id="1027" idx="3"/>
          </p:cNvCxnSpPr>
          <p:nvPr/>
        </p:nvCxnSpPr>
        <p:spPr>
          <a:xfrm flipH="1">
            <a:off x="10564866" y="3763911"/>
            <a:ext cx="1044083" cy="1147058"/>
          </a:xfrm>
          <a:prstGeom prst="bentConnector3">
            <a:avLst>
              <a:gd name="adj1" fmla="val -21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3" name="Connector: Elbow 1032">
            <a:extLst>
              <a:ext uri="{FF2B5EF4-FFF2-40B4-BE49-F238E27FC236}">
                <a16:creationId xmlns:a16="http://schemas.microsoft.com/office/drawing/2014/main" id="{2DD119B2-A7D0-D9DB-2180-F0B5DA61DE10}"/>
              </a:ext>
            </a:extLst>
          </p:cNvPr>
          <p:cNvCxnSpPr>
            <a:cxnSpLocks/>
            <a:stCxn id="1029" idx="3"/>
            <a:endCxn id="1028" idx="3"/>
          </p:cNvCxnSpPr>
          <p:nvPr/>
        </p:nvCxnSpPr>
        <p:spPr>
          <a:xfrm flipH="1">
            <a:off x="10564866" y="3763911"/>
            <a:ext cx="1044083" cy="1438174"/>
          </a:xfrm>
          <a:prstGeom prst="bentConnector3">
            <a:avLst>
              <a:gd name="adj1" fmla="val -21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30E46897-1FF3-B31E-546B-E97112B71CB0}"/>
              </a:ext>
            </a:extLst>
          </p:cNvPr>
          <p:cNvCxnSpPr>
            <a:cxnSpLocks/>
          </p:cNvCxnSpPr>
          <p:nvPr/>
        </p:nvCxnSpPr>
        <p:spPr>
          <a:xfrm flipH="1" flipV="1">
            <a:off x="10593660" y="409573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4C6CC033-CF2F-FEAA-A16C-F3A8CBE7E18C}"/>
              </a:ext>
            </a:extLst>
          </p:cNvPr>
          <p:cNvCxnSpPr>
            <a:cxnSpLocks/>
          </p:cNvCxnSpPr>
          <p:nvPr/>
        </p:nvCxnSpPr>
        <p:spPr>
          <a:xfrm flipH="1" flipV="1">
            <a:off x="10616906" y="4351295"/>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8" name="Rectangle 1037">
            <a:hlinkClick r:id="rId5" action="ppaction://hlinksldjump"/>
            <a:extLst>
              <a:ext uri="{FF2B5EF4-FFF2-40B4-BE49-F238E27FC236}">
                <a16:creationId xmlns:a16="http://schemas.microsoft.com/office/drawing/2014/main" id="{AA434D35-3DB3-F57F-DA72-DFE5EED9A720}"/>
              </a:ext>
            </a:extLst>
          </p:cNvPr>
          <p:cNvSpPr/>
          <p:nvPr/>
        </p:nvSpPr>
        <p:spPr>
          <a:xfrm>
            <a:off x="10740824" y="4286689"/>
            <a:ext cx="917249" cy="138498"/>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900" dirty="0"/>
              <a:t>µC 22: AB2DB H/L</a:t>
            </a:r>
          </a:p>
        </p:txBody>
      </p:sp>
      <p:sp>
        <p:nvSpPr>
          <p:cNvPr id="1041" name="TextBox 1040">
            <a:hlinkClick r:id="rId7" action="ppaction://hlinksldjump"/>
            <a:extLst>
              <a:ext uri="{FF2B5EF4-FFF2-40B4-BE49-F238E27FC236}">
                <a16:creationId xmlns:a16="http://schemas.microsoft.com/office/drawing/2014/main" id="{26170D41-AF0F-EA39-8307-80D1B538BCB6}"/>
              </a:ext>
            </a:extLst>
          </p:cNvPr>
          <p:cNvSpPr txBox="1"/>
          <p:nvPr/>
        </p:nvSpPr>
        <p:spPr>
          <a:xfrm>
            <a:off x="10740824" y="4019660"/>
            <a:ext cx="844783" cy="153888"/>
          </a:xfrm>
          <a:prstGeom prst="rect">
            <a:avLst/>
          </a:prstGeom>
          <a:solidFill>
            <a:schemeClr val="bg1"/>
          </a:solidFill>
          <a:ln>
            <a:solidFill>
              <a:schemeClr val="accent1"/>
            </a:solidFill>
          </a:ln>
        </p:spPr>
        <p:txBody>
          <a:bodyPr wrap="none" lIns="0" tIns="0" rIns="0" bIns="0" rtlCol="0">
            <a:spAutoFit/>
          </a:bodyPr>
          <a:lstStyle/>
          <a:p>
            <a:pPr algn="ctr"/>
            <a:r>
              <a:rPr lang="en-US" sz="1000" dirty="0"/>
              <a:t>AR H/L (</a:t>
            </a:r>
            <a:r>
              <a:rPr lang="en-US" sz="1000" dirty="0" err="1"/>
              <a:t>Instr</a:t>
            </a:r>
            <a:r>
              <a:rPr lang="en-US" sz="1000" dirty="0"/>
              <a:t>[5])</a:t>
            </a:r>
          </a:p>
        </p:txBody>
      </p:sp>
      <p:grpSp>
        <p:nvGrpSpPr>
          <p:cNvPr id="1042" name="Group 1041">
            <a:extLst>
              <a:ext uri="{FF2B5EF4-FFF2-40B4-BE49-F238E27FC236}">
                <a16:creationId xmlns:a16="http://schemas.microsoft.com/office/drawing/2014/main" id="{C20B7190-6479-D4B8-64E5-127E894148A4}"/>
              </a:ext>
            </a:extLst>
          </p:cNvPr>
          <p:cNvGrpSpPr/>
          <p:nvPr/>
        </p:nvGrpSpPr>
        <p:grpSpPr>
          <a:xfrm>
            <a:off x="8042776" y="3351445"/>
            <a:ext cx="447814" cy="261610"/>
            <a:chOff x="8473855" y="5940429"/>
            <a:chExt cx="447814" cy="261610"/>
          </a:xfrm>
        </p:grpSpPr>
        <p:sp>
          <p:nvSpPr>
            <p:cNvPr id="1043" name="TextBox 1042">
              <a:extLst>
                <a:ext uri="{FF2B5EF4-FFF2-40B4-BE49-F238E27FC236}">
                  <a16:creationId xmlns:a16="http://schemas.microsoft.com/office/drawing/2014/main" id="{59B58DB2-A545-FF27-73D0-48893AF7FE11}"/>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44" name="Straight Arrow Connector 1043">
              <a:extLst>
                <a:ext uri="{FF2B5EF4-FFF2-40B4-BE49-F238E27FC236}">
                  <a16:creationId xmlns:a16="http://schemas.microsoft.com/office/drawing/2014/main" id="{0CADCAA3-A541-F163-F45B-9564E9AFAE9D}"/>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46" name="Picture 1045" descr="A table with numbers and letters&#10;&#10;AI-generated content may be incorrect.">
            <a:extLst>
              <a:ext uri="{FF2B5EF4-FFF2-40B4-BE49-F238E27FC236}">
                <a16:creationId xmlns:a16="http://schemas.microsoft.com/office/drawing/2014/main" id="{336314E4-BB43-999A-0209-E3D758C4D6AA}"/>
              </a:ext>
            </a:extLst>
          </p:cNvPr>
          <p:cNvPicPr>
            <a:picLocks noChangeAspect="1"/>
          </p:cNvPicPr>
          <p:nvPr/>
        </p:nvPicPr>
        <p:blipFill>
          <a:blip r:embed="rId10"/>
          <a:stretch>
            <a:fillRect/>
          </a:stretch>
        </p:blipFill>
        <p:spPr>
          <a:xfrm>
            <a:off x="8050797" y="121859"/>
            <a:ext cx="3947166" cy="909080"/>
          </a:xfrm>
          <a:prstGeom prst="rect">
            <a:avLst/>
          </a:prstGeom>
        </p:spPr>
      </p:pic>
      <p:grpSp>
        <p:nvGrpSpPr>
          <p:cNvPr id="1047" name="Group 1046">
            <a:extLst>
              <a:ext uri="{FF2B5EF4-FFF2-40B4-BE49-F238E27FC236}">
                <a16:creationId xmlns:a16="http://schemas.microsoft.com/office/drawing/2014/main" id="{EF6ECE32-470C-887D-699A-91F019732C55}"/>
              </a:ext>
            </a:extLst>
          </p:cNvPr>
          <p:cNvGrpSpPr/>
          <p:nvPr/>
        </p:nvGrpSpPr>
        <p:grpSpPr>
          <a:xfrm>
            <a:off x="8042776" y="3630178"/>
            <a:ext cx="447814" cy="261610"/>
            <a:chOff x="8473855" y="5940429"/>
            <a:chExt cx="447814" cy="261610"/>
          </a:xfrm>
        </p:grpSpPr>
        <p:sp>
          <p:nvSpPr>
            <p:cNvPr id="1048" name="TextBox 1047">
              <a:extLst>
                <a:ext uri="{FF2B5EF4-FFF2-40B4-BE49-F238E27FC236}">
                  <a16:creationId xmlns:a16="http://schemas.microsoft.com/office/drawing/2014/main" id="{AF1F01D3-F605-2DCC-DD73-8A5867F1B9AA}"/>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49" name="Straight Arrow Connector 1048">
              <a:extLst>
                <a:ext uri="{FF2B5EF4-FFF2-40B4-BE49-F238E27FC236}">
                  <a16:creationId xmlns:a16="http://schemas.microsoft.com/office/drawing/2014/main" id="{EF840258-F433-0BD0-A80E-F267F9C0BED5}"/>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0" name="TextBox 1049">
            <a:hlinkClick r:id="rId11" action="ppaction://hlinksldjump"/>
            <a:extLst>
              <a:ext uri="{FF2B5EF4-FFF2-40B4-BE49-F238E27FC236}">
                <a16:creationId xmlns:a16="http://schemas.microsoft.com/office/drawing/2014/main" id="{EE15BA3C-5B83-D887-5BC8-EC2A75183AF6}"/>
              </a:ext>
            </a:extLst>
          </p:cNvPr>
          <p:cNvSpPr txBox="1"/>
          <p:nvPr/>
        </p:nvSpPr>
        <p:spPr>
          <a:xfrm>
            <a:off x="8191388" y="3971881"/>
            <a:ext cx="615196" cy="153888"/>
          </a:xfrm>
          <a:prstGeom prst="rect">
            <a:avLst/>
          </a:prstGeom>
          <a:solidFill>
            <a:schemeClr val="bg1"/>
          </a:solidFill>
          <a:ln>
            <a:solidFill>
              <a:schemeClr val="accent1"/>
            </a:solidFill>
          </a:ln>
        </p:spPr>
        <p:txBody>
          <a:bodyPr wrap="square" lIns="0" tIns="0" rIns="0" bIns="0" rtlCol="0">
            <a:spAutoFit/>
          </a:bodyPr>
          <a:lstStyle/>
          <a:p>
            <a:pPr algn="ctr"/>
            <a:r>
              <a:rPr lang="en-US" sz="1000" dirty="0" err="1"/>
              <a:t>Addr</a:t>
            </a:r>
            <a:r>
              <a:rPr lang="en-US" sz="1000" dirty="0"/>
              <a:t> Hi OE</a:t>
            </a:r>
          </a:p>
        </p:txBody>
      </p:sp>
      <p:sp>
        <p:nvSpPr>
          <p:cNvPr id="1051" name="TextBox 1050">
            <a:hlinkClick r:id="rId11" action="ppaction://hlinksldjump"/>
            <a:extLst>
              <a:ext uri="{FF2B5EF4-FFF2-40B4-BE49-F238E27FC236}">
                <a16:creationId xmlns:a16="http://schemas.microsoft.com/office/drawing/2014/main" id="{496E20D0-7F0C-74D8-0D39-5F6DD827DAE8}"/>
              </a:ext>
            </a:extLst>
          </p:cNvPr>
          <p:cNvSpPr txBox="1"/>
          <p:nvPr/>
        </p:nvSpPr>
        <p:spPr>
          <a:xfrm>
            <a:off x="11075926" y="3389828"/>
            <a:ext cx="580287" cy="153888"/>
          </a:xfrm>
          <a:prstGeom prst="rect">
            <a:avLst/>
          </a:prstGeom>
          <a:solidFill>
            <a:schemeClr val="bg1"/>
          </a:solidFill>
          <a:ln>
            <a:solidFill>
              <a:schemeClr val="accent1"/>
            </a:solidFill>
          </a:ln>
        </p:spPr>
        <p:txBody>
          <a:bodyPr wrap="none" lIns="0" tIns="0" rIns="0" bIns="0" rtlCol="0">
            <a:spAutoFit/>
          </a:bodyPr>
          <a:lstStyle/>
          <a:p>
            <a:pPr algn="r"/>
            <a:r>
              <a:rPr lang="en-US" sz="1000" dirty="0" err="1"/>
              <a:t>Addr</a:t>
            </a:r>
            <a:r>
              <a:rPr lang="en-US" sz="1000" dirty="0"/>
              <a:t> Lo OE</a:t>
            </a:r>
          </a:p>
        </p:txBody>
      </p:sp>
      <p:sp>
        <p:nvSpPr>
          <p:cNvPr id="1052" name="Rectangle 1051">
            <a:hlinkClick r:id="rId5" action="ppaction://hlinksldjump"/>
            <a:extLst>
              <a:ext uri="{FF2B5EF4-FFF2-40B4-BE49-F238E27FC236}">
                <a16:creationId xmlns:a16="http://schemas.microsoft.com/office/drawing/2014/main" id="{3B500137-1A0A-FE98-8941-F4072094815E}"/>
              </a:ext>
            </a:extLst>
          </p:cNvPr>
          <p:cNvSpPr/>
          <p:nvPr/>
        </p:nvSpPr>
        <p:spPr>
          <a:xfrm>
            <a:off x="7747846" y="4232821"/>
            <a:ext cx="798543"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000" dirty="0"/>
              <a:t>µC 21: AB2DB</a:t>
            </a:r>
          </a:p>
        </p:txBody>
      </p:sp>
      <p:sp>
        <p:nvSpPr>
          <p:cNvPr id="1053" name="Rectangle 1052">
            <a:hlinkClick r:id="rId5" action="ppaction://hlinksldjump"/>
            <a:extLst>
              <a:ext uri="{FF2B5EF4-FFF2-40B4-BE49-F238E27FC236}">
                <a16:creationId xmlns:a16="http://schemas.microsoft.com/office/drawing/2014/main" id="{F7176BAC-6098-8B92-3F6D-58D44BF70B50}"/>
              </a:ext>
            </a:extLst>
          </p:cNvPr>
          <p:cNvSpPr/>
          <p:nvPr/>
        </p:nvSpPr>
        <p:spPr>
          <a:xfrm>
            <a:off x="7792116" y="3092586"/>
            <a:ext cx="798543"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000" dirty="0"/>
              <a:t>µC 21: AB2DB</a:t>
            </a:r>
          </a:p>
        </p:txBody>
      </p:sp>
      <p:grpSp>
        <p:nvGrpSpPr>
          <p:cNvPr id="33" name="Group 32">
            <a:extLst>
              <a:ext uri="{FF2B5EF4-FFF2-40B4-BE49-F238E27FC236}">
                <a16:creationId xmlns:a16="http://schemas.microsoft.com/office/drawing/2014/main" id="{89F881CA-1BC0-26EC-A9B8-68776904CE03}"/>
              </a:ext>
            </a:extLst>
          </p:cNvPr>
          <p:cNvGrpSpPr/>
          <p:nvPr/>
        </p:nvGrpSpPr>
        <p:grpSpPr>
          <a:xfrm>
            <a:off x="4658920" y="4685021"/>
            <a:ext cx="780983" cy="161583"/>
            <a:chOff x="4658920" y="4685021"/>
            <a:chExt cx="780983" cy="161583"/>
          </a:xfrm>
        </p:grpSpPr>
        <p:sp>
          <p:nvSpPr>
            <p:cNvPr id="25" name="TextBox 24">
              <a:hlinkClick r:id="rId11" action="ppaction://hlinksldjump"/>
              <a:extLst>
                <a:ext uri="{FF2B5EF4-FFF2-40B4-BE49-F238E27FC236}">
                  <a16:creationId xmlns:a16="http://schemas.microsoft.com/office/drawing/2014/main" id="{E1E7213D-698D-ED24-5668-6634E5B4B141}"/>
                </a:ext>
              </a:extLst>
            </p:cNvPr>
            <p:cNvSpPr txBox="1"/>
            <p:nvPr/>
          </p:nvSpPr>
          <p:spPr>
            <a:xfrm>
              <a:off x="4658920" y="4685021"/>
              <a:ext cx="780983" cy="161583"/>
            </a:xfrm>
            <a:prstGeom prst="rect">
              <a:avLst/>
            </a:prstGeom>
            <a:solidFill>
              <a:schemeClr val="bg1"/>
            </a:solidFill>
            <a:ln>
              <a:solidFill>
                <a:schemeClr val="accent1"/>
              </a:solidFill>
            </a:ln>
          </p:spPr>
          <p:txBody>
            <a:bodyPr wrap="none" tIns="0" bIns="0" rtlCol="0">
              <a:spAutoFit/>
            </a:bodyPr>
            <a:lstStyle/>
            <a:p>
              <a:pPr algn="r"/>
              <a:r>
                <a:rPr lang="en-US" sz="1050" dirty="0" err="1"/>
                <a:t>Addr</a:t>
              </a:r>
              <a:r>
                <a:rPr lang="en-US" sz="1050" dirty="0"/>
                <a:t> Hi OE</a:t>
              </a:r>
            </a:p>
          </p:txBody>
        </p:sp>
        <p:cxnSp>
          <p:nvCxnSpPr>
            <p:cNvPr id="3" name="Straight Connector 2">
              <a:extLst>
                <a:ext uri="{FF2B5EF4-FFF2-40B4-BE49-F238E27FC236}">
                  <a16:creationId xmlns:a16="http://schemas.microsoft.com/office/drawing/2014/main" id="{3D41386E-AEF6-FA90-50D7-317C538880B8}"/>
                </a:ext>
              </a:extLst>
            </p:cNvPr>
            <p:cNvCxnSpPr>
              <a:cxnSpLocks/>
            </p:cNvCxnSpPr>
            <p:nvPr/>
          </p:nvCxnSpPr>
          <p:spPr>
            <a:xfrm>
              <a:off x="4676500" y="4706494"/>
              <a:ext cx="54645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72A9308-8A6B-6F65-997B-7CEC0D544A80}"/>
              </a:ext>
            </a:extLst>
          </p:cNvPr>
          <p:cNvGrpSpPr/>
          <p:nvPr/>
        </p:nvGrpSpPr>
        <p:grpSpPr>
          <a:xfrm>
            <a:off x="4646096" y="5782328"/>
            <a:ext cx="793807" cy="161583"/>
            <a:chOff x="4646096" y="5782328"/>
            <a:chExt cx="793807" cy="161583"/>
          </a:xfrm>
        </p:grpSpPr>
        <p:sp>
          <p:nvSpPr>
            <p:cNvPr id="32" name="TextBox 31">
              <a:hlinkClick r:id="rId11" action="ppaction://hlinksldjump"/>
              <a:extLst>
                <a:ext uri="{FF2B5EF4-FFF2-40B4-BE49-F238E27FC236}">
                  <a16:creationId xmlns:a16="http://schemas.microsoft.com/office/drawing/2014/main" id="{C3373A84-721D-F1A4-049E-AEE3C0C6087A}"/>
                </a:ext>
              </a:extLst>
            </p:cNvPr>
            <p:cNvSpPr txBox="1"/>
            <p:nvPr/>
          </p:nvSpPr>
          <p:spPr>
            <a:xfrm>
              <a:off x="4646096" y="5782328"/>
              <a:ext cx="793807" cy="161583"/>
            </a:xfrm>
            <a:prstGeom prst="rect">
              <a:avLst/>
            </a:prstGeom>
            <a:solidFill>
              <a:schemeClr val="bg1"/>
            </a:solidFill>
            <a:ln>
              <a:solidFill>
                <a:schemeClr val="accent1"/>
              </a:solidFill>
            </a:ln>
          </p:spPr>
          <p:txBody>
            <a:bodyPr wrap="none" tIns="0" bIns="0" rtlCol="0">
              <a:spAutoFit/>
            </a:bodyPr>
            <a:lstStyle/>
            <a:p>
              <a:pPr algn="r"/>
              <a:r>
                <a:rPr lang="en-US" sz="1050" dirty="0" err="1"/>
                <a:t>Addr</a:t>
              </a:r>
              <a:r>
                <a:rPr lang="en-US" sz="1050" dirty="0"/>
                <a:t> Lo OE</a:t>
              </a:r>
            </a:p>
          </p:txBody>
        </p:sp>
        <p:cxnSp>
          <p:nvCxnSpPr>
            <p:cNvPr id="21" name="Straight Connector 20">
              <a:extLst>
                <a:ext uri="{FF2B5EF4-FFF2-40B4-BE49-F238E27FC236}">
                  <a16:creationId xmlns:a16="http://schemas.microsoft.com/office/drawing/2014/main" id="{B1BED341-89DE-CA32-4F0C-1AF0CA6D5BBE}"/>
                </a:ext>
              </a:extLst>
            </p:cNvPr>
            <p:cNvCxnSpPr>
              <a:cxnSpLocks/>
            </p:cNvCxnSpPr>
            <p:nvPr/>
          </p:nvCxnSpPr>
          <p:spPr>
            <a:xfrm>
              <a:off x="4697604" y="5806112"/>
              <a:ext cx="5464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8D6E506F-8DFB-6982-109F-19B2BB1E615B}"/>
              </a:ext>
            </a:extLst>
          </p:cNvPr>
          <p:cNvSpPr/>
          <p:nvPr/>
        </p:nvSpPr>
        <p:spPr>
          <a:xfrm>
            <a:off x="3286496" y="562782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Diagram&#10;&#10;Description automatically generated with low confidence">
            <a:extLst>
              <a:ext uri="{FF2B5EF4-FFF2-40B4-BE49-F238E27FC236}">
                <a16:creationId xmlns:a16="http://schemas.microsoft.com/office/drawing/2014/main" id="{3B2931D6-40E0-8C02-D0DC-A4518E67FA10}"/>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3588" r="58979" b="29396"/>
          <a:stretch/>
        </p:blipFill>
        <p:spPr>
          <a:xfrm>
            <a:off x="2721204" y="5885084"/>
            <a:ext cx="440821" cy="311727"/>
          </a:xfrm>
          <a:prstGeom prst="rect">
            <a:avLst/>
          </a:prstGeom>
          <a:solidFill>
            <a:schemeClr val="bg1"/>
          </a:solidFill>
        </p:spPr>
      </p:pic>
    </p:spTree>
    <p:extLst>
      <p:ext uri="{BB962C8B-B14F-4D97-AF65-F5344CB8AC3E}">
        <p14:creationId xmlns:p14="http://schemas.microsoft.com/office/powerpoint/2010/main" val="24156542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E12C-0A14-399D-01E0-A0E6EB694463}"/>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 Load</a:t>
            </a:r>
          </a:p>
        </p:txBody>
      </p:sp>
      <p:sp>
        <p:nvSpPr>
          <p:cNvPr id="4" name="TextBox 3">
            <a:hlinkClick r:id="rId3" action="ppaction://hlinksldjump"/>
            <a:extLst>
              <a:ext uri="{FF2B5EF4-FFF2-40B4-BE49-F238E27FC236}">
                <a16:creationId xmlns:a16="http://schemas.microsoft.com/office/drawing/2014/main" id="{F22EFD1E-98D5-FA19-F8DC-9C5985FD3923}"/>
              </a:ext>
            </a:extLst>
          </p:cNvPr>
          <p:cNvSpPr txBox="1"/>
          <p:nvPr/>
        </p:nvSpPr>
        <p:spPr>
          <a:xfrm>
            <a:off x="9564371" y="4046710"/>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5" name="Rectangle 4">
            <a:hlinkClick r:id="rId4" action="ppaction://hlinksldjump"/>
            <a:extLst>
              <a:ext uri="{FF2B5EF4-FFF2-40B4-BE49-F238E27FC236}">
                <a16:creationId xmlns:a16="http://schemas.microsoft.com/office/drawing/2014/main" id="{BDD7669F-B26F-880C-699F-EEC262237AFF}"/>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6" name="Rectangle 5">
            <a:hlinkClick r:id="rId4" action="ppaction://hlinksldjump"/>
            <a:extLst>
              <a:ext uri="{FF2B5EF4-FFF2-40B4-BE49-F238E27FC236}">
                <a16:creationId xmlns:a16="http://schemas.microsoft.com/office/drawing/2014/main" id="{E62F9634-F983-BDA1-7487-FD2330D8D7E1}"/>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a:t>µC 3: Reg Out Select</a:t>
            </a:r>
          </a:p>
        </p:txBody>
      </p:sp>
      <p:grpSp>
        <p:nvGrpSpPr>
          <p:cNvPr id="7" name="Group 6">
            <a:extLst>
              <a:ext uri="{FF2B5EF4-FFF2-40B4-BE49-F238E27FC236}">
                <a16:creationId xmlns:a16="http://schemas.microsoft.com/office/drawing/2014/main" id="{2E72ACD0-C038-DB63-1B00-AA043228E6D6}"/>
              </a:ext>
            </a:extLst>
          </p:cNvPr>
          <p:cNvGrpSpPr/>
          <p:nvPr/>
        </p:nvGrpSpPr>
        <p:grpSpPr>
          <a:xfrm>
            <a:off x="2523815" y="4245493"/>
            <a:ext cx="1067229" cy="307777"/>
            <a:chOff x="1992327" y="3559447"/>
            <a:chExt cx="1067229" cy="307778"/>
          </a:xfrm>
        </p:grpSpPr>
        <p:sp>
          <p:nvSpPr>
            <p:cNvPr id="8" name="TextBox 7">
              <a:hlinkClick r:id="rId5" action="ppaction://hlinksldjump"/>
              <a:extLst>
                <a:ext uri="{FF2B5EF4-FFF2-40B4-BE49-F238E27FC236}">
                  <a16:creationId xmlns:a16="http://schemas.microsoft.com/office/drawing/2014/main" id="{11DB4CC6-2ACD-9E03-BBE0-A35966F898C9}"/>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9" name="Straight Connector 8">
              <a:extLst>
                <a:ext uri="{FF2B5EF4-FFF2-40B4-BE49-F238E27FC236}">
                  <a16:creationId xmlns:a16="http://schemas.microsoft.com/office/drawing/2014/main" id="{C0241BB4-24DE-FC20-F900-7215B5C72AF2}"/>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5558F1D-B9D7-C7AD-95BB-4D03EA561C2A}"/>
              </a:ext>
            </a:extLst>
          </p:cNvPr>
          <p:cNvGrpSpPr/>
          <p:nvPr/>
        </p:nvGrpSpPr>
        <p:grpSpPr>
          <a:xfrm>
            <a:off x="2498167" y="5213143"/>
            <a:ext cx="1067229" cy="307777"/>
            <a:chOff x="1992327" y="3559447"/>
            <a:chExt cx="1067229" cy="307778"/>
          </a:xfrm>
        </p:grpSpPr>
        <p:sp>
          <p:nvSpPr>
            <p:cNvPr id="11" name="TextBox 10">
              <a:hlinkClick r:id="rId5" action="ppaction://hlinksldjump"/>
              <a:extLst>
                <a:ext uri="{FF2B5EF4-FFF2-40B4-BE49-F238E27FC236}">
                  <a16:creationId xmlns:a16="http://schemas.microsoft.com/office/drawing/2014/main" id="{EFD24160-56F3-0DC8-D994-D762AA0A96D1}"/>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12" name="Straight Connector 11">
              <a:extLst>
                <a:ext uri="{FF2B5EF4-FFF2-40B4-BE49-F238E27FC236}">
                  <a16:creationId xmlns:a16="http://schemas.microsoft.com/office/drawing/2014/main" id="{4E5F9BC0-3B78-EA18-4E02-6A3D13D57483}"/>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D5F38EF1-C7E0-D66C-1D8C-8FBAA37CBDCE}"/>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877562" y="4753621"/>
            <a:ext cx="659287" cy="459531"/>
          </a:xfrm>
          <a:prstGeom prst="rect">
            <a:avLst/>
          </a:prstGeom>
        </p:spPr>
      </p:pic>
      <p:cxnSp>
        <p:nvCxnSpPr>
          <p:cNvPr id="15" name="Connector: Elbow 14">
            <a:extLst>
              <a:ext uri="{FF2B5EF4-FFF2-40B4-BE49-F238E27FC236}">
                <a16:creationId xmlns:a16="http://schemas.microsoft.com/office/drawing/2014/main" id="{CDC03B04-84A1-5546-4AF0-5F5DDA380307}"/>
              </a:ext>
            </a:extLst>
          </p:cNvPr>
          <p:cNvCxnSpPr>
            <a:stCxn id="8" idx="3"/>
          </p:cNvCxnSpPr>
          <p:nvPr/>
        </p:nvCxnSpPr>
        <p:spPr>
          <a:xfrm>
            <a:off x="3569294" y="4399382"/>
            <a:ext cx="1362629" cy="4352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F1E715D-431E-ADA8-D6C9-ADD6106EABB2}"/>
              </a:ext>
            </a:extLst>
          </p:cNvPr>
          <p:cNvCxnSpPr>
            <a:stCxn id="11" idx="3"/>
          </p:cNvCxnSpPr>
          <p:nvPr/>
        </p:nvCxnSpPr>
        <p:spPr>
          <a:xfrm flipV="1">
            <a:off x="3562882" y="5126478"/>
            <a:ext cx="1417681" cy="24055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ACA9861-A523-80C5-E204-363939E43A77}"/>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877561" y="2865981"/>
            <a:ext cx="778849" cy="604563"/>
          </a:xfrm>
          <a:prstGeom prst="rect">
            <a:avLst/>
          </a:prstGeom>
        </p:spPr>
      </p:pic>
      <p:cxnSp>
        <p:nvCxnSpPr>
          <p:cNvPr id="20" name="Connector: Elbow 19">
            <a:extLst>
              <a:ext uri="{FF2B5EF4-FFF2-40B4-BE49-F238E27FC236}">
                <a16:creationId xmlns:a16="http://schemas.microsoft.com/office/drawing/2014/main" id="{1EA2228E-FFF4-5071-CA57-CB86B5FD2CB5}"/>
              </a:ext>
            </a:extLst>
          </p:cNvPr>
          <p:cNvCxnSpPr>
            <a:stCxn id="5" idx="3"/>
          </p:cNvCxnSpPr>
          <p:nvPr/>
        </p:nvCxnSpPr>
        <p:spPr>
          <a:xfrm>
            <a:off x="3814552" y="2774542"/>
            <a:ext cx="1166011"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B5F64C9-4CC9-1598-D110-15A6902C1940}"/>
              </a:ext>
            </a:extLst>
          </p:cNvPr>
          <p:cNvCxnSpPr>
            <a:stCxn id="6" idx="3"/>
          </p:cNvCxnSpPr>
          <p:nvPr/>
        </p:nvCxnSpPr>
        <p:spPr>
          <a:xfrm flipV="1">
            <a:off x="3814552" y="3238837"/>
            <a:ext cx="1166011"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858A272D-FB32-8CEE-E78D-DD1F8C41CE2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5642656" y="2937749"/>
            <a:ext cx="612149" cy="432883"/>
          </a:xfrm>
          <a:prstGeom prst="rect">
            <a:avLst/>
          </a:prstGeom>
          <a:solidFill>
            <a:schemeClr val="bg1"/>
          </a:solidFill>
        </p:spPr>
      </p:pic>
      <p:pic>
        <p:nvPicPr>
          <p:cNvPr id="24" name="Picture 23">
            <a:extLst>
              <a:ext uri="{FF2B5EF4-FFF2-40B4-BE49-F238E27FC236}">
                <a16:creationId xmlns:a16="http://schemas.microsoft.com/office/drawing/2014/main" id="{788CBFD7-D065-2E4F-A5D2-36ECB440D165}"/>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6625297" y="3794827"/>
            <a:ext cx="778849" cy="604563"/>
          </a:xfrm>
          <a:prstGeom prst="rect">
            <a:avLst/>
          </a:prstGeom>
        </p:spPr>
      </p:pic>
      <p:cxnSp>
        <p:nvCxnSpPr>
          <p:cNvPr id="26" name="Connector: Elbow 25">
            <a:extLst>
              <a:ext uri="{FF2B5EF4-FFF2-40B4-BE49-F238E27FC236}">
                <a16:creationId xmlns:a16="http://schemas.microsoft.com/office/drawing/2014/main" id="{9C101E29-5ACF-96C4-2ED2-6256786DC277}"/>
              </a:ext>
            </a:extLst>
          </p:cNvPr>
          <p:cNvCxnSpPr>
            <a:stCxn id="23" idx="3"/>
          </p:cNvCxnSpPr>
          <p:nvPr/>
        </p:nvCxnSpPr>
        <p:spPr>
          <a:xfrm>
            <a:off x="6254805" y="3154191"/>
            <a:ext cx="369732" cy="8244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E36522D-D716-0E62-4CCA-1DF4A1FA809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250A8EF-9ED2-76CD-742E-6DC818CC9DD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7399425" y="3894039"/>
            <a:ext cx="778849" cy="604563"/>
          </a:xfrm>
          <a:prstGeom prst="rect">
            <a:avLst/>
          </a:prstGeom>
        </p:spPr>
      </p:pic>
      <p:sp>
        <p:nvSpPr>
          <p:cNvPr id="31" name="TextBox 30">
            <a:hlinkClick r:id="rId10" action="ppaction://hlinksldjump"/>
            <a:extLst>
              <a:ext uri="{FF2B5EF4-FFF2-40B4-BE49-F238E27FC236}">
                <a16:creationId xmlns:a16="http://schemas.microsoft.com/office/drawing/2014/main" id="{5B43C43B-B00A-67E7-52D7-6248BE345CAE}"/>
              </a:ext>
            </a:extLst>
          </p:cNvPr>
          <p:cNvSpPr txBox="1"/>
          <p:nvPr/>
        </p:nvSpPr>
        <p:spPr>
          <a:xfrm>
            <a:off x="5378162" y="552590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cxnSp>
        <p:nvCxnSpPr>
          <p:cNvPr id="33" name="Connector: Elbow 32">
            <a:extLst>
              <a:ext uri="{FF2B5EF4-FFF2-40B4-BE49-F238E27FC236}">
                <a16:creationId xmlns:a16="http://schemas.microsoft.com/office/drawing/2014/main" id="{97CB9F11-4482-81BF-F74D-6389857AFBC9}"/>
              </a:ext>
            </a:extLst>
          </p:cNvPr>
          <p:cNvCxnSpPr>
            <a:stCxn id="31" idx="3"/>
          </p:cNvCxnSpPr>
          <p:nvPr/>
        </p:nvCxnSpPr>
        <p:spPr>
          <a:xfrm flipV="1">
            <a:off x="6244105" y="4278066"/>
            <a:ext cx="1155319" cy="140172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F2C32D-C896-DC7E-6A8E-2CC116D78B74}"/>
              </a:ext>
            </a:extLst>
          </p:cNvPr>
          <p:cNvCxnSpPr>
            <a:stCxn id="30" idx="3"/>
            <a:endCxn id="4" idx="1"/>
          </p:cNvCxnSpPr>
          <p:nvPr/>
        </p:nvCxnSpPr>
        <p:spPr>
          <a:xfrm>
            <a:off x="8178274" y="4196321"/>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E204A98F-CB3E-4077-091A-2767A8C409E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8109203" y="3966507"/>
            <a:ext cx="612149" cy="432883"/>
          </a:xfrm>
          <a:prstGeom prst="rect">
            <a:avLst/>
          </a:prstGeom>
          <a:solidFill>
            <a:schemeClr val="bg1"/>
          </a:solidFill>
        </p:spPr>
      </p:pic>
      <p:grpSp>
        <p:nvGrpSpPr>
          <p:cNvPr id="29" name="Group 28">
            <a:extLst>
              <a:ext uri="{FF2B5EF4-FFF2-40B4-BE49-F238E27FC236}">
                <a16:creationId xmlns:a16="http://schemas.microsoft.com/office/drawing/2014/main" id="{680E78DB-02F0-3F8B-EEF2-6F30AC069042}"/>
              </a:ext>
            </a:extLst>
          </p:cNvPr>
          <p:cNvGrpSpPr/>
          <p:nvPr/>
        </p:nvGrpSpPr>
        <p:grpSpPr>
          <a:xfrm rot="16200000">
            <a:off x="7549790" y="1445382"/>
            <a:ext cx="3010195" cy="981899"/>
            <a:chOff x="6995144" y="1610024"/>
            <a:chExt cx="4445079" cy="1697837"/>
          </a:xfrm>
        </p:grpSpPr>
        <p:pic>
          <p:nvPicPr>
            <p:cNvPr id="32" name="Picture 31">
              <a:extLst>
                <a:ext uri="{FF2B5EF4-FFF2-40B4-BE49-F238E27FC236}">
                  <a16:creationId xmlns:a16="http://schemas.microsoft.com/office/drawing/2014/main" id="{842D6E98-AB25-2169-D100-0FB903E90BC1}"/>
                </a:ext>
              </a:extLst>
            </p:cNvPr>
            <p:cNvPicPr>
              <a:picLocks noChangeAspect="1"/>
            </p:cNvPicPr>
            <p:nvPr/>
          </p:nvPicPr>
          <p:blipFill>
            <a:blip r:embed="rId11"/>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5D13AFA2-0AE7-A65C-5BD4-FF98F4CA490E}"/>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a:t>273 Char</a:t>
              </a:r>
            </a:p>
          </p:txBody>
        </p:sp>
      </p:grpSp>
      <p:cxnSp>
        <p:nvCxnSpPr>
          <p:cNvPr id="14" name="Connector: Elbow 13">
            <a:extLst>
              <a:ext uri="{FF2B5EF4-FFF2-40B4-BE49-F238E27FC236}">
                <a16:creationId xmlns:a16="http://schemas.microsoft.com/office/drawing/2014/main" id="{5486AC26-9AA6-8D41-E699-3862506FB1A3}"/>
              </a:ext>
            </a:extLst>
          </p:cNvPr>
          <p:cNvCxnSpPr>
            <a:stCxn id="27" idx="3"/>
          </p:cNvCxnSpPr>
          <p:nvPr/>
        </p:nvCxnSpPr>
        <p:spPr>
          <a:xfrm flipV="1">
            <a:off x="8721351" y="3035030"/>
            <a:ext cx="253151" cy="11479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E32876E-618C-3F91-07DB-7BDF0E39C045}"/>
              </a:ext>
            </a:extLst>
          </p:cNvPr>
          <p:cNvSpPr/>
          <p:nvPr/>
        </p:nvSpPr>
        <p:spPr>
          <a:xfrm>
            <a:off x="7746602" y="385280"/>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a:t>Data  Bus </a:t>
            </a:r>
          </a:p>
        </p:txBody>
      </p:sp>
      <p:cxnSp>
        <p:nvCxnSpPr>
          <p:cNvPr id="19" name="Straight Connector 18">
            <a:extLst>
              <a:ext uri="{FF2B5EF4-FFF2-40B4-BE49-F238E27FC236}">
                <a16:creationId xmlns:a16="http://schemas.microsoft.com/office/drawing/2014/main" id="{2C1A1E74-F95E-A97C-4E30-F5BCAFA0E6B1}"/>
              </a:ext>
            </a:extLst>
          </p:cNvPr>
          <p:cNvCxnSpPr>
            <a:cxnSpLocks/>
          </p:cNvCxnSpPr>
          <p:nvPr/>
        </p:nvCxnSpPr>
        <p:spPr>
          <a:xfrm flipV="1">
            <a:off x="8028879"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B97B3B-DAF5-4E39-285F-E491EE56DD1A}"/>
              </a:ext>
            </a:extLst>
          </p:cNvPr>
          <p:cNvCxnSpPr>
            <a:cxnSpLocks/>
          </p:cNvCxnSpPr>
          <p:nvPr/>
        </p:nvCxnSpPr>
        <p:spPr>
          <a:xfrm flipV="1">
            <a:off x="8028879" y="109674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63EB1D-0B4D-A72E-CF9E-F5C72F31A337}"/>
              </a:ext>
            </a:extLst>
          </p:cNvPr>
          <p:cNvCxnSpPr>
            <a:cxnSpLocks/>
          </p:cNvCxnSpPr>
          <p:nvPr/>
        </p:nvCxnSpPr>
        <p:spPr>
          <a:xfrm flipV="1">
            <a:off x="8028879"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2075A1A-AF9E-1D15-56A7-4D7530ECF686}"/>
              </a:ext>
            </a:extLst>
          </p:cNvPr>
          <p:cNvCxnSpPr>
            <a:cxnSpLocks/>
          </p:cNvCxnSpPr>
          <p:nvPr/>
        </p:nvCxnSpPr>
        <p:spPr>
          <a:xfrm flipV="1">
            <a:off x="8028879"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8D4391-B53B-0EC7-B33D-B6CF656D0A67}"/>
              </a:ext>
            </a:extLst>
          </p:cNvPr>
          <p:cNvCxnSpPr>
            <a:cxnSpLocks/>
          </p:cNvCxnSpPr>
          <p:nvPr/>
        </p:nvCxnSpPr>
        <p:spPr>
          <a:xfrm flipV="1">
            <a:off x="8028879"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8E4B31-E03E-1641-DE6F-A736EA469017}"/>
              </a:ext>
            </a:extLst>
          </p:cNvPr>
          <p:cNvCxnSpPr>
            <a:cxnSpLocks/>
          </p:cNvCxnSpPr>
          <p:nvPr/>
        </p:nvCxnSpPr>
        <p:spPr>
          <a:xfrm flipV="1">
            <a:off x="8028879" y="223649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64C044-F477-8989-1448-6722323C58CF}"/>
              </a:ext>
            </a:extLst>
          </p:cNvPr>
          <p:cNvCxnSpPr>
            <a:cxnSpLocks/>
          </p:cNvCxnSpPr>
          <p:nvPr/>
        </p:nvCxnSpPr>
        <p:spPr>
          <a:xfrm flipV="1">
            <a:off x="8028879"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39001AB-EBB5-2E58-710A-83CCD09A4940}"/>
              </a:ext>
            </a:extLst>
          </p:cNvPr>
          <p:cNvCxnSpPr>
            <a:cxnSpLocks/>
          </p:cNvCxnSpPr>
          <p:nvPr/>
        </p:nvCxnSpPr>
        <p:spPr>
          <a:xfrm flipV="1">
            <a:off x="8028879"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3" action="ppaction://hlinksldjump"/>
            <a:extLst>
              <a:ext uri="{FF2B5EF4-FFF2-40B4-BE49-F238E27FC236}">
                <a16:creationId xmlns:a16="http://schemas.microsoft.com/office/drawing/2014/main" id="{15A087CA-8BBF-F07B-5140-B51C9282BAF2}"/>
              </a:ext>
            </a:extLst>
          </p:cNvPr>
          <p:cNvSpPr/>
          <p:nvPr/>
        </p:nvSpPr>
        <p:spPr>
          <a:xfrm>
            <a:off x="9555601" y="1650563"/>
            <a:ext cx="1372595"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Disp</a:t>
            </a:r>
            <a:r>
              <a:rPr lang="en-US"/>
              <a:t> Char</a:t>
            </a:r>
          </a:p>
        </p:txBody>
      </p:sp>
      <p:pic>
        <p:nvPicPr>
          <p:cNvPr id="3" name="Picture 2">
            <a:hlinkClick r:id="rId12" action="ppaction://hlinksldjump"/>
            <a:extLst>
              <a:ext uri="{FF2B5EF4-FFF2-40B4-BE49-F238E27FC236}">
                <a16:creationId xmlns:a16="http://schemas.microsoft.com/office/drawing/2014/main" id="{F7BD2123-4357-84FC-C8FB-0B9DAF9322FF}"/>
              </a:ext>
            </a:extLst>
          </p:cNvPr>
          <p:cNvPicPr>
            <a:picLocks noChangeAspect="1"/>
          </p:cNvPicPr>
          <p:nvPr/>
        </p:nvPicPr>
        <p:blipFill>
          <a:blip r:embed="rId13"/>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21299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524000" y="1122363"/>
            <a:ext cx="9144000" cy="2387600"/>
          </a:xfrm>
          <a:prstGeom prst="rect">
            <a:avLst/>
          </a:prstGeom>
        </p:spPr>
        <p:txBody>
          <a:bodyPr/>
          <a:lstStyle/>
          <a:p>
            <a:r>
              <a:rPr lang="en-US"/>
              <a:t>Op Code </a:t>
            </a:r>
            <a:br>
              <a:rPr lang="en-US"/>
            </a:br>
            <a:r>
              <a:rPr lang="en-US"/>
              <a:t>&amp;</a:t>
            </a:r>
            <a:br>
              <a:rPr lang="en-US"/>
            </a:br>
            <a:r>
              <a:rPr lang="en-US"/>
              <a:t>Micro Instruction</a:t>
            </a:r>
          </a:p>
        </p:txBody>
      </p:sp>
      <p:sp>
        <p:nvSpPr>
          <p:cNvPr id="3" name="Subtitle 2">
            <a:extLst>
              <a:ext uri="{FF2B5EF4-FFF2-40B4-BE49-F238E27FC236}">
                <a16:creationId xmlns:a16="http://schemas.microsoft.com/office/drawing/2014/main" id="{D4A0AAA9-402F-4A4E-A096-F3C7B76875CE}"/>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4" name="Picture 3">
            <a:hlinkClick r:id="rId2" action="ppaction://hlinksldjump"/>
            <a:extLst>
              <a:ext uri="{FF2B5EF4-FFF2-40B4-BE49-F238E27FC236}">
                <a16:creationId xmlns:a16="http://schemas.microsoft.com/office/drawing/2014/main" id="{EAC02E40-6C5C-19B4-2CD6-0A07B206752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6" name="Slide Number Placeholder 4">
            <a:extLst>
              <a:ext uri="{FF2B5EF4-FFF2-40B4-BE49-F238E27FC236}">
                <a16:creationId xmlns:a16="http://schemas.microsoft.com/office/drawing/2014/main" id="{9E7963BD-ECE4-4287-6C26-70139CD6B6F9}"/>
              </a:ext>
            </a:extLst>
          </p:cNvPr>
          <p:cNvSpPr txBox="1">
            <a:spLocks/>
          </p:cNvSpPr>
          <p:nvPr/>
        </p:nvSpPr>
        <p:spPr>
          <a:xfrm>
            <a:off x="9513451" y="65184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111</a:t>
            </a:fld>
            <a:endParaRPr lang="en-US" b="1">
              <a:solidFill>
                <a:schemeClr val="bg1"/>
              </a:solidFill>
            </a:endParaRPr>
          </a:p>
        </p:txBody>
      </p:sp>
      <p:sp>
        <p:nvSpPr>
          <p:cNvPr id="8" name="Slide Number Placeholder 4">
            <a:extLst>
              <a:ext uri="{FF2B5EF4-FFF2-40B4-BE49-F238E27FC236}">
                <a16:creationId xmlns:a16="http://schemas.microsoft.com/office/drawing/2014/main" id="{987AB956-DC25-57BD-B117-9D23C49E03E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111</a:t>
            </a:fld>
            <a:endParaRPr lang="en-US" b="1">
              <a:solidFill>
                <a:schemeClr val="bg1"/>
              </a:solidFill>
            </a:endParaRPr>
          </a:p>
        </p:txBody>
      </p:sp>
    </p:spTree>
    <p:extLst>
      <p:ext uri="{BB962C8B-B14F-4D97-AF65-F5344CB8AC3E}">
        <p14:creationId xmlns:p14="http://schemas.microsoft.com/office/powerpoint/2010/main" val="41048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EBC776-52AD-0427-040B-415B24E8CB9B}"/>
              </a:ext>
            </a:extLst>
          </p:cNvPr>
          <p:cNvSpPr>
            <a:spLocks noGrp="1"/>
          </p:cNvSpPr>
          <p:nvPr>
            <p:ph type="ctrTitle"/>
          </p:nvPr>
        </p:nvSpPr>
        <p:spPr>
          <a:xfrm>
            <a:off x="914400" y="182880"/>
            <a:ext cx="3840480" cy="457200"/>
          </a:xfrm>
        </p:spPr>
        <p:txBody>
          <a:bodyPr/>
          <a:lstStyle/>
          <a:p>
            <a:r>
              <a:rPr lang="en-US"/>
              <a:t>Assembler Syntax</a:t>
            </a:r>
          </a:p>
        </p:txBody>
      </p:sp>
      <p:sp>
        <p:nvSpPr>
          <p:cNvPr id="4" name="TextBox 3">
            <a:extLst>
              <a:ext uri="{FF2B5EF4-FFF2-40B4-BE49-F238E27FC236}">
                <a16:creationId xmlns:a16="http://schemas.microsoft.com/office/drawing/2014/main" id="{F0C50E2D-0873-4905-A50C-F1D722C76812}"/>
              </a:ext>
            </a:extLst>
          </p:cNvPr>
          <p:cNvSpPr txBox="1"/>
          <p:nvPr/>
        </p:nvSpPr>
        <p:spPr>
          <a:xfrm>
            <a:off x="537633" y="728133"/>
            <a:ext cx="6807200" cy="923330"/>
          </a:xfrm>
          <a:prstGeom prst="rect">
            <a:avLst/>
          </a:prstGeom>
          <a:noFill/>
        </p:spPr>
        <p:txBody>
          <a:bodyPr wrap="square" rtlCol="0">
            <a:spAutoFit/>
          </a:bodyPr>
          <a:lstStyle/>
          <a:p>
            <a:r>
              <a:rPr lang="en-US"/>
              <a:t>An assembly file is composed of lines with the following form:</a:t>
            </a:r>
          </a:p>
          <a:p>
            <a:endParaRPr lang="en-US"/>
          </a:p>
          <a:p>
            <a:r>
              <a:rPr lang="en-US"/>
              <a:t>[INSTR] [PARAM 1] [, PARAM 2] [, PARAM 3]	// Comment</a:t>
            </a:r>
          </a:p>
        </p:txBody>
      </p:sp>
      <p:graphicFrame>
        <p:nvGraphicFramePr>
          <p:cNvPr id="5" name="Table 6">
            <a:extLst>
              <a:ext uri="{FF2B5EF4-FFF2-40B4-BE49-F238E27FC236}">
                <a16:creationId xmlns:a16="http://schemas.microsoft.com/office/drawing/2014/main" id="{C136C2E9-F74E-47BB-970B-A5A6942469D5}"/>
              </a:ext>
            </a:extLst>
          </p:cNvPr>
          <p:cNvGraphicFramePr>
            <a:graphicFrameLocks noGrp="1"/>
          </p:cNvGraphicFramePr>
          <p:nvPr>
            <p:extLst>
              <p:ext uri="{D42A27DB-BD31-4B8C-83A1-F6EECF244321}">
                <p14:modId xmlns:p14="http://schemas.microsoft.com/office/powerpoint/2010/main" val="2832094360"/>
              </p:ext>
            </p:extLst>
          </p:nvPr>
        </p:nvGraphicFramePr>
        <p:xfrm>
          <a:off x="419102" y="1837267"/>
          <a:ext cx="3185775" cy="1656080"/>
        </p:xfrm>
        <a:graphic>
          <a:graphicData uri="http://schemas.openxmlformats.org/drawingml/2006/table">
            <a:tbl>
              <a:tblPr firstRow="1" bandRow="1">
                <a:tableStyleId>{5C22544A-7EE6-4342-B048-85BDC9FD1C3A}</a:tableStyleId>
              </a:tblPr>
              <a:tblGrid>
                <a:gridCol w="908241">
                  <a:extLst>
                    <a:ext uri="{9D8B030D-6E8A-4147-A177-3AD203B41FA5}">
                      <a16:colId xmlns:a16="http://schemas.microsoft.com/office/drawing/2014/main" val="625620309"/>
                    </a:ext>
                  </a:extLst>
                </a:gridCol>
                <a:gridCol w="1138767">
                  <a:extLst>
                    <a:ext uri="{9D8B030D-6E8A-4147-A177-3AD203B41FA5}">
                      <a16:colId xmlns:a16="http://schemas.microsoft.com/office/drawing/2014/main" val="960611325"/>
                    </a:ext>
                  </a:extLst>
                </a:gridCol>
                <a:gridCol w="1138767">
                  <a:extLst>
                    <a:ext uri="{9D8B030D-6E8A-4147-A177-3AD203B41FA5}">
                      <a16:colId xmlns:a16="http://schemas.microsoft.com/office/drawing/2014/main" val="413703390"/>
                    </a:ext>
                  </a:extLst>
                </a:gridCol>
              </a:tblGrid>
              <a:tr h="457200">
                <a:tc>
                  <a:txBody>
                    <a:bodyPr/>
                    <a:lstStyle/>
                    <a:p>
                      <a:r>
                        <a:rPr lang="en-US" sz="1200"/>
                        <a:t>Misc.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NOP</a:t>
                      </a:r>
                    </a:p>
                  </a:txBody>
                  <a:tcPr/>
                </a:tc>
                <a:tc>
                  <a:txBody>
                    <a:bodyPr/>
                    <a:lstStyle/>
                    <a:p>
                      <a:r>
                        <a:rPr lang="en-US" sz="1200"/>
                        <a:t>No operation</a:t>
                      </a:r>
                    </a:p>
                  </a:txBody>
                  <a:tcPr/>
                </a:tc>
                <a:tc>
                  <a:txBody>
                    <a:bodyPr/>
                    <a:lstStyle/>
                    <a:p>
                      <a:r>
                        <a:rPr lang="en-US" sz="1200"/>
                        <a:t>NOP</a:t>
                      </a:r>
                    </a:p>
                  </a:txBody>
                  <a:tcPr/>
                </a:tc>
                <a:extLst>
                  <a:ext uri="{0D108BD9-81ED-4DB2-BD59-A6C34878D82A}">
                    <a16:rowId xmlns:a16="http://schemas.microsoft.com/office/drawing/2014/main" val="379718552"/>
                  </a:ext>
                </a:extLst>
              </a:tr>
              <a:tr h="370840">
                <a:tc>
                  <a:txBody>
                    <a:bodyPr/>
                    <a:lstStyle/>
                    <a:p>
                      <a:r>
                        <a:rPr lang="en-US" sz="1200"/>
                        <a:t>BRK</a:t>
                      </a:r>
                    </a:p>
                  </a:txBody>
                  <a:tcPr/>
                </a:tc>
                <a:tc>
                  <a:txBody>
                    <a:bodyPr/>
                    <a:lstStyle/>
                    <a:p>
                      <a:r>
                        <a:rPr lang="en-US" sz="1200"/>
                        <a:t>Stop</a:t>
                      </a:r>
                    </a:p>
                  </a:txBody>
                  <a:tcPr/>
                </a:tc>
                <a:tc>
                  <a:txBody>
                    <a:bodyPr/>
                    <a:lstStyle/>
                    <a:p>
                      <a:r>
                        <a:rPr lang="en-US" sz="1200"/>
                        <a:t>BRK</a:t>
                      </a:r>
                    </a:p>
                  </a:txBody>
                  <a:tcPr/>
                </a:tc>
                <a:extLst>
                  <a:ext uri="{0D108BD9-81ED-4DB2-BD59-A6C34878D82A}">
                    <a16:rowId xmlns:a16="http://schemas.microsoft.com/office/drawing/2014/main" val="3059979439"/>
                  </a:ext>
                </a:extLst>
              </a:tr>
              <a:tr h="640080">
                <a:tc>
                  <a:txBody>
                    <a:bodyPr/>
                    <a:lstStyle/>
                    <a:p>
                      <a:r>
                        <a:rPr lang="en-US" sz="1200"/>
                        <a:t>OUT</a:t>
                      </a:r>
                    </a:p>
                  </a:txBody>
                  <a:tcPr/>
                </a:tc>
                <a:tc>
                  <a:txBody>
                    <a:bodyPr/>
                    <a:lstStyle/>
                    <a:p>
                      <a:r>
                        <a:rPr lang="en-US" sz="1200"/>
                        <a:t>Print 8-bit value to output</a:t>
                      </a:r>
                    </a:p>
                  </a:txBody>
                  <a:tcPr/>
                </a:tc>
                <a:tc>
                  <a:txBody>
                    <a:bodyPr/>
                    <a:lstStyle/>
                    <a:p>
                      <a:r>
                        <a:rPr lang="en-US" sz="1200"/>
                        <a:t>OUT Rs, #imm</a:t>
                      </a:r>
                    </a:p>
                  </a:txBody>
                  <a:tcPr/>
                </a:tc>
                <a:extLst>
                  <a:ext uri="{0D108BD9-81ED-4DB2-BD59-A6C34878D82A}">
                    <a16:rowId xmlns:a16="http://schemas.microsoft.com/office/drawing/2014/main" val="4126047312"/>
                  </a:ext>
                </a:extLst>
              </a:tr>
            </a:tbl>
          </a:graphicData>
        </a:graphic>
      </p:graphicFrame>
      <p:graphicFrame>
        <p:nvGraphicFramePr>
          <p:cNvPr id="7" name="Table 6">
            <a:extLst>
              <a:ext uri="{FF2B5EF4-FFF2-40B4-BE49-F238E27FC236}">
                <a16:creationId xmlns:a16="http://schemas.microsoft.com/office/drawing/2014/main" id="{F7971EBC-658E-46D2-9D26-2BE904C7B670}"/>
              </a:ext>
            </a:extLst>
          </p:cNvPr>
          <p:cNvGraphicFramePr>
            <a:graphicFrameLocks noGrp="1"/>
          </p:cNvGraphicFramePr>
          <p:nvPr>
            <p:extLst>
              <p:ext uri="{D42A27DB-BD31-4B8C-83A1-F6EECF244321}">
                <p14:modId xmlns:p14="http://schemas.microsoft.com/office/powerpoint/2010/main" val="3834865010"/>
              </p:ext>
            </p:extLst>
          </p:nvPr>
        </p:nvGraphicFramePr>
        <p:xfrm>
          <a:off x="3661832" y="1837267"/>
          <a:ext cx="4347635" cy="4424680"/>
        </p:xfrm>
        <a:graphic>
          <a:graphicData uri="http://schemas.openxmlformats.org/drawingml/2006/table">
            <a:tbl>
              <a:tblPr firstRow="1" bandRow="1">
                <a:tableStyleId>{5C22544A-7EE6-4342-B048-85BDC9FD1C3A}</a:tableStyleId>
              </a:tblPr>
              <a:tblGrid>
                <a:gridCol w="1239479">
                  <a:extLst>
                    <a:ext uri="{9D8B030D-6E8A-4147-A177-3AD203B41FA5}">
                      <a16:colId xmlns:a16="http://schemas.microsoft.com/office/drawing/2014/main" val="625620309"/>
                    </a:ext>
                  </a:extLst>
                </a:gridCol>
                <a:gridCol w="1554079">
                  <a:extLst>
                    <a:ext uri="{9D8B030D-6E8A-4147-A177-3AD203B41FA5}">
                      <a16:colId xmlns:a16="http://schemas.microsoft.com/office/drawing/2014/main" val="960611325"/>
                    </a:ext>
                  </a:extLst>
                </a:gridCol>
                <a:gridCol w="1554079">
                  <a:extLst>
                    <a:ext uri="{9D8B030D-6E8A-4147-A177-3AD203B41FA5}">
                      <a16:colId xmlns:a16="http://schemas.microsoft.com/office/drawing/2014/main" val="413703390"/>
                    </a:ext>
                  </a:extLst>
                </a:gridCol>
              </a:tblGrid>
              <a:tr h="370840">
                <a:tc>
                  <a:txBody>
                    <a:bodyPr/>
                    <a:lstStyle/>
                    <a:p>
                      <a:r>
                        <a:rPr lang="en-US" sz="1200"/>
                        <a:t>ALU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OR</a:t>
                      </a:r>
                    </a:p>
                  </a:txBody>
                  <a:tcPr/>
                </a:tc>
                <a:tc>
                  <a:txBody>
                    <a:bodyPr/>
                    <a:lstStyle/>
                    <a:p>
                      <a:r>
                        <a:rPr lang="en-US" sz="1200"/>
                        <a:t>Bitwise OR</a:t>
                      </a:r>
                    </a:p>
                  </a:txBody>
                  <a:tcPr/>
                </a:tc>
                <a:tc>
                  <a:txBody>
                    <a:bodyPr/>
                    <a:lstStyle/>
                    <a:p>
                      <a:r>
                        <a:rPr lang="en-US" sz="1200"/>
                        <a:t>OR Rd, Rs1, Rs2</a:t>
                      </a:r>
                    </a:p>
                  </a:txBody>
                  <a:tcPr/>
                </a:tc>
                <a:extLst>
                  <a:ext uri="{0D108BD9-81ED-4DB2-BD59-A6C34878D82A}">
                    <a16:rowId xmlns:a16="http://schemas.microsoft.com/office/drawing/2014/main" val="2092616423"/>
                  </a:ext>
                </a:extLst>
              </a:tr>
              <a:tr h="370840">
                <a:tc>
                  <a:txBody>
                    <a:bodyPr/>
                    <a:lstStyle/>
                    <a:p>
                      <a:r>
                        <a:rPr lang="en-US" sz="1200"/>
                        <a:t>AND</a:t>
                      </a:r>
                    </a:p>
                  </a:txBody>
                  <a:tcPr/>
                </a:tc>
                <a:tc>
                  <a:txBody>
                    <a:bodyPr/>
                    <a:lstStyle/>
                    <a:p>
                      <a:r>
                        <a:rPr lang="en-US" sz="1200"/>
                        <a:t>Bitwise AND</a:t>
                      </a:r>
                    </a:p>
                  </a:txBody>
                  <a:tcPr/>
                </a:tc>
                <a:tc>
                  <a:txBody>
                    <a:bodyPr/>
                    <a:lstStyle/>
                    <a:p>
                      <a:r>
                        <a:rPr lang="en-US" sz="1200"/>
                        <a:t>AND Rd, Rs1, Rs2</a:t>
                      </a:r>
                    </a:p>
                  </a:txBody>
                  <a:tcPr/>
                </a:tc>
                <a:extLst>
                  <a:ext uri="{0D108BD9-81ED-4DB2-BD59-A6C34878D82A}">
                    <a16:rowId xmlns:a16="http://schemas.microsoft.com/office/drawing/2014/main" val="1898053879"/>
                  </a:ext>
                </a:extLst>
              </a:tr>
              <a:tr h="370840">
                <a:tc>
                  <a:txBody>
                    <a:bodyPr/>
                    <a:lstStyle/>
                    <a:p>
                      <a:r>
                        <a:rPr lang="en-US" sz="1200"/>
                        <a:t>XOR</a:t>
                      </a:r>
                    </a:p>
                  </a:txBody>
                  <a:tcPr/>
                </a:tc>
                <a:tc>
                  <a:txBody>
                    <a:bodyPr/>
                    <a:lstStyle/>
                    <a:p>
                      <a:r>
                        <a:rPr lang="en-US" sz="1200"/>
                        <a:t>Bitwise XOR</a:t>
                      </a:r>
                    </a:p>
                  </a:txBody>
                  <a:tcPr/>
                </a:tc>
                <a:tc>
                  <a:txBody>
                    <a:bodyPr/>
                    <a:lstStyle/>
                    <a:p>
                      <a:r>
                        <a:rPr lang="en-US" sz="1200"/>
                        <a:t>XOR Rd, Rs1, Rs2</a:t>
                      </a:r>
                    </a:p>
                  </a:txBody>
                  <a:tcPr/>
                </a:tc>
                <a:extLst>
                  <a:ext uri="{0D108BD9-81ED-4DB2-BD59-A6C34878D82A}">
                    <a16:rowId xmlns:a16="http://schemas.microsoft.com/office/drawing/2014/main" val="1919875612"/>
                  </a:ext>
                </a:extLst>
              </a:tr>
              <a:tr h="370840">
                <a:tc>
                  <a:txBody>
                    <a:bodyPr/>
                    <a:lstStyle/>
                    <a:p>
                      <a:r>
                        <a:rPr lang="en-US" sz="1200"/>
                        <a:t>NOT</a:t>
                      </a:r>
                    </a:p>
                  </a:txBody>
                  <a:tcPr/>
                </a:tc>
                <a:tc>
                  <a:txBody>
                    <a:bodyPr/>
                    <a:lstStyle/>
                    <a:p>
                      <a:r>
                        <a:rPr lang="en-US" sz="1200"/>
                        <a:t>Bitwise NOT</a:t>
                      </a:r>
                    </a:p>
                  </a:txBody>
                  <a:tcPr/>
                </a:tc>
                <a:tc>
                  <a:txBody>
                    <a:bodyPr/>
                    <a:lstStyle/>
                    <a:p>
                      <a:r>
                        <a:rPr lang="en-US" sz="1200"/>
                        <a:t>NOT Rd, Rs1</a:t>
                      </a:r>
                    </a:p>
                  </a:txBody>
                  <a:tcPr/>
                </a:tc>
                <a:extLst>
                  <a:ext uri="{0D108BD9-81ED-4DB2-BD59-A6C34878D82A}">
                    <a16:rowId xmlns:a16="http://schemas.microsoft.com/office/drawing/2014/main" val="4194439758"/>
                  </a:ext>
                </a:extLst>
              </a:tr>
              <a:tr h="370840">
                <a:tc>
                  <a:txBody>
                    <a:bodyPr/>
                    <a:lstStyle/>
                    <a:p>
                      <a:r>
                        <a:rPr lang="en-US" sz="1200"/>
                        <a:t>ADD</a:t>
                      </a:r>
                    </a:p>
                  </a:txBody>
                  <a:tcPr/>
                </a:tc>
                <a:tc>
                  <a:txBody>
                    <a:bodyPr/>
                    <a:lstStyle/>
                    <a:p>
                      <a:r>
                        <a:rPr lang="en-US" sz="1200"/>
                        <a:t>Addition</a:t>
                      </a:r>
                    </a:p>
                  </a:txBody>
                  <a:tcPr/>
                </a:tc>
                <a:tc>
                  <a:txBody>
                    <a:bodyPr/>
                    <a:lstStyle/>
                    <a:p>
                      <a:r>
                        <a:rPr lang="en-US" sz="1200"/>
                        <a:t>ADD Rd, Rs1, Rs2</a:t>
                      </a:r>
                    </a:p>
                  </a:txBody>
                  <a:tcPr/>
                </a:tc>
                <a:extLst>
                  <a:ext uri="{0D108BD9-81ED-4DB2-BD59-A6C34878D82A}">
                    <a16:rowId xmlns:a16="http://schemas.microsoft.com/office/drawing/2014/main" val="4026081081"/>
                  </a:ext>
                </a:extLst>
              </a:tr>
              <a:tr h="457200">
                <a:tc>
                  <a:txBody>
                    <a:bodyPr/>
                    <a:lstStyle/>
                    <a:p>
                      <a:r>
                        <a:rPr lang="en-US" sz="1200"/>
                        <a:t>SUB</a:t>
                      </a:r>
                    </a:p>
                  </a:txBody>
                  <a:tcPr/>
                </a:tc>
                <a:tc>
                  <a:txBody>
                    <a:bodyPr/>
                    <a:lstStyle/>
                    <a:p>
                      <a:r>
                        <a:rPr lang="en-US" sz="1200"/>
                        <a:t>2’s Complement subtraction</a:t>
                      </a:r>
                    </a:p>
                  </a:txBody>
                  <a:tcPr/>
                </a:tc>
                <a:tc>
                  <a:txBody>
                    <a:bodyPr/>
                    <a:lstStyle/>
                    <a:p>
                      <a:r>
                        <a:rPr lang="en-US" sz="1200"/>
                        <a:t>SUB Rd1, Rs1, Rs2 (Rd1 = Rs1 – Rs2)</a:t>
                      </a:r>
                    </a:p>
                  </a:txBody>
                  <a:tcPr/>
                </a:tc>
                <a:extLst>
                  <a:ext uri="{0D108BD9-81ED-4DB2-BD59-A6C34878D82A}">
                    <a16:rowId xmlns:a16="http://schemas.microsoft.com/office/drawing/2014/main" val="3738222034"/>
                  </a:ext>
                </a:extLst>
              </a:tr>
              <a:tr h="457200">
                <a:tc>
                  <a:txBody>
                    <a:bodyPr/>
                    <a:lstStyle/>
                    <a:p>
                      <a:r>
                        <a:rPr lang="en-US" sz="1200"/>
                        <a:t>LSL</a:t>
                      </a:r>
                    </a:p>
                  </a:txBody>
                  <a:tcPr/>
                </a:tc>
                <a:tc>
                  <a:txBody>
                    <a:bodyPr/>
                    <a:lstStyle/>
                    <a:p>
                      <a:r>
                        <a:rPr lang="en-US" sz="1200"/>
                        <a:t>Bitwise logical shift left by 1 bit</a:t>
                      </a:r>
                    </a:p>
                  </a:txBody>
                  <a:tcPr/>
                </a:tc>
                <a:tc>
                  <a:txBody>
                    <a:bodyPr/>
                    <a:lstStyle/>
                    <a:p>
                      <a:r>
                        <a:rPr lang="en-US" sz="1200"/>
                        <a:t>LSL Rd, Rs1</a:t>
                      </a:r>
                    </a:p>
                  </a:txBody>
                  <a:tcPr/>
                </a:tc>
                <a:extLst>
                  <a:ext uri="{0D108BD9-81ED-4DB2-BD59-A6C34878D82A}">
                    <a16:rowId xmlns:a16="http://schemas.microsoft.com/office/drawing/2014/main" val="2595991083"/>
                  </a:ext>
                </a:extLst>
              </a:tr>
              <a:tr h="457200">
                <a:tc>
                  <a:txBody>
                    <a:bodyPr/>
                    <a:lstStyle/>
                    <a:p>
                      <a:r>
                        <a:rPr lang="en-US" sz="1200"/>
                        <a:t>ASR</a:t>
                      </a:r>
                    </a:p>
                  </a:txBody>
                  <a:tcPr/>
                </a:tc>
                <a:tc>
                  <a:txBody>
                    <a:bodyPr/>
                    <a:lstStyle/>
                    <a:p>
                      <a:r>
                        <a:rPr lang="en-US" sz="1200"/>
                        <a:t>Arithmetic shift right by 1 bit</a:t>
                      </a:r>
                    </a:p>
                  </a:txBody>
                  <a:tcPr/>
                </a:tc>
                <a:tc>
                  <a:txBody>
                    <a:bodyPr/>
                    <a:lstStyle/>
                    <a:p>
                      <a:r>
                        <a:rPr lang="en-US" sz="1200"/>
                        <a:t>ASR Rd, Rs1</a:t>
                      </a:r>
                    </a:p>
                  </a:txBody>
                  <a:tcPr/>
                </a:tc>
                <a:extLst>
                  <a:ext uri="{0D108BD9-81ED-4DB2-BD59-A6C34878D82A}">
                    <a16:rowId xmlns:a16="http://schemas.microsoft.com/office/drawing/2014/main" val="2504141737"/>
                  </a:ext>
                </a:extLst>
              </a:tr>
              <a:tr h="370840">
                <a:tc>
                  <a:txBody>
                    <a:bodyPr/>
                    <a:lstStyle/>
                    <a:p>
                      <a:r>
                        <a:rPr lang="en-US" sz="1200"/>
                        <a:t>ADC</a:t>
                      </a:r>
                    </a:p>
                  </a:txBody>
                  <a:tcPr/>
                </a:tc>
                <a:tc>
                  <a:txBody>
                    <a:bodyPr/>
                    <a:lstStyle/>
                    <a:p>
                      <a:r>
                        <a:rPr lang="en-US" sz="1200"/>
                        <a:t>Add with carry</a:t>
                      </a:r>
                    </a:p>
                  </a:txBody>
                  <a:tcPr/>
                </a:tc>
                <a:tc>
                  <a:txBody>
                    <a:bodyPr/>
                    <a:lstStyle/>
                    <a:p>
                      <a:r>
                        <a:rPr lang="en-US" sz="1200"/>
                        <a:t>ADC Rd, Rs1, Rs2</a:t>
                      </a:r>
                    </a:p>
                  </a:txBody>
                  <a:tcPr/>
                </a:tc>
                <a:extLst>
                  <a:ext uri="{0D108BD9-81ED-4DB2-BD59-A6C34878D82A}">
                    <a16:rowId xmlns:a16="http://schemas.microsoft.com/office/drawing/2014/main" val="4277143747"/>
                  </a:ext>
                </a:extLst>
              </a:tr>
              <a:tr h="457200">
                <a:tc>
                  <a:txBody>
                    <a:bodyPr/>
                    <a:lstStyle/>
                    <a:p>
                      <a:r>
                        <a:rPr lang="en-US" sz="1200"/>
                        <a:t>SUC</a:t>
                      </a:r>
                    </a:p>
                  </a:txBody>
                  <a:tcPr/>
                </a:tc>
                <a:tc>
                  <a:txBody>
                    <a:bodyPr/>
                    <a:lstStyle/>
                    <a:p>
                      <a:r>
                        <a:rPr lang="en-US" sz="1200"/>
                        <a:t>Subtract with borrow (using carry flag)</a:t>
                      </a:r>
                    </a:p>
                  </a:txBody>
                  <a:tcPr/>
                </a:tc>
                <a:tc>
                  <a:txBody>
                    <a:bodyPr/>
                    <a:lstStyle/>
                    <a:p>
                      <a:r>
                        <a:rPr lang="en-US" sz="1200"/>
                        <a:t>SUC Rd, Rs1, Rs2</a:t>
                      </a:r>
                    </a:p>
                    <a:p>
                      <a:r>
                        <a:rPr lang="en-US" sz="1200"/>
                        <a:t>(Rd1 = Rs1 – Rs2)</a:t>
                      </a:r>
                    </a:p>
                  </a:txBody>
                  <a:tcPr/>
                </a:tc>
                <a:extLst>
                  <a:ext uri="{0D108BD9-81ED-4DB2-BD59-A6C34878D82A}">
                    <a16:rowId xmlns:a16="http://schemas.microsoft.com/office/drawing/2014/main" val="3493691278"/>
                  </a:ext>
                </a:extLst>
              </a:tr>
            </a:tbl>
          </a:graphicData>
        </a:graphic>
      </p:graphicFrame>
      <p:graphicFrame>
        <p:nvGraphicFramePr>
          <p:cNvPr id="8" name="Table 6">
            <a:extLst>
              <a:ext uri="{FF2B5EF4-FFF2-40B4-BE49-F238E27FC236}">
                <a16:creationId xmlns:a16="http://schemas.microsoft.com/office/drawing/2014/main" id="{EC70AE30-38E9-4B9A-BABE-ADAF51C96A2F}"/>
              </a:ext>
            </a:extLst>
          </p:cNvPr>
          <p:cNvGraphicFramePr>
            <a:graphicFrameLocks noGrp="1"/>
          </p:cNvGraphicFramePr>
          <p:nvPr>
            <p:extLst>
              <p:ext uri="{D42A27DB-BD31-4B8C-83A1-F6EECF244321}">
                <p14:modId xmlns:p14="http://schemas.microsoft.com/office/powerpoint/2010/main" val="537765903"/>
              </p:ext>
            </p:extLst>
          </p:nvPr>
        </p:nvGraphicFramePr>
        <p:xfrm>
          <a:off x="416793" y="4392043"/>
          <a:ext cx="3185775" cy="1920240"/>
        </p:xfrm>
        <a:graphic>
          <a:graphicData uri="http://schemas.openxmlformats.org/drawingml/2006/table">
            <a:tbl>
              <a:tblPr firstRow="1" bandRow="1">
                <a:tableStyleId>{5C22544A-7EE6-4342-B048-85BDC9FD1C3A}</a:tableStyleId>
              </a:tblPr>
              <a:tblGrid>
                <a:gridCol w="1061925">
                  <a:extLst>
                    <a:ext uri="{9D8B030D-6E8A-4147-A177-3AD203B41FA5}">
                      <a16:colId xmlns:a16="http://schemas.microsoft.com/office/drawing/2014/main" val="625620309"/>
                    </a:ext>
                  </a:extLst>
                </a:gridCol>
                <a:gridCol w="1061925">
                  <a:extLst>
                    <a:ext uri="{9D8B030D-6E8A-4147-A177-3AD203B41FA5}">
                      <a16:colId xmlns:a16="http://schemas.microsoft.com/office/drawing/2014/main" val="960611325"/>
                    </a:ext>
                  </a:extLst>
                </a:gridCol>
                <a:gridCol w="1061925">
                  <a:extLst>
                    <a:ext uri="{9D8B030D-6E8A-4147-A177-3AD203B41FA5}">
                      <a16:colId xmlns:a16="http://schemas.microsoft.com/office/drawing/2014/main" val="413703390"/>
                    </a:ext>
                  </a:extLst>
                </a:gridCol>
              </a:tblGrid>
              <a:tr h="457200">
                <a:tc>
                  <a:txBody>
                    <a:bodyPr/>
                    <a:lstStyle/>
                    <a:p>
                      <a:r>
                        <a:rPr lang="en-US" sz="1200"/>
                        <a:t>Register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640080">
                <a:tc>
                  <a:txBody>
                    <a:bodyPr/>
                    <a:lstStyle/>
                    <a:p>
                      <a:r>
                        <a:rPr lang="en-US" sz="1200"/>
                        <a:t>LDR</a:t>
                      </a:r>
                    </a:p>
                  </a:txBody>
                  <a:tcPr/>
                </a:tc>
                <a:tc>
                  <a:txBody>
                    <a:bodyPr/>
                    <a:lstStyle/>
                    <a:p>
                      <a:r>
                        <a:rPr lang="en-US" sz="1200"/>
                        <a:t>Load register with 8-bit immediate</a:t>
                      </a:r>
                    </a:p>
                  </a:txBody>
                  <a:tcPr/>
                </a:tc>
                <a:tc>
                  <a:txBody>
                    <a:bodyPr/>
                    <a:lstStyle/>
                    <a:p>
                      <a:r>
                        <a:rPr lang="en-US" sz="1200"/>
                        <a:t>LDR Rd, #imm</a:t>
                      </a:r>
                    </a:p>
                  </a:txBody>
                  <a:tcPr/>
                </a:tc>
                <a:extLst>
                  <a:ext uri="{0D108BD9-81ED-4DB2-BD59-A6C34878D82A}">
                    <a16:rowId xmlns:a16="http://schemas.microsoft.com/office/drawing/2014/main" val="1638586219"/>
                  </a:ext>
                </a:extLst>
              </a:tr>
              <a:tr h="822960">
                <a:tc>
                  <a:txBody>
                    <a:bodyPr/>
                    <a:lstStyle/>
                    <a:p>
                      <a:r>
                        <a:rPr lang="en-US" sz="1200"/>
                        <a:t>MOV</a:t>
                      </a:r>
                    </a:p>
                  </a:txBody>
                  <a:tcPr/>
                </a:tc>
                <a:tc>
                  <a:txBody>
                    <a:bodyPr/>
                    <a:lstStyle/>
                    <a:p>
                      <a:r>
                        <a:rPr lang="en-US" sz="1200"/>
                        <a:t>Copy register value to another register</a:t>
                      </a:r>
                    </a:p>
                  </a:txBody>
                  <a:tcPr/>
                </a:tc>
                <a:tc>
                  <a:txBody>
                    <a:bodyPr/>
                    <a:lstStyle/>
                    <a:p>
                      <a:r>
                        <a:rPr lang="en-US" sz="1200"/>
                        <a:t>MOV Rd, Rs</a:t>
                      </a:r>
                    </a:p>
                  </a:txBody>
                  <a:tcPr/>
                </a:tc>
                <a:extLst>
                  <a:ext uri="{0D108BD9-81ED-4DB2-BD59-A6C34878D82A}">
                    <a16:rowId xmlns:a16="http://schemas.microsoft.com/office/drawing/2014/main" val="1386115918"/>
                  </a:ext>
                </a:extLst>
              </a:tr>
            </a:tbl>
          </a:graphicData>
        </a:graphic>
      </p:graphicFrame>
      <p:graphicFrame>
        <p:nvGraphicFramePr>
          <p:cNvPr id="9" name="Table 6">
            <a:extLst>
              <a:ext uri="{FF2B5EF4-FFF2-40B4-BE49-F238E27FC236}">
                <a16:creationId xmlns:a16="http://schemas.microsoft.com/office/drawing/2014/main" id="{E5B2BCA0-6B41-4EBE-B80F-4A82A29842E9}"/>
              </a:ext>
            </a:extLst>
          </p:cNvPr>
          <p:cNvGraphicFramePr>
            <a:graphicFrameLocks noGrp="1"/>
          </p:cNvGraphicFramePr>
          <p:nvPr>
            <p:extLst>
              <p:ext uri="{D42A27DB-BD31-4B8C-83A1-F6EECF244321}">
                <p14:modId xmlns:p14="http://schemas.microsoft.com/office/powerpoint/2010/main" val="4047961055"/>
              </p:ext>
            </p:extLst>
          </p:nvPr>
        </p:nvGraphicFramePr>
        <p:xfrm>
          <a:off x="8127999" y="1837267"/>
          <a:ext cx="3956581" cy="3677920"/>
        </p:xfrm>
        <a:graphic>
          <a:graphicData uri="http://schemas.openxmlformats.org/drawingml/2006/table">
            <a:tbl>
              <a:tblPr firstRow="1" bandRow="1">
                <a:tableStyleId>{5C22544A-7EE6-4342-B048-85BDC9FD1C3A}</a:tableStyleId>
              </a:tblPr>
              <a:tblGrid>
                <a:gridCol w="1382713">
                  <a:extLst>
                    <a:ext uri="{9D8B030D-6E8A-4147-A177-3AD203B41FA5}">
                      <a16:colId xmlns:a16="http://schemas.microsoft.com/office/drawing/2014/main" val="625620309"/>
                    </a:ext>
                  </a:extLst>
                </a:gridCol>
                <a:gridCol w="1286935">
                  <a:extLst>
                    <a:ext uri="{9D8B030D-6E8A-4147-A177-3AD203B41FA5}">
                      <a16:colId xmlns:a16="http://schemas.microsoft.com/office/drawing/2014/main" val="960611325"/>
                    </a:ext>
                  </a:extLst>
                </a:gridCol>
                <a:gridCol w="1286935">
                  <a:extLst>
                    <a:ext uri="{9D8B030D-6E8A-4147-A177-3AD203B41FA5}">
                      <a16:colId xmlns:a16="http://schemas.microsoft.com/office/drawing/2014/main" val="413703390"/>
                    </a:ext>
                  </a:extLst>
                </a:gridCol>
              </a:tblGrid>
              <a:tr h="370840">
                <a:tc>
                  <a:txBody>
                    <a:bodyPr/>
                    <a:lstStyle/>
                    <a:p>
                      <a:r>
                        <a:rPr lang="en-US" sz="1200"/>
                        <a:t>Branch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822960">
                <a:tc>
                  <a:txBody>
                    <a:bodyPr/>
                    <a:lstStyle/>
                    <a:p>
                      <a:r>
                        <a:rPr lang="en-US" sz="1200"/>
                        <a:t>JMP</a:t>
                      </a:r>
                    </a:p>
                  </a:txBody>
                  <a:tcPr/>
                </a:tc>
                <a:tc>
                  <a:txBody>
                    <a:bodyPr/>
                    <a:lstStyle/>
                    <a:p>
                      <a:r>
                        <a:rPr lang="en-US" sz="1200"/>
                        <a:t>Unconditional branch</a:t>
                      </a:r>
                    </a:p>
                  </a:txBody>
                  <a:tcPr/>
                </a:tc>
                <a:tc>
                  <a:txBody>
                    <a:bodyPr/>
                    <a:lstStyle/>
                    <a:p>
                      <a:r>
                        <a:rPr lang="en-US" sz="1200"/>
                        <a:t>A + I: JMP #imm</a:t>
                      </a:r>
                    </a:p>
                    <a:p>
                      <a:r>
                        <a:rPr lang="en-US" sz="1200"/>
                        <a:t>A + R:</a:t>
                      </a:r>
                    </a:p>
                    <a:p>
                      <a:r>
                        <a:rPr lang="en-US" sz="1200"/>
                        <a:t>R + I:</a:t>
                      </a:r>
                    </a:p>
                    <a:p>
                      <a:r>
                        <a:rPr lang="en-US" sz="1200"/>
                        <a:t>R + R:</a:t>
                      </a:r>
                    </a:p>
                  </a:txBody>
                  <a:tcPr/>
                </a:tc>
                <a:extLst>
                  <a:ext uri="{0D108BD9-81ED-4DB2-BD59-A6C34878D82A}">
                    <a16:rowId xmlns:a16="http://schemas.microsoft.com/office/drawing/2014/main" val="1638586219"/>
                  </a:ext>
                </a:extLst>
              </a:tr>
              <a:tr h="457200">
                <a:tc>
                  <a:txBody>
                    <a:bodyPr/>
                    <a:lstStyle/>
                    <a:p>
                      <a:r>
                        <a:rPr lang="en-US" sz="1200"/>
                        <a:t>BIN</a:t>
                      </a:r>
                    </a:p>
                  </a:txBody>
                  <a:tcPr/>
                </a:tc>
                <a:tc>
                  <a:txBody>
                    <a:bodyPr/>
                    <a:lstStyle/>
                    <a:p>
                      <a:r>
                        <a:rPr lang="en-US" sz="1200"/>
                        <a:t>Branch If Negative</a:t>
                      </a:r>
                    </a:p>
                  </a:txBody>
                  <a:tcPr/>
                </a:tc>
                <a:tc>
                  <a:txBody>
                    <a:bodyPr/>
                    <a:lstStyle/>
                    <a:p>
                      <a:r>
                        <a:rPr lang="en-US" sz="1200"/>
                        <a:t>A + I: BIN #imm</a:t>
                      </a:r>
                    </a:p>
                  </a:txBody>
                  <a:tcPr/>
                </a:tc>
                <a:extLst>
                  <a:ext uri="{0D108BD9-81ED-4DB2-BD59-A6C34878D82A}">
                    <a16:rowId xmlns:a16="http://schemas.microsoft.com/office/drawing/2014/main" val="1386115918"/>
                  </a:ext>
                </a:extLst>
              </a:tr>
              <a:tr h="370840">
                <a:tc>
                  <a:txBody>
                    <a:bodyPr/>
                    <a:lstStyle/>
                    <a:p>
                      <a:r>
                        <a:rPr lang="en-US" sz="1200"/>
                        <a:t>BIC</a:t>
                      </a:r>
                    </a:p>
                  </a:txBody>
                  <a:tcPr/>
                </a:tc>
                <a:tc>
                  <a:txBody>
                    <a:bodyPr/>
                    <a:lstStyle/>
                    <a:p>
                      <a:r>
                        <a:rPr lang="en-US" sz="1200"/>
                        <a:t>Branch if Carry</a:t>
                      </a:r>
                    </a:p>
                  </a:txBody>
                  <a:tcPr/>
                </a:tc>
                <a:tc>
                  <a:txBody>
                    <a:bodyPr/>
                    <a:lstStyle/>
                    <a:p>
                      <a:r>
                        <a:rPr lang="en-US" sz="1200"/>
                        <a:t>A + I: BIC #imm</a:t>
                      </a:r>
                    </a:p>
                  </a:txBody>
                  <a:tcPr/>
                </a:tc>
                <a:extLst>
                  <a:ext uri="{0D108BD9-81ED-4DB2-BD59-A6C34878D82A}">
                    <a16:rowId xmlns:a16="http://schemas.microsoft.com/office/drawing/2014/main" val="2998133301"/>
                  </a:ext>
                </a:extLst>
              </a:tr>
              <a:tr h="370840">
                <a:tc>
                  <a:txBody>
                    <a:bodyPr/>
                    <a:lstStyle/>
                    <a:p>
                      <a:r>
                        <a:rPr lang="en-US" sz="1200"/>
                        <a:t>BIZ</a:t>
                      </a:r>
                    </a:p>
                  </a:txBody>
                  <a:tcPr/>
                </a:tc>
                <a:tc>
                  <a:txBody>
                    <a:bodyPr/>
                    <a:lstStyle/>
                    <a:p>
                      <a:r>
                        <a:rPr lang="en-US" sz="1200"/>
                        <a:t>Branch if Zero</a:t>
                      </a:r>
                    </a:p>
                  </a:txBody>
                  <a:tcPr/>
                </a:tc>
                <a:tc>
                  <a:txBody>
                    <a:bodyPr/>
                    <a:lstStyle/>
                    <a:p>
                      <a:r>
                        <a:rPr lang="en-US" sz="1200"/>
                        <a:t>A + I: BIZ #imm</a:t>
                      </a:r>
                    </a:p>
                  </a:txBody>
                  <a:tcPr/>
                </a:tc>
                <a:extLst>
                  <a:ext uri="{0D108BD9-81ED-4DB2-BD59-A6C34878D82A}">
                    <a16:rowId xmlns:a16="http://schemas.microsoft.com/office/drawing/2014/main" val="2789821379"/>
                  </a:ext>
                </a:extLst>
              </a:tr>
              <a:tr h="457200">
                <a:tc>
                  <a:txBody>
                    <a:bodyPr/>
                    <a:lstStyle/>
                    <a:p>
                      <a:r>
                        <a:rPr lang="en-US" sz="1200"/>
                        <a:t>BNN</a:t>
                      </a:r>
                    </a:p>
                  </a:txBody>
                  <a:tcPr/>
                </a:tc>
                <a:tc>
                  <a:txBody>
                    <a:bodyPr/>
                    <a:lstStyle/>
                    <a:p>
                      <a:r>
                        <a:rPr lang="en-US" sz="1200"/>
                        <a:t>Branch if not Negative</a:t>
                      </a:r>
                    </a:p>
                  </a:txBody>
                  <a:tcPr/>
                </a:tc>
                <a:tc>
                  <a:txBody>
                    <a:bodyPr/>
                    <a:lstStyle/>
                    <a:p>
                      <a:r>
                        <a:rPr lang="en-US" sz="1200"/>
                        <a:t>A + I: BNN #imm</a:t>
                      </a:r>
                    </a:p>
                  </a:txBody>
                  <a:tcPr/>
                </a:tc>
                <a:extLst>
                  <a:ext uri="{0D108BD9-81ED-4DB2-BD59-A6C34878D82A}">
                    <a16:rowId xmlns:a16="http://schemas.microsoft.com/office/drawing/2014/main" val="217881532"/>
                  </a:ext>
                </a:extLst>
              </a:tr>
              <a:tr h="457200">
                <a:tc>
                  <a:txBody>
                    <a:bodyPr/>
                    <a:lstStyle/>
                    <a:p>
                      <a:r>
                        <a:rPr lang="en-US" sz="1200"/>
                        <a:t>BNC</a:t>
                      </a:r>
                    </a:p>
                  </a:txBody>
                  <a:tcPr/>
                </a:tc>
                <a:tc>
                  <a:txBody>
                    <a:bodyPr/>
                    <a:lstStyle/>
                    <a:p>
                      <a:r>
                        <a:rPr lang="en-US" sz="1200"/>
                        <a:t>Branch if not Carry</a:t>
                      </a:r>
                    </a:p>
                  </a:txBody>
                  <a:tcPr/>
                </a:tc>
                <a:tc>
                  <a:txBody>
                    <a:bodyPr/>
                    <a:lstStyle/>
                    <a:p>
                      <a:r>
                        <a:rPr lang="en-US" sz="1200"/>
                        <a:t>A + I: BNC #imm</a:t>
                      </a:r>
                    </a:p>
                  </a:txBody>
                  <a:tcPr/>
                </a:tc>
                <a:extLst>
                  <a:ext uri="{0D108BD9-81ED-4DB2-BD59-A6C34878D82A}">
                    <a16:rowId xmlns:a16="http://schemas.microsoft.com/office/drawing/2014/main" val="33832389"/>
                  </a:ext>
                </a:extLst>
              </a:tr>
              <a:tr h="457200">
                <a:tc>
                  <a:txBody>
                    <a:bodyPr/>
                    <a:lstStyle/>
                    <a:p>
                      <a:r>
                        <a:rPr lang="en-US" sz="1200"/>
                        <a:t>BNZ</a:t>
                      </a:r>
                    </a:p>
                  </a:txBody>
                  <a:tcPr/>
                </a:tc>
                <a:tc>
                  <a:txBody>
                    <a:bodyPr/>
                    <a:lstStyle/>
                    <a:p>
                      <a:r>
                        <a:rPr lang="en-US" sz="1200"/>
                        <a:t>Branch if not Zero</a:t>
                      </a:r>
                    </a:p>
                  </a:txBody>
                  <a:tcPr/>
                </a:tc>
                <a:tc>
                  <a:txBody>
                    <a:bodyPr/>
                    <a:lstStyle/>
                    <a:p>
                      <a:r>
                        <a:rPr lang="en-US" sz="1200"/>
                        <a:t>A + I: BNZ #imm</a:t>
                      </a:r>
                    </a:p>
                  </a:txBody>
                  <a:tcPr/>
                </a:tc>
                <a:extLst>
                  <a:ext uri="{0D108BD9-81ED-4DB2-BD59-A6C34878D82A}">
                    <a16:rowId xmlns:a16="http://schemas.microsoft.com/office/drawing/2014/main" val="4047438269"/>
                  </a:ext>
                </a:extLst>
              </a:tr>
            </a:tbl>
          </a:graphicData>
        </a:graphic>
      </p:graphicFrame>
      <p:pic>
        <p:nvPicPr>
          <p:cNvPr id="2" name="Picture 1">
            <a:hlinkClick r:id="rId2" action="ppaction://hlinksldjump"/>
            <a:extLst>
              <a:ext uri="{FF2B5EF4-FFF2-40B4-BE49-F238E27FC236}">
                <a16:creationId xmlns:a16="http://schemas.microsoft.com/office/drawing/2014/main" id="{016477C6-01AE-1991-27C8-7518D6913EB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7398D326-EAF3-F6F0-4AFC-4A93C12861B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112</a:t>
            </a:fld>
            <a:endParaRPr lang="en-US" b="1">
              <a:solidFill>
                <a:schemeClr val="bg1"/>
              </a:solidFill>
            </a:endParaRPr>
          </a:p>
        </p:txBody>
      </p:sp>
    </p:spTree>
    <p:extLst>
      <p:ext uri="{BB962C8B-B14F-4D97-AF65-F5344CB8AC3E}">
        <p14:creationId xmlns:p14="http://schemas.microsoft.com/office/powerpoint/2010/main" val="386248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637F1-6939-43EB-8F3F-E63975EDBEDE}"/>
              </a:ext>
            </a:extLst>
          </p:cNvPr>
          <p:cNvSpPr>
            <a:spLocks noGrp="1"/>
          </p:cNvSpPr>
          <p:nvPr>
            <p:ph type="ctrTitle"/>
          </p:nvPr>
        </p:nvSpPr>
        <p:spPr/>
        <p:txBody>
          <a:bodyPr/>
          <a:lstStyle/>
          <a:p>
            <a:r>
              <a:rPr lang="en-US"/>
              <a:t>Instruction set families</a:t>
            </a:r>
          </a:p>
        </p:txBody>
      </p:sp>
      <p:graphicFrame>
        <p:nvGraphicFramePr>
          <p:cNvPr id="4" name="Table 4">
            <a:extLst>
              <a:ext uri="{FF2B5EF4-FFF2-40B4-BE49-F238E27FC236}">
                <a16:creationId xmlns:a16="http://schemas.microsoft.com/office/drawing/2014/main" id="{FE0D1F1E-1E2A-4C6B-A616-6F3A7DB68C5F}"/>
              </a:ext>
            </a:extLst>
          </p:cNvPr>
          <p:cNvGraphicFramePr>
            <a:graphicFrameLocks noGrp="1"/>
          </p:cNvGraphicFramePr>
          <p:nvPr>
            <p:extLst>
              <p:ext uri="{D42A27DB-BD31-4B8C-83A1-F6EECF244321}">
                <p14:modId xmlns:p14="http://schemas.microsoft.com/office/powerpoint/2010/main" val="4069417583"/>
              </p:ext>
            </p:extLst>
          </p:nvPr>
        </p:nvGraphicFramePr>
        <p:xfrm>
          <a:off x="601784" y="1516836"/>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sp>
        <p:nvSpPr>
          <p:cNvPr id="5" name="TextBox 4">
            <a:extLst>
              <a:ext uri="{FF2B5EF4-FFF2-40B4-BE49-F238E27FC236}">
                <a16:creationId xmlns:a16="http://schemas.microsoft.com/office/drawing/2014/main" id="{A0310BAF-9F6F-4F14-856D-523CEF3D2FAB}"/>
              </a:ext>
            </a:extLst>
          </p:cNvPr>
          <p:cNvSpPr txBox="1"/>
          <p:nvPr/>
        </p:nvSpPr>
        <p:spPr>
          <a:xfrm>
            <a:off x="1774094" y="1147504"/>
            <a:ext cx="8364790" cy="369332"/>
          </a:xfrm>
          <a:prstGeom prst="rect">
            <a:avLst/>
          </a:prstGeom>
          <a:noFill/>
        </p:spPr>
        <p:txBody>
          <a:bodyPr wrap="none" rtlCol="0">
            <a:spAutoFit/>
          </a:bodyPr>
          <a:lstStyle/>
          <a:p>
            <a:r>
              <a:rPr lang="en-US"/>
              <a:t>0                                                                                                                                                    15</a:t>
            </a:r>
          </a:p>
        </p:txBody>
      </p:sp>
      <p:graphicFrame>
        <p:nvGraphicFramePr>
          <p:cNvPr id="6" name="Table 4">
            <a:extLst>
              <a:ext uri="{FF2B5EF4-FFF2-40B4-BE49-F238E27FC236}">
                <a16:creationId xmlns:a16="http://schemas.microsoft.com/office/drawing/2014/main" id="{4CE369E1-5CC7-4F78-A3D4-AC1406317C1B}"/>
              </a:ext>
            </a:extLst>
          </p:cNvPr>
          <p:cNvGraphicFramePr>
            <a:graphicFrameLocks noGrp="1"/>
          </p:cNvGraphicFramePr>
          <p:nvPr>
            <p:extLst>
              <p:ext uri="{D42A27DB-BD31-4B8C-83A1-F6EECF244321}">
                <p14:modId xmlns:p14="http://schemas.microsoft.com/office/powerpoint/2010/main" val="1953250542"/>
              </p:ext>
            </p:extLst>
          </p:nvPr>
        </p:nvGraphicFramePr>
        <p:xfrm>
          <a:off x="601784" y="2513297"/>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Load </a:t>
                      </a:r>
                      <a:r>
                        <a:rPr lang="en-US" sz="1300" err="1"/>
                        <a:t>Imm</a:t>
                      </a:r>
                      <a:endParaRPr lang="en-US" sz="1300"/>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gridSpan="3">
                  <a:txBody>
                    <a:bodyPr/>
                    <a:lstStyle/>
                    <a:p>
                      <a:pPr algn="ctr"/>
                      <a:r>
                        <a:rPr lang="en-US" sz="1300"/>
                        <a:t>Immediate (8-bit)</a:t>
                      </a:r>
                    </a:p>
                  </a:txBody>
                  <a:tcPr/>
                </a:tc>
                <a:tc hMerge="1">
                  <a:txBody>
                    <a:bodyPr/>
                    <a:lstStyle/>
                    <a:p>
                      <a:pPr algn="ctr"/>
                      <a:r>
                        <a:rPr lang="en-US"/>
                        <a:t>Rs1</a:t>
                      </a:r>
                    </a:p>
                  </a:txBody>
                  <a:tcPr/>
                </a:tc>
                <a:tc hMerge="1">
                  <a:txBody>
                    <a:bodyPr/>
                    <a:lstStyle/>
                    <a:p>
                      <a:pPr algn="ctr"/>
                      <a:r>
                        <a:rPr lang="en-US"/>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1FC15CAA-5908-4F9F-9EF5-6DA62DED6491}"/>
              </a:ext>
            </a:extLst>
          </p:cNvPr>
          <p:cNvGraphicFramePr>
            <a:graphicFrameLocks noGrp="1"/>
          </p:cNvGraphicFramePr>
          <p:nvPr>
            <p:extLst>
              <p:ext uri="{D42A27DB-BD31-4B8C-83A1-F6EECF244321}">
                <p14:modId xmlns:p14="http://schemas.microsoft.com/office/powerpoint/2010/main" val="3854043586"/>
              </p:ext>
            </p:extLst>
          </p:nvPr>
        </p:nvGraphicFramePr>
        <p:xfrm>
          <a:off x="601783" y="3598204"/>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pic>
        <p:nvPicPr>
          <p:cNvPr id="2" name="Picture 1">
            <a:hlinkClick r:id="rId2" action="ppaction://hlinksldjump"/>
            <a:extLst>
              <a:ext uri="{FF2B5EF4-FFF2-40B4-BE49-F238E27FC236}">
                <a16:creationId xmlns:a16="http://schemas.microsoft.com/office/drawing/2014/main" id="{D943B7D4-05F4-7834-16FB-9618248FA5D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D25FB9D-C45D-F182-6CC6-63555E5650D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113</a:t>
            </a:fld>
            <a:endParaRPr lang="en-US" b="1">
              <a:solidFill>
                <a:schemeClr val="bg1"/>
              </a:solidFill>
            </a:endParaRPr>
          </a:p>
        </p:txBody>
      </p:sp>
    </p:spTree>
    <p:extLst>
      <p:ext uri="{BB962C8B-B14F-4D97-AF65-F5344CB8AC3E}">
        <p14:creationId xmlns:p14="http://schemas.microsoft.com/office/powerpoint/2010/main" val="23826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a:t>Instruction set</a:t>
            </a: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963722328"/>
              </p:ext>
            </p:extLst>
          </p:nvPr>
        </p:nvGraphicFramePr>
        <p:xfrm>
          <a:off x="570525" y="790005"/>
          <a:ext cx="8128001" cy="4854644"/>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3729915">
                  <a:extLst>
                    <a:ext uri="{9D8B030D-6E8A-4147-A177-3AD203B41FA5}">
                      <a16:colId xmlns:a16="http://schemas.microsoft.com/office/drawing/2014/main" val="4034550085"/>
                    </a:ext>
                  </a:extLst>
                </a:gridCol>
                <a:gridCol w="3729915">
                  <a:extLst>
                    <a:ext uri="{9D8B030D-6E8A-4147-A177-3AD203B41FA5}">
                      <a16:colId xmlns:a16="http://schemas.microsoft.com/office/drawing/2014/main" val="2366930874"/>
                    </a:ext>
                  </a:extLst>
                </a:gridCol>
              </a:tblGrid>
              <a:tr h="457200">
                <a:tc>
                  <a:txBody>
                    <a:bodyPr/>
                    <a:lstStyle/>
                    <a:p>
                      <a:r>
                        <a:rPr lang="en-US" sz="1200"/>
                        <a:t>Op code</a:t>
                      </a:r>
                    </a:p>
                  </a:txBody>
                  <a:tcPr/>
                </a:tc>
                <a:tc>
                  <a:txBody>
                    <a:bodyPr/>
                    <a:lstStyle/>
                    <a:p>
                      <a:r>
                        <a:rPr lang="en-US" sz="1200"/>
                        <a:t>Instruction</a:t>
                      </a:r>
                    </a:p>
                  </a:txBody>
                  <a:tcPr>
                    <a:lnB w="12700" cap="flat" cmpd="sng" algn="ctr">
                      <a:solidFill>
                        <a:schemeClr val="accent1">
                          <a:lumMod val="75000"/>
                        </a:schemeClr>
                      </a:solidFill>
                      <a:prstDash val="solid"/>
                      <a:round/>
                      <a:headEnd type="none" w="med" len="med"/>
                      <a:tailEnd type="none" w="med" len="med"/>
                    </a:lnB>
                  </a:tcPr>
                </a:tc>
                <a:tc>
                  <a:txBody>
                    <a:bodyPr/>
                    <a:lstStyle/>
                    <a:p>
                      <a:r>
                        <a:rPr lang="en-US" sz="1200"/>
                        <a:t>Details</a:t>
                      </a:r>
                    </a:p>
                  </a:txBody>
                  <a:tcPr>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274320">
                <a:tc>
                  <a:txBody>
                    <a:bodyPr/>
                    <a:lstStyle/>
                    <a:p>
                      <a:r>
                        <a:rPr lang="en-US" sz="1200"/>
                        <a:t>0000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NOP</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No operation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23224024"/>
                  </a:ext>
                </a:extLst>
              </a:tr>
              <a:tr h="274320">
                <a:tc>
                  <a:txBody>
                    <a:bodyPr/>
                    <a:lstStyle/>
                    <a:p>
                      <a:r>
                        <a:rPr lang="en-US" sz="1200"/>
                        <a:t>0001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BRK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Break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805155652"/>
                  </a:ext>
                </a:extLst>
              </a:tr>
              <a:tr h="274320">
                <a:tc>
                  <a:txBody>
                    <a:bodyPr/>
                    <a:lstStyle/>
                    <a:p>
                      <a:r>
                        <a:rPr lang="en-US" sz="1200"/>
                        <a:t>0010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ALU (Format ALU Rd, Rs1, Rs2)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ALU instruction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922400386"/>
                  </a:ext>
                </a:extLst>
              </a:tr>
              <a:tr h="274320">
                <a:tc>
                  <a:txBody>
                    <a:bodyPr/>
                    <a:lstStyle/>
                    <a:p>
                      <a:r>
                        <a:rPr lang="en-US" sz="1200"/>
                        <a:t>0011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LDR</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Load Register   (immediate, </a:t>
                      </a:r>
                      <a:r>
                        <a:rPr lang="en-US" sz="1200" strike="sngStrike"/>
                        <a:t>other register</a:t>
                      </a:r>
                      <a:r>
                        <a:rPr lang="en-US" sz="1200"/>
                        <a:t>) ?</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936262272"/>
                  </a:ext>
                </a:extLst>
              </a:tr>
              <a:tr h="274320">
                <a:tc>
                  <a:txBody>
                    <a:bodyPr/>
                    <a:lstStyle/>
                    <a:p>
                      <a:r>
                        <a:rPr lang="en-US" sz="1200"/>
                        <a:t>0100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MOV</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Copy Register (MOV instruction in ARM)</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9230928"/>
                  </a:ext>
                </a:extLst>
              </a:tr>
              <a:tr h="274320">
                <a:tc>
                  <a:txBody>
                    <a:bodyPr/>
                    <a:lstStyle/>
                    <a:p>
                      <a:r>
                        <a:rPr lang="en-US" sz="1200"/>
                        <a:t>0101</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a:t>Branch Absolute</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pPr lvl="0">
                        <a:buNone/>
                      </a:pPr>
                      <a:r>
                        <a:rPr lang="en-US" sz="1200" kern="1200">
                          <a:solidFill>
                            <a:schemeClr val="dk1"/>
                          </a:solidFill>
                          <a:latin typeface="+mn-lt"/>
                          <a:ea typeface="+mn-ea"/>
                          <a:cs typeface="+mn-cs"/>
                        </a:rPr>
                        <a:t>Jump to an address (8bit)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647306687"/>
                  </a:ext>
                </a:extLst>
              </a:tr>
              <a:tr h="274320">
                <a:tc>
                  <a:txBody>
                    <a:bodyPr/>
                    <a:lstStyle/>
                    <a:p>
                      <a:r>
                        <a:rPr lang="en-US" sz="1200"/>
                        <a:t>0110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ALU Immediate (Format: ALU Rd, Rd, </a:t>
                      </a:r>
                      <a:r>
                        <a:rPr lang="en-US" sz="1200" err="1"/>
                        <a:t>imm</a:t>
                      </a:r>
                      <a:r>
                        <a:rPr lang="en-US" sz="1200"/>
                        <a: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ALU instruction with value from immediate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49180966"/>
                  </a:ext>
                </a:extLst>
              </a:tr>
              <a:tr h="274320">
                <a:tc>
                  <a:txBody>
                    <a:bodyPr/>
                    <a:lstStyle/>
                    <a:p>
                      <a:r>
                        <a:rPr lang="en-US" sz="1200"/>
                        <a:t>0111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BRANCH Relative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Relative Branch (+127  to -128)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2385156511"/>
                  </a:ext>
                </a:extLst>
              </a:tr>
              <a:tr h="274320">
                <a:tc>
                  <a:txBody>
                    <a:bodyPr/>
                    <a:lstStyle/>
                    <a:p>
                      <a:r>
                        <a:rPr lang="en-US" sz="1200"/>
                        <a:t>1000</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a:t>OUT reg</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Send a register as a character or integer to the display</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3966176449"/>
                  </a:ext>
                </a:extLst>
              </a:tr>
              <a:tr h="282644">
                <a:tc>
                  <a:txBody>
                    <a:bodyPr/>
                    <a:lstStyle/>
                    <a:p>
                      <a:r>
                        <a:rPr lang="en-US" sz="1200"/>
                        <a:t>1001</a:t>
                      </a:r>
                    </a:p>
                  </a:txBody>
                  <a:tcPr>
                    <a:lnR w="12700" cap="flat" cmpd="sng" algn="ctr">
                      <a:solidFill>
                        <a:srgbClr val="002060"/>
                      </a:solidFill>
                      <a:prstDash val="solid"/>
                      <a:round/>
                      <a:headEnd type="none" w="med" len="med"/>
                      <a:tailEnd type="none" w="med" len="med"/>
                    </a:lnR>
                  </a:tcPr>
                </a:tc>
                <a:tc>
                  <a:txBody>
                    <a:bodyPr/>
                    <a:lstStyle/>
                    <a:p>
                      <a:r>
                        <a:rPr lang="en-US" sz="1200"/>
                        <a:t>LMA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a:t> Load register from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412318366"/>
                  </a:ext>
                </a:extLst>
              </a:tr>
              <a:tr h="274320">
                <a:tc>
                  <a:txBody>
                    <a:bodyPr/>
                    <a:lstStyle/>
                    <a:p>
                      <a:r>
                        <a:rPr lang="en-US" sz="1200"/>
                        <a:t>1010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a:t>SMA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Store register to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915956243"/>
                  </a:ext>
                </a:extLst>
              </a:tr>
              <a:tr h="274320">
                <a:tc>
                  <a:txBody>
                    <a:bodyPr/>
                    <a:lstStyle/>
                    <a:p>
                      <a:r>
                        <a:rPr lang="en-US" sz="1200"/>
                        <a:t>1011</a:t>
                      </a:r>
                    </a:p>
                  </a:txBody>
                  <a:tcPr>
                    <a:lnR w="12700" cap="flat" cmpd="sng" algn="ctr">
                      <a:solidFill>
                        <a:srgbClr val="002060"/>
                      </a:solidFill>
                      <a:prstDash val="solid"/>
                      <a:round/>
                      <a:headEnd type="none" w="med" len="med"/>
                      <a:tailEnd type="none" w="med" len="med"/>
                    </a:lnR>
                  </a:tcPr>
                </a:tc>
                <a:tc>
                  <a:txBody>
                    <a:bodyPr/>
                    <a:lstStyle/>
                    <a:p>
                      <a:r>
                        <a:rPr lang="en-US" sz="1200"/>
                        <a:t>LMR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a:t>Load register from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096940021"/>
                  </a:ext>
                </a:extLst>
              </a:tr>
              <a:tr h="274320">
                <a:tc>
                  <a:txBody>
                    <a:bodyPr/>
                    <a:lstStyle/>
                    <a:p>
                      <a:r>
                        <a:rPr lang="en-US" sz="1200"/>
                        <a:t>1100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a:t>SMR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Store register into an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506420400"/>
                  </a:ext>
                </a:extLst>
              </a:tr>
              <a:tr h="274320">
                <a:tc>
                  <a:txBody>
                    <a:bodyPr/>
                    <a:lstStyle/>
                    <a:p>
                      <a:r>
                        <a:rPr lang="en-US" sz="1200"/>
                        <a:t>1101</a:t>
                      </a:r>
                    </a:p>
                  </a:txBody>
                  <a:tcPr/>
                </a:tc>
                <a:tc>
                  <a:txBody>
                    <a:bodyPr/>
                    <a:lstStyle/>
                    <a:p>
                      <a:r>
                        <a:rPr lang="en-US" sz="1200"/>
                        <a:t>GSB</a:t>
                      </a:r>
                    </a:p>
                  </a:txBody>
                  <a:tcPr>
                    <a:lnT w="12700" cap="flat" cmpd="sng" algn="ctr">
                      <a:solidFill>
                        <a:srgbClr val="002060"/>
                      </a:solidFill>
                      <a:prstDash val="solid"/>
                      <a:round/>
                      <a:headEnd type="none" w="med" len="med"/>
                      <a:tailEnd type="none" w="med" len="med"/>
                    </a:lnT>
                    <a:solidFill>
                      <a:srgbClr val="9999FF"/>
                    </a:solidFill>
                  </a:tcPr>
                </a:tc>
                <a:tc>
                  <a:txBody>
                    <a:bodyPr/>
                    <a:lstStyle/>
                    <a:p>
                      <a:r>
                        <a:rPr lang="en-US" sz="1200"/>
                        <a:t>Jump, store current PC in stack</a:t>
                      </a:r>
                    </a:p>
                  </a:txBody>
                  <a:tcPr>
                    <a:lnT w="12700" cap="flat" cmpd="sng" algn="ctr">
                      <a:solidFill>
                        <a:srgbClr val="002060"/>
                      </a:solidFill>
                      <a:prstDash val="solid"/>
                      <a:round/>
                      <a:headEnd type="none" w="med" len="med"/>
                      <a:tailEnd type="none" w="med" len="med"/>
                    </a:lnT>
                    <a:solidFill>
                      <a:srgbClr val="9999FF"/>
                    </a:solidFill>
                  </a:tcPr>
                </a:tc>
                <a:extLst>
                  <a:ext uri="{0D108BD9-81ED-4DB2-BD59-A6C34878D82A}">
                    <a16:rowId xmlns:a16="http://schemas.microsoft.com/office/drawing/2014/main" val="203302657"/>
                  </a:ext>
                </a:extLst>
              </a:tr>
              <a:tr h="274320">
                <a:tc>
                  <a:txBody>
                    <a:bodyPr/>
                    <a:lstStyle/>
                    <a:p>
                      <a:r>
                        <a:rPr lang="en-US" sz="1200"/>
                        <a:t>1110</a:t>
                      </a:r>
                    </a:p>
                  </a:txBody>
                  <a:tcPr/>
                </a:tc>
                <a:tc>
                  <a:txBody>
                    <a:bodyPr/>
                    <a:lstStyle/>
                    <a:p>
                      <a:r>
                        <a:rPr lang="en-US" sz="1200"/>
                        <a:t>RTN</a:t>
                      </a:r>
                    </a:p>
                  </a:txBody>
                  <a:tcPr>
                    <a:solidFill>
                      <a:srgbClr val="9999FF"/>
                    </a:solidFill>
                  </a:tcPr>
                </a:tc>
                <a:tc>
                  <a:txBody>
                    <a:bodyPr/>
                    <a:lstStyle/>
                    <a:p>
                      <a:r>
                        <a:rPr lang="en-US" sz="1200"/>
                        <a:t>Load PC from stack</a:t>
                      </a:r>
                    </a:p>
                  </a:txBody>
                  <a:tcPr>
                    <a:solidFill>
                      <a:srgbClr val="9999FF"/>
                    </a:solidFill>
                  </a:tcPr>
                </a:tc>
                <a:extLst>
                  <a:ext uri="{0D108BD9-81ED-4DB2-BD59-A6C34878D82A}">
                    <a16:rowId xmlns:a16="http://schemas.microsoft.com/office/drawing/2014/main" val="3345109218"/>
                  </a:ext>
                </a:extLst>
              </a:tr>
              <a:tr h="274320">
                <a:tc>
                  <a:txBody>
                    <a:bodyPr/>
                    <a:lstStyle/>
                    <a:p>
                      <a:r>
                        <a:rPr lang="en-US" sz="1200"/>
                        <a:t>1111</a:t>
                      </a:r>
                    </a:p>
                  </a:txBody>
                  <a:tcPr/>
                </a:tc>
                <a:tc>
                  <a:txBody>
                    <a:bodyPr/>
                    <a:lstStyle/>
                    <a:p>
                      <a:r>
                        <a:rPr lang="en-US" sz="1200"/>
                        <a:t>OUT Immediate</a:t>
                      </a:r>
                    </a:p>
                  </a:txBody>
                  <a:tcPr>
                    <a:solidFill>
                      <a:srgbClr val="9999FF"/>
                    </a:solidFill>
                  </a:tcPr>
                </a:tc>
                <a:tc>
                  <a:txBody>
                    <a:bodyPr/>
                    <a:lstStyle/>
                    <a:p>
                      <a:r>
                        <a:rPr lang="en-US" sz="1200"/>
                        <a:t>Send Reg H as a character or integer to display </a:t>
                      </a:r>
                    </a:p>
                  </a:txBody>
                  <a:tcPr>
                    <a:solidFill>
                      <a:srgbClr val="9999FF"/>
                    </a:solidFill>
                  </a:tcPr>
                </a:tc>
                <a:extLst>
                  <a:ext uri="{0D108BD9-81ED-4DB2-BD59-A6C34878D82A}">
                    <a16:rowId xmlns:a16="http://schemas.microsoft.com/office/drawing/2014/main" val="1041925619"/>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73553101"/>
              </p:ext>
            </p:extLst>
          </p:nvPr>
        </p:nvGraphicFramePr>
        <p:xfrm>
          <a:off x="9503509" y="370804"/>
          <a:ext cx="2188308" cy="3114040"/>
        </p:xfrm>
        <a:graphic>
          <a:graphicData uri="http://schemas.openxmlformats.org/drawingml/2006/table">
            <a:tbl>
              <a:tblPr firstRow="1" bandRow="1">
                <a:tableStyleId>{5C22544A-7EE6-4342-B048-85BDC9FD1C3A}</a:tableStyleId>
              </a:tblPr>
              <a:tblGrid>
                <a:gridCol w="1094155">
                  <a:extLst>
                    <a:ext uri="{9D8B030D-6E8A-4147-A177-3AD203B41FA5}">
                      <a16:colId xmlns:a16="http://schemas.microsoft.com/office/drawing/2014/main" val="2963748656"/>
                    </a:ext>
                  </a:extLst>
                </a:gridCol>
                <a:gridCol w="1094155">
                  <a:extLst>
                    <a:ext uri="{9D8B030D-6E8A-4147-A177-3AD203B41FA5}">
                      <a16:colId xmlns:a16="http://schemas.microsoft.com/office/drawing/2014/main" val="1990798846"/>
                    </a:ext>
                  </a:extLst>
                </a:gridCol>
              </a:tblGrid>
              <a:tr h="370840">
                <a:tc>
                  <a:txBody>
                    <a:bodyPr/>
                    <a:lstStyle/>
                    <a:p>
                      <a:r>
                        <a:rPr lang="en-US" sz="1500">
                          <a:solidFill>
                            <a:schemeClr val="tx1"/>
                          </a:solidFill>
                        </a:rPr>
                        <a:t>Phase 0</a:t>
                      </a:r>
                    </a:p>
                  </a:txBody>
                  <a:tcPr>
                    <a:solidFill>
                      <a:schemeClr val="accent4">
                        <a:lumMod val="40000"/>
                        <a:lumOff val="60000"/>
                      </a:schemeClr>
                    </a:solidFill>
                  </a:tcPr>
                </a:tc>
                <a:tc>
                  <a:txBody>
                    <a:bodyPr/>
                    <a:lstStyle/>
                    <a:p>
                      <a:r>
                        <a:rPr lang="en-US" sz="1500">
                          <a:solidFill>
                            <a:schemeClr val="tx1"/>
                          </a:solidFill>
                        </a:rPr>
                        <a:t>NOP, BRK </a:t>
                      </a:r>
                    </a:p>
                  </a:txBody>
                  <a:tcPr>
                    <a:solidFill>
                      <a:schemeClr val="accent4">
                        <a:lumMod val="40000"/>
                        <a:lumOff val="60000"/>
                      </a:schemeClr>
                    </a:solidFill>
                  </a:tcPr>
                </a:tc>
                <a:extLst>
                  <a:ext uri="{0D108BD9-81ED-4DB2-BD59-A6C34878D82A}">
                    <a16:rowId xmlns:a16="http://schemas.microsoft.com/office/drawing/2014/main" val="3824782478"/>
                  </a:ext>
                </a:extLst>
              </a:tr>
              <a:tr h="370840">
                <a:tc>
                  <a:txBody>
                    <a:bodyPr/>
                    <a:lstStyle/>
                    <a:p>
                      <a:r>
                        <a:rPr lang="en-US" sz="1500">
                          <a:solidFill>
                            <a:schemeClr val="tx1"/>
                          </a:solidFill>
                        </a:rPr>
                        <a:t>Phase 1</a:t>
                      </a:r>
                    </a:p>
                  </a:txBody>
                  <a:tcPr>
                    <a:solidFill>
                      <a:schemeClr val="accent5">
                        <a:lumMod val="40000"/>
                        <a:lumOff val="60000"/>
                      </a:schemeClr>
                    </a:solidFill>
                  </a:tcPr>
                </a:tc>
                <a:tc>
                  <a:txBody>
                    <a:bodyPr/>
                    <a:lstStyle/>
                    <a:p>
                      <a:r>
                        <a:rPr lang="en-US" sz="1500">
                          <a:solidFill>
                            <a:schemeClr val="tx1"/>
                          </a:solidFill>
                        </a:rPr>
                        <a:t>Fib, </a:t>
                      </a:r>
                      <a:r>
                        <a:rPr lang="en-US" sz="1500" err="1">
                          <a:solidFill>
                            <a:schemeClr val="tx1"/>
                          </a:solidFill>
                        </a:rPr>
                        <a:t>Mult</a:t>
                      </a:r>
                      <a:endParaRPr lang="en-US" sz="150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1420108281"/>
                  </a:ext>
                </a:extLst>
              </a:tr>
              <a:tr h="370840">
                <a:tc>
                  <a:txBody>
                    <a:bodyPr/>
                    <a:lstStyle/>
                    <a:p>
                      <a:r>
                        <a:rPr lang="en-US" sz="1500"/>
                        <a:t>Phase 2</a:t>
                      </a:r>
                    </a:p>
                  </a:txBody>
                  <a:tcPr>
                    <a:solidFill>
                      <a:schemeClr val="accent6">
                        <a:lumMod val="60000"/>
                        <a:lumOff val="40000"/>
                      </a:schemeClr>
                    </a:solidFill>
                  </a:tcPr>
                </a:tc>
                <a:tc>
                  <a:txBody>
                    <a:bodyPr/>
                    <a:lstStyle/>
                    <a:p>
                      <a:r>
                        <a:rPr lang="en-US" sz="1500"/>
                        <a:t>Self Test</a:t>
                      </a:r>
                    </a:p>
                  </a:txBody>
                  <a:tcPr>
                    <a:solidFill>
                      <a:schemeClr val="accent6">
                        <a:lumMod val="60000"/>
                        <a:lumOff val="40000"/>
                      </a:schemeClr>
                    </a:solidFill>
                  </a:tcPr>
                </a:tc>
                <a:extLst>
                  <a:ext uri="{0D108BD9-81ED-4DB2-BD59-A6C34878D82A}">
                    <a16:rowId xmlns:a16="http://schemas.microsoft.com/office/drawing/2014/main" val="2956181670"/>
                  </a:ext>
                </a:extLst>
              </a:tr>
              <a:tr h="53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Phase 3</a:t>
                      </a:r>
                    </a:p>
                  </a:txBody>
                  <a:tcPr>
                    <a:solidFill>
                      <a:srgbClr val="9999FF"/>
                    </a:solidFill>
                  </a:tcPr>
                </a:tc>
                <a:tc>
                  <a:txBody>
                    <a:bodyPr/>
                    <a:lstStyle/>
                    <a:p>
                      <a:r>
                        <a:rPr lang="en-US" sz="1500"/>
                        <a:t>Display, </a:t>
                      </a:r>
                    </a:p>
                    <a:p>
                      <a:r>
                        <a:rPr lang="en-US" sz="1500"/>
                        <a:t>8 Queen</a:t>
                      </a:r>
                    </a:p>
                  </a:txBody>
                  <a:tcPr>
                    <a:solidFill>
                      <a:srgbClr val="9999FF"/>
                    </a:solidFill>
                  </a:tcPr>
                </a:tc>
                <a:extLst>
                  <a:ext uri="{0D108BD9-81ED-4DB2-BD59-A6C34878D82A}">
                    <a16:rowId xmlns:a16="http://schemas.microsoft.com/office/drawing/2014/main" val="3246625026"/>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276225573"/>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3939574483"/>
                  </a:ext>
                </a:extLst>
              </a:tr>
              <a:tr h="370840">
                <a:tc>
                  <a:txBody>
                    <a:bodyPr/>
                    <a:lstStyle/>
                    <a:p>
                      <a:r>
                        <a:rPr lang="en-US" sz="1500"/>
                        <a:t>Completed</a:t>
                      </a:r>
                    </a:p>
                  </a:txBody>
                  <a:tcPr>
                    <a:solidFill>
                      <a:srgbClr val="FFFFCC"/>
                    </a:solidFill>
                  </a:tcPr>
                </a:tc>
                <a:tc>
                  <a:txBody>
                    <a:bodyPr/>
                    <a:lstStyle/>
                    <a:p>
                      <a:endParaRPr lang="en-US" sz="1500"/>
                    </a:p>
                  </a:txBody>
                  <a:tcPr>
                    <a:solidFill>
                      <a:srgbClr val="FFFFCC"/>
                    </a:solidFill>
                  </a:tcPr>
                </a:tc>
                <a:extLst>
                  <a:ext uri="{0D108BD9-81ED-4DB2-BD59-A6C34878D82A}">
                    <a16:rowId xmlns:a16="http://schemas.microsoft.com/office/drawing/2014/main" val="4117074726"/>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3014389022"/>
                  </a:ext>
                </a:extLst>
              </a:tr>
            </a:tbl>
          </a:graphicData>
        </a:graphic>
      </p:graphicFrame>
      <p:pic>
        <p:nvPicPr>
          <p:cNvPr id="4" name="Picture 3">
            <a:hlinkClick r:id="rId2"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114</a:t>
            </a:fld>
            <a:endParaRPr lang="en-US" b="1">
              <a:solidFill>
                <a:schemeClr val="bg1"/>
              </a:solidFill>
            </a:endParaRPr>
          </a:p>
        </p:txBody>
      </p:sp>
    </p:spTree>
    <p:extLst>
      <p:ext uri="{BB962C8B-B14F-4D97-AF65-F5344CB8AC3E}">
        <p14:creationId xmlns:p14="http://schemas.microsoft.com/office/powerpoint/2010/main" val="6198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a:t>Micro-Instructions Control: NOP Instruction (00000)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891763719"/>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00000000 = 0x00</a:t>
                      </a:r>
                    </a:p>
                  </a:txBody>
                  <a:tcPr/>
                </a:tc>
                <a:tc>
                  <a:txBody>
                    <a:bodyPr/>
                    <a:lstStyle/>
                    <a:p>
                      <a:pPr algn="l"/>
                      <a:endParaRPr lang="en-US" sz="1300"/>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NOP</a:t>
            </a: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115</a:t>
            </a:fld>
            <a:endParaRPr lang="en-US" b="1">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711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9" y="182880"/>
            <a:ext cx="9144000" cy="457200"/>
          </a:xfrm>
        </p:spPr>
        <p:txBody>
          <a:bodyPr/>
          <a:lstStyle/>
          <a:p>
            <a:r>
              <a:rPr lang="en-US"/>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806033"/>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00000000 = 0x00</a:t>
                      </a:r>
                    </a:p>
                  </a:txBody>
                  <a:tcPr/>
                </a:tc>
                <a:tc>
                  <a:txBody>
                    <a:bodyPr/>
                    <a:lstStyle/>
                    <a:p>
                      <a:pPr algn="l"/>
                      <a:r>
                        <a:rPr lang="en-US" sz="1300"/>
                        <a:t>Do nothing</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116</a:t>
            </a:fld>
            <a:endParaRPr lang="en-US" b="1">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3" y="4177324"/>
            <a:ext cx="6769653" cy="600164"/>
          </a:xfrm>
          <a:prstGeom prst="rect">
            <a:avLst/>
          </a:prstGeom>
          <a:solidFill>
            <a:srgbClr val="FFFFCC"/>
          </a:solidFill>
        </p:spPr>
        <p:txBody>
          <a:bodyPr wrap="square" rtlCol="0">
            <a:spAutoFit/>
          </a:bodyPr>
          <a:lstStyle/>
          <a:p>
            <a:r>
              <a:rPr lang="en-US" sz="1100"/>
              <a:t>Note: BRK has the same microcode as NOP, but the opcode decoder halts the clock when the opcode 00001 is detected. Stepping through it manually (via Single-Step / Run button press) resumes the clock. Hence, BRK acts as a hardware breakpoint.</a:t>
            </a:r>
          </a:p>
        </p:txBody>
      </p:sp>
    </p:spTree>
    <p:extLst>
      <p:ext uri="{BB962C8B-B14F-4D97-AF65-F5344CB8AC3E}">
        <p14:creationId xmlns:p14="http://schemas.microsoft.com/office/powerpoint/2010/main" val="277169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a:t>ALU with changes</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420101990"/>
              </p:ext>
            </p:extLst>
          </p:nvPr>
        </p:nvGraphicFramePr>
        <p:xfrm>
          <a:off x="622581" y="1228633"/>
          <a:ext cx="10088736" cy="3108960"/>
        </p:xfrm>
        <a:graphic>
          <a:graphicData uri="http://schemas.openxmlformats.org/drawingml/2006/table">
            <a:tbl>
              <a:tblPr firstRow="1" bandRow="1">
                <a:tableStyleId>{5C22544A-7EE6-4342-B048-85BDC9FD1C3A}</a:tableStyleId>
              </a:tblPr>
              <a:tblGrid>
                <a:gridCol w="1170087">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4960">
                <a:tc>
                  <a:txBody>
                    <a:bodyPr/>
                    <a:lstStyle/>
                    <a:p>
                      <a:pPr algn="ctr"/>
                      <a:r>
                        <a:rPr lang="en-US" sz="1500"/>
                        <a:t>Op Select</a:t>
                      </a:r>
                    </a:p>
                  </a:txBody>
                  <a:tcPr/>
                </a:tc>
                <a:tc gridSpan="2">
                  <a:txBody>
                    <a:bodyPr/>
                    <a:lstStyle/>
                    <a:p>
                      <a:pPr algn="ctr"/>
                      <a:r>
                        <a:rPr lang="en-US" sz="1500"/>
                        <a:t>Special </a:t>
                      </a:r>
                      <a:r>
                        <a:rPr lang="en-US" sz="1500" err="1"/>
                        <a:t>Func</a:t>
                      </a:r>
                      <a:r>
                        <a:rPr lang="en-US" sz="15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Special </a:t>
                      </a:r>
                      <a:r>
                        <a:rPr lang="en-US" sz="1500" err="1"/>
                        <a:t>Func</a:t>
                      </a:r>
                      <a:r>
                        <a:rPr lang="en-US" sz="1500"/>
                        <a:t>. = 1</a:t>
                      </a:r>
                    </a:p>
                  </a:txBody>
                  <a:tcPr/>
                </a:tc>
                <a:tc hMerge="1">
                  <a:txBody>
                    <a:bodyPr/>
                    <a:lstStyle/>
                    <a:p>
                      <a:endParaRPr lang="en-US"/>
                    </a:p>
                  </a:txBody>
                  <a:tcPr/>
                </a:tc>
                <a:tc>
                  <a:txBody>
                    <a:bodyPr/>
                    <a:lstStyle/>
                    <a:p>
                      <a:pPr algn="ctr"/>
                      <a:r>
                        <a:rPr lang="en-US" sz="1500"/>
                        <a:t>Flag in</a:t>
                      </a:r>
                    </a:p>
                  </a:txBody>
                  <a:tcPr/>
                </a:tc>
                <a:tc>
                  <a:txBody>
                    <a:bodyPr/>
                    <a:lstStyle/>
                    <a:p>
                      <a:pPr algn="ctr"/>
                      <a:r>
                        <a:rPr lang="en-US" sz="1500"/>
                        <a:t>Flags Out</a:t>
                      </a:r>
                    </a:p>
                  </a:txBody>
                  <a:tcPr/>
                </a:tc>
                <a:extLst>
                  <a:ext uri="{0D108BD9-81ED-4DB2-BD59-A6C34878D82A}">
                    <a16:rowId xmlns:a16="http://schemas.microsoft.com/office/drawing/2014/main" val="1172704005"/>
                  </a:ext>
                </a:extLst>
              </a:tr>
              <a:tr h="314960">
                <a:tc>
                  <a:txBody>
                    <a:bodyPr/>
                    <a:lstStyle/>
                    <a:p>
                      <a:pPr algn="ctr"/>
                      <a:r>
                        <a:rPr lang="en-US" sz="1500"/>
                        <a:t>0</a:t>
                      </a:r>
                    </a:p>
                  </a:txBody>
                  <a:tcPr/>
                </a:tc>
                <a:tc>
                  <a:txBody>
                    <a:bodyPr/>
                    <a:lstStyle/>
                    <a:p>
                      <a:pPr algn="ctr"/>
                      <a:r>
                        <a:rPr lang="en-US" sz="1500"/>
                        <a:t>A OR B</a:t>
                      </a:r>
                    </a:p>
                  </a:txBody>
                  <a:tcPr>
                    <a:lnR w="12700" cap="flat" cmpd="sng" algn="ctr">
                      <a:solidFill>
                        <a:schemeClr val="bg1"/>
                      </a:solidFill>
                      <a:prstDash val="solid"/>
                      <a:round/>
                      <a:headEnd type="none" w="med" len="med"/>
                      <a:tailEnd type="none" w="med" len="med"/>
                    </a:lnR>
                  </a:tcPr>
                </a:tc>
                <a:tc>
                  <a:txBody>
                    <a:bodyPr/>
                    <a:lstStyle/>
                    <a:p>
                      <a:pPr algn="l"/>
                      <a:r>
                        <a:rPr lang="en-US" sz="150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3310631083"/>
                  </a:ext>
                </a:extLst>
              </a:tr>
              <a:tr h="314960">
                <a:tc>
                  <a:txBody>
                    <a:bodyPr/>
                    <a:lstStyle/>
                    <a:p>
                      <a:pPr algn="ctr"/>
                      <a:r>
                        <a:rPr lang="en-US" sz="1500"/>
                        <a:t>1</a:t>
                      </a:r>
                    </a:p>
                  </a:txBody>
                  <a:tcPr/>
                </a:tc>
                <a:tc>
                  <a:txBody>
                    <a:bodyPr/>
                    <a:lstStyle/>
                    <a:p>
                      <a:pPr algn="ctr"/>
                      <a:r>
                        <a:rPr lang="en-US" sz="150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50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 </a:t>
                      </a:r>
                    </a:p>
                  </a:txBody>
                  <a:tcPr/>
                </a:tc>
                <a:extLst>
                  <a:ext uri="{0D108BD9-81ED-4DB2-BD59-A6C34878D82A}">
                    <a16:rowId xmlns:a16="http://schemas.microsoft.com/office/drawing/2014/main" val="3738173850"/>
                  </a:ext>
                </a:extLst>
              </a:tr>
              <a:tr h="314960">
                <a:tc>
                  <a:txBody>
                    <a:bodyPr/>
                    <a:lstStyle/>
                    <a:p>
                      <a:pPr algn="ctr"/>
                      <a:r>
                        <a:rPr lang="en-US" sz="1500"/>
                        <a:t>2</a:t>
                      </a:r>
                    </a:p>
                  </a:txBody>
                  <a:tcPr/>
                </a:tc>
                <a:tc>
                  <a:txBody>
                    <a:bodyPr/>
                    <a:lstStyle/>
                    <a:p>
                      <a:pPr algn="ctr"/>
                      <a:r>
                        <a:rPr lang="en-US" sz="15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5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~B</a:t>
                      </a:r>
                    </a:p>
                  </a:txBody>
                  <a:tcPr>
                    <a:lnR w="12700" cap="flat" cmpd="sng" algn="ctr">
                      <a:solidFill>
                        <a:schemeClr val="bg1"/>
                      </a:solidFill>
                      <a:prstDash val="solid"/>
                      <a:round/>
                      <a:headEnd type="none" w="med" len="med"/>
                      <a:tailEnd type="none" w="med" len="med"/>
                    </a:lnR>
                  </a:tcPr>
                </a:tc>
                <a:tc>
                  <a:txBody>
                    <a:bodyPr/>
                    <a:lstStyle/>
                    <a:p>
                      <a:pPr algn="l"/>
                      <a:r>
                        <a:rPr lang="en-US" sz="15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1360638868"/>
                  </a:ext>
                </a:extLst>
              </a:tr>
              <a:tr h="314960">
                <a:tc>
                  <a:txBody>
                    <a:bodyPr/>
                    <a:lstStyle/>
                    <a:p>
                      <a:pPr algn="ctr"/>
                      <a:r>
                        <a:rPr lang="en-US" sz="1500"/>
                        <a:t>3</a:t>
                      </a:r>
                    </a:p>
                  </a:txBody>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 </a:t>
                      </a:r>
                    </a:p>
                  </a:txBody>
                  <a:tcPr/>
                </a:tc>
                <a:tc>
                  <a:txBody>
                    <a:bodyPr/>
                    <a:lstStyle/>
                    <a:p>
                      <a:pPr algn="ctr"/>
                      <a:r>
                        <a:rPr lang="en-US" sz="1500"/>
                        <a:t>Z, N, Co</a:t>
                      </a:r>
                    </a:p>
                  </a:txBody>
                  <a:tcPr/>
                </a:tc>
                <a:extLst>
                  <a:ext uri="{0D108BD9-81ED-4DB2-BD59-A6C34878D82A}">
                    <a16:rowId xmlns:a16="http://schemas.microsoft.com/office/drawing/2014/main" val="4155580310"/>
                  </a:ext>
                </a:extLst>
              </a:tr>
              <a:tr h="539655">
                <a:tc>
                  <a:txBody>
                    <a:bodyPr/>
                    <a:lstStyle/>
                    <a:p>
                      <a:pPr algn="ctr"/>
                      <a:r>
                        <a:rPr lang="en-US" sz="1500"/>
                        <a:t>4</a:t>
                      </a:r>
                    </a:p>
                  </a:txBody>
                  <a:tcPr/>
                </a:tc>
                <a:tc>
                  <a:txBody>
                    <a:bodyPr/>
                    <a:lstStyle/>
                    <a:p>
                      <a:pPr algn="ctr"/>
                      <a:r>
                        <a:rPr lang="en-US" sz="1500"/>
                        <a:t>Shift Left A </a:t>
                      </a:r>
                    </a:p>
                    <a:p>
                      <a:pPr algn="ctr"/>
                      <a:r>
                        <a:rPr lang="en-US" sz="1500"/>
                        <a:t>A[0]=0</a:t>
                      </a:r>
                    </a:p>
                  </a:txBody>
                  <a:tcPr>
                    <a:lnR w="12700" cap="flat" cmpd="sng" algn="ctr">
                      <a:solidFill>
                        <a:schemeClr val="bg1"/>
                      </a:solidFill>
                      <a:prstDash val="solid"/>
                      <a:round/>
                      <a:headEnd type="none" w="med" len="med"/>
                      <a:tailEnd type="none" w="med" len="med"/>
                    </a:lnR>
                  </a:tcPr>
                </a:tc>
                <a:tc>
                  <a:txBody>
                    <a:bodyPr/>
                    <a:lstStyle/>
                    <a:p>
                      <a:pPr algn="l"/>
                      <a:r>
                        <a:rPr lang="en-US" sz="150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Rotate left A</a:t>
                      </a:r>
                    </a:p>
                    <a:p>
                      <a:pPr algn="ctr"/>
                      <a:r>
                        <a:rPr lang="en-US" sz="1500"/>
                        <a:t>A[0]=</a:t>
                      </a:r>
                      <a:r>
                        <a:rPr lang="en-US" sz="1500" err="1"/>
                        <a:t>Cin</a:t>
                      </a:r>
                      <a:r>
                        <a:rPr lang="en-US" sz="1500"/>
                        <a:t> </a:t>
                      </a:r>
                    </a:p>
                  </a:txBody>
                  <a:tcPr>
                    <a:lnR w="12700" cap="flat" cmpd="sng" algn="ctr">
                      <a:solidFill>
                        <a:schemeClr val="bg1"/>
                      </a:solidFill>
                      <a:prstDash val="solid"/>
                      <a:round/>
                      <a:headEnd type="none" w="med" len="med"/>
                      <a:tailEnd type="none" w="med" len="med"/>
                    </a:lnR>
                  </a:tcPr>
                </a:tc>
                <a:tc>
                  <a:txBody>
                    <a:bodyPr/>
                    <a:lstStyle/>
                    <a:p>
                      <a:pPr algn="l"/>
                      <a:r>
                        <a:rPr lang="en-US" sz="150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(Rotate)</a:t>
                      </a:r>
                    </a:p>
                  </a:txBody>
                  <a:tcPr/>
                </a:tc>
                <a:tc>
                  <a:txBody>
                    <a:bodyPr/>
                    <a:lstStyle/>
                    <a:p>
                      <a:pPr algn="ctr"/>
                      <a:r>
                        <a:rPr lang="en-US" sz="1500"/>
                        <a:t>Z, N=A[6], Co=A[7]</a:t>
                      </a:r>
                    </a:p>
                  </a:txBody>
                  <a:tcPr/>
                </a:tc>
                <a:extLst>
                  <a:ext uri="{0D108BD9-81ED-4DB2-BD59-A6C34878D82A}">
                    <a16:rowId xmlns:a16="http://schemas.microsoft.com/office/drawing/2014/main" val="2712813175"/>
                  </a:ext>
                </a:extLst>
              </a:tr>
              <a:tr h="314960">
                <a:tc>
                  <a:txBody>
                    <a:bodyPr/>
                    <a:lstStyle/>
                    <a:p>
                      <a:pPr algn="ctr"/>
                      <a:r>
                        <a:rPr lang="en-US" sz="1500"/>
                        <a:t>5</a:t>
                      </a:r>
                    </a:p>
                  </a:txBody>
                  <a:tcPr/>
                </a:tc>
                <a:tc>
                  <a:txBody>
                    <a:bodyPr/>
                    <a:lstStyle/>
                    <a:p>
                      <a:pPr algn="ctr"/>
                      <a:r>
                        <a:rPr lang="en-US" sz="150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50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50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442150718"/>
                  </a:ext>
                </a:extLst>
              </a:tr>
              <a:tr h="314960">
                <a:tc>
                  <a:txBody>
                    <a:bodyPr/>
                    <a:lstStyle/>
                    <a:p>
                      <a:pPr algn="ctr"/>
                      <a:r>
                        <a:rPr lang="en-US" sz="1500"/>
                        <a:t>6</a:t>
                      </a:r>
                    </a:p>
                  </a:txBody>
                  <a:tcPr/>
                </a:tc>
                <a:tc>
                  <a:txBody>
                    <a:bodyPr/>
                    <a:lstStyle/>
                    <a:p>
                      <a:pPr algn="ctr"/>
                      <a:r>
                        <a:rPr lang="en-US" sz="150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-&gt; A-&gt; </a:t>
                      </a:r>
                      <a:r>
                        <a:rPr lang="en-US" sz="1500" err="1"/>
                        <a:t>Cout</a:t>
                      </a:r>
                      <a:endParaRPr lang="en-US" sz="1500"/>
                    </a:p>
                  </a:txBody>
                  <a:tcPr>
                    <a:lnR w="12700" cap="flat" cmpd="sng" algn="ctr">
                      <a:solidFill>
                        <a:schemeClr val="bg1"/>
                      </a:solidFill>
                      <a:prstDash val="solid"/>
                      <a:round/>
                      <a:headEnd type="none" w="med" len="med"/>
                      <a:tailEnd type="none" w="med" len="med"/>
                    </a:lnR>
                  </a:tcPr>
                </a:tc>
                <a:tc>
                  <a:txBody>
                    <a:bodyPr/>
                    <a:lstStyle/>
                    <a:p>
                      <a:pPr algn="l"/>
                      <a:endParaRPr lang="en-US" sz="150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endParaRPr lang="en-US" sz="15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615310716"/>
                  </a:ext>
                </a:extLst>
              </a:tr>
              <a:tr h="314960">
                <a:tc>
                  <a:txBody>
                    <a:bodyPr/>
                    <a:lstStyle/>
                    <a:p>
                      <a:pPr algn="ctr"/>
                      <a:r>
                        <a:rPr lang="en-US" sz="1500">
                          <a:solidFill>
                            <a:schemeClr val="tx1"/>
                          </a:solidFill>
                        </a:rPr>
                        <a:t>7</a:t>
                      </a:r>
                    </a:p>
                  </a:txBody>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solidFill>
                            <a:schemeClr val="tx1"/>
                          </a:solidFill>
                        </a:rPr>
                        <a:t>Cin</a:t>
                      </a:r>
                      <a:endParaRPr lang="en-US" sz="15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1227710345"/>
              </p:ext>
            </p:extLst>
          </p:nvPr>
        </p:nvGraphicFramePr>
        <p:xfrm>
          <a:off x="622579" y="4522163"/>
          <a:ext cx="10608860" cy="16459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314960">
                <a:tc>
                  <a:txBody>
                    <a:bodyPr/>
                    <a:lstStyle/>
                    <a:p>
                      <a:r>
                        <a:rPr lang="en-US" sz="1500" dirty="0"/>
                        <a:t>Proposal</a:t>
                      </a:r>
                    </a:p>
                  </a:txBody>
                  <a:tcPr/>
                </a:tc>
                <a:tc>
                  <a:txBody>
                    <a:bodyPr/>
                    <a:lstStyle/>
                    <a:p>
                      <a:r>
                        <a:rPr lang="en-US" sz="1500"/>
                        <a:t># of IC slots </a:t>
                      </a:r>
                    </a:p>
                  </a:txBody>
                  <a:tcPr/>
                </a:tc>
                <a:tc>
                  <a:txBody>
                    <a:bodyPr/>
                    <a:lstStyle/>
                    <a:p>
                      <a:r>
                        <a:rPr lang="en-US" sz="1500"/>
                        <a:t>Description</a:t>
                      </a:r>
                    </a:p>
                  </a:txBody>
                  <a:tcPr/>
                </a:tc>
                <a:tc>
                  <a:txBody>
                    <a:bodyPr/>
                    <a:lstStyle/>
                    <a:p>
                      <a:r>
                        <a:rPr lang="en-US" sz="1500"/>
                        <a:t>Op Code </a:t>
                      </a:r>
                    </a:p>
                  </a:txBody>
                  <a:tcPr/>
                </a:tc>
                <a:extLst>
                  <a:ext uri="{0D108BD9-81ED-4DB2-BD59-A6C34878D82A}">
                    <a16:rowId xmlns:a16="http://schemas.microsoft.com/office/drawing/2014/main" val="381336539"/>
                  </a:ext>
                </a:extLst>
              </a:tr>
              <a:tr h="538480">
                <a:tc>
                  <a:txBody>
                    <a:bodyPr/>
                    <a:lstStyle/>
                    <a:p>
                      <a:r>
                        <a:rPr lang="en-US" sz="1500"/>
                        <a:t>OR and ADD share Op Code</a:t>
                      </a:r>
                    </a:p>
                    <a:p>
                      <a:r>
                        <a:rPr lang="en-US" sz="1500"/>
                        <a:t>(low priority)</a:t>
                      </a:r>
                    </a:p>
                  </a:txBody>
                  <a:tcPr/>
                </a:tc>
                <a:tc>
                  <a:txBody>
                    <a:bodyPr/>
                    <a:lstStyle/>
                    <a:p>
                      <a:r>
                        <a:rPr lang="en-US" sz="1500" dirty="0"/>
                        <a:t>2x 74LS157</a:t>
                      </a:r>
                    </a:p>
                  </a:txBody>
                  <a:tcPr/>
                </a:tc>
                <a:tc>
                  <a:txBody>
                    <a:bodyPr/>
                    <a:lstStyle/>
                    <a:p>
                      <a:r>
                        <a:rPr lang="en-US" sz="1500"/>
                        <a:t>Special Function select OR </a:t>
                      </a:r>
                      <a:r>
                        <a:rPr lang="en-US" sz="1500" err="1"/>
                        <a:t>or</a:t>
                      </a:r>
                      <a:r>
                        <a:rPr lang="en-US" sz="1500"/>
                        <a:t> AND</a:t>
                      </a:r>
                    </a:p>
                  </a:txBody>
                  <a:tcPr/>
                </a:tc>
                <a:tc>
                  <a:txBody>
                    <a:bodyPr/>
                    <a:lstStyle/>
                    <a:p>
                      <a:r>
                        <a:rPr lang="en-US" sz="1500"/>
                        <a:t>Release op code</a:t>
                      </a:r>
                    </a:p>
                  </a:txBody>
                  <a:tcPr/>
                </a:tc>
                <a:extLst>
                  <a:ext uri="{0D108BD9-81ED-4DB2-BD59-A6C34878D82A}">
                    <a16:rowId xmlns:a16="http://schemas.microsoft.com/office/drawing/2014/main" val="4225376749"/>
                  </a:ext>
                </a:extLst>
              </a:tr>
              <a:tr h="762000">
                <a:tc>
                  <a:txBody>
                    <a:bodyPr/>
                    <a:lstStyle/>
                    <a:p>
                      <a:r>
                        <a:rPr lang="en-US" sz="1500" strike="noStrike" baseline="0"/>
                        <a:t>Move A, B Regs</a:t>
                      </a:r>
                    </a:p>
                    <a:p>
                      <a:r>
                        <a:rPr lang="en-US" sz="1500" strike="noStrike" baseline="0"/>
                        <a:t>(require replacement of 74LS251 with 74HC251)</a:t>
                      </a:r>
                    </a:p>
                  </a:txBody>
                  <a:tcPr/>
                </a:tc>
                <a:tc>
                  <a:txBody>
                    <a:bodyPr/>
                    <a:lstStyle/>
                    <a:p>
                      <a:r>
                        <a:rPr lang="en-US" sz="1500" strike="noStrike" baseline="0"/>
                        <a:t>4x 74LS161</a:t>
                      </a:r>
                    </a:p>
                    <a:p>
                      <a:r>
                        <a:rPr lang="en-US" sz="1500" strike="noStrike" baseline="0"/>
                        <a:t>1x 74LS00 NAND</a:t>
                      </a:r>
                    </a:p>
                  </a:txBody>
                  <a:tcPr/>
                </a:tc>
                <a:tc>
                  <a:txBody>
                    <a:bodyPr/>
                    <a:lstStyle/>
                    <a:p>
                      <a:r>
                        <a:rPr lang="en-US" sz="1500" strike="noStrike" baseline="0"/>
                        <a:t>Reduce interface to one data bus instead of A, B, C </a:t>
                      </a:r>
                    </a:p>
                    <a:p>
                      <a:r>
                        <a:rPr lang="en-US" sz="1500" strike="noStrike" baseline="0"/>
                        <a:t>(NAND for clock gate/invert)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strike="noStrike" baseline="0"/>
                        <a:t>No change</a:t>
                      </a:r>
                    </a:p>
                    <a:p>
                      <a:endParaRPr lang="en-US" sz="1500" strike="noStrike" baseline="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117</a:t>
            </a:fld>
            <a:endParaRPr lang="en-US" b="1">
              <a:solidFill>
                <a:schemeClr val="bg1"/>
              </a:solidFill>
            </a:endParaRPr>
          </a:p>
        </p:txBody>
      </p:sp>
    </p:spTree>
    <p:extLst>
      <p:ext uri="{BB962C8B-B14F-4D97-AF65-F5344CB8AC3E}">
        <p14:creationId xmlns:p14="http://schemas.microsoft.com/office/powerpoint/2010/main" val="214734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196029028"/>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00100100 = 0x24</a:t>
                      </a:r>
                    </a:p>
                  </a:txBody>
                  <a:tcPr/>
                </a:tc>
                <a:tc>
                  <a:txBody>
                    <a:bodyPr/>
                    <a:lstStyle/>
                    <a:p>
                      <a:pPr algn="l"/>
                      <a:r>
                        <a:rPr lang="en-US" sz="1300"/>
                        <a:t>Output and Read to Rd</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extLst>
              <p:ext uri="{D42A27DB-BD31-4B8C-83A1-F6EECF244321}">
                <p14:modId xmlns:p14="http://schemas.microsoft.com/office/powerpoint/2010/main" val="1168265522"/>
              </p:ext>
            </p:extLst>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971317167"/>
              </p:ext>
            </p:extLst>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5" y="4734113"/>
            <a:ext cx="3536546"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Rs1, Rs2</a:t>
            </a:r>
          </a:p>
        </p:txBody>
      </p:sp>
      <p:pic>
        <p:nvPicPr>
          <p:cNvPr id="11" name="Picture 10">
            <a:hlinkClick r:id="rId2"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118</a:t>
            </a:fld>
            <a:endParaRPr lang="en-US" b="1">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9314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a:t>Micro-Instructions Control: Load Immediate to Reg (00011)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8091454"/>
              </p:ext>
            </p:extLst>
          </p:nvPr>
        </p:nvGraphicFramePr>
        <p:xfrm>
          <a:off x="4716584" y="742463"/>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01100000 = 0x60</a:t>
                      </a:r>
                    </a:p>
                  </a:txBody>
                  <a:tcPr/>
                </a:tc>
                <a:tc>
                  <a:txBody>
                    <a:bodyPr/>
                    <a:lstStyle/>
                    <a:p>
                      <a:pPr algn="l"/>
                      <a:r>
                        <a:rPr lang="en-US" sz="1300"/>
                        <a:t>Write </a:t>
                      </a:r>
                      <a:r>
                        <a:rPr lang="en-US" sz="1300" err="1"/>
                        <a:t>imm</a:t>
                      </a:r>
                      <a:r>
                        <a:rPr lang="en-US" sz="1300"/>
                        <a:t> to bus and Rd read</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9" name="Table 4">
            <a:extLst>
              <a:ext uri="{FF2B5EF4-FFF2-40B4-BE49-F238E27FC236}">
                <a16:creationId xmlns:a16="http://schemas.microsoft.com/office/drawing/2014/main" id="{1BAF7365-2907-4BEC-B953-8F2B4C7D9F19}"/>
              </a:ext>
            </a:extLst>
          </p:cNvPr>
          <p:cNvGraphicFramePr>
            <a:graphicFrameLocks noGrp="1"/>
          </p:cNvGraphicFramePr>
          <p:nvPr>
            <p:extLst>
              <p:ext uri="{D42A27DB-BD31-4B8C-83A1-F6EECF244321}">
                <p14:modId xmlns:p14="http://schemas.microsoft.com/office/powerpoint/2010/main" val="3240364684"/>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a:t>
                      </a:r>
                      <a:r>
                        <a:rPr lang="en-US" sz="1300" err="1"/>
                        <a:t>Imm</a:t>
                      </a:r>
                      <a:endParaRPr lang="en-US" sz="1300"/>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gridSpan="3">
                  <a:txBody>
                    <a:bodyPr/>
                    <a:lstStyle/>
                    <a:p>
                      <a:pPr algn="ctr"/>
                      <a:r>
                        <a:rPr lang="en-US" sz="1300"/>
                        <a:t>Immediate (8-bit)</a:t>
                      </a:r>
                    </a:p>
                  </a:txBody>
                  <a:tcPr/>
                </a:tc>
                <a:tc hMerge="1">
                  <a:txBody>
                    <a:bodyPr/>
                    <a:lstStyle/>
                    <a:p>
                      <a:pPr algn="ctr"/>
                      <a:r>
                        <a:rPr lang="en-US"/>
                        <a:t>Rs1</a:t>
                      </a:r>
                    </a:p>
                  </a:txBody>
                  <a:tcPr/>
                </a:tc>
                <a:tc hMerge="1">
                  <a:txBody>
                    <a:bodyPr/>
                    <a:lstStyle/>
                    <a:p>
                      <a:pPr algn="ctr"/>
                      <a:r>
                        <a:rPr lang="en-US"/>
                        <a:t>Rs2</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79134235"/>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1">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a:t>
                      </a:r>
                      <a:r>
                        <a:rPr lang="en-US" sz="1300" err="1"/>
                        <a:t>Imm</a:t>
                      </a:r>
                      <a:endParaRPr lang="en-US" sz="1300"/>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119</a:t>
            </a:fld>
            <a:endParaRPr lang="en-US" b="1">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33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Arrow: Right 58">
            <a:extLst>
              <a:ext uri="{FF2B5EF4-FFF2-40B4-BE49-F238E27FC236}">
                <a16:creationId xmlns:a16="http://schemas.microsoft.com/office/drawing/2014/main" id="{A766586E-3B59-4F92-AF47-77C3C18C73DF}"/>
              </a:ext>
            </a:extLst>
          </p:cNvPr>
          <p:cNvSpPr/>
          <p:nvPr/>
        </p:nvSpPr>
        <p:spPr>
          <a:xfrm rot="16200000">
            <a:off x="4548787" y="4905232"/>
            <a:ext cx="1004400" cy="988109"/>
          </a:xfrm>
          <a:prstGeom prst="rightArrow">
            <a:avLst>
              <a:gd name="adj1" fmla="val 50000"/>
              <a:gd name="adj2" fmla="val 38432"/>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lIns="914400" rtlCol="0" anchor="t"/>
          <a:lstStyle/>
          <a:p>
            <a:pPr algn="ctr"/>
            <a:r>
              <a:rPr lang="en-US" sz="1050" dirty="0" err="1"/>
              <a:t>Addr</a:t>
            </a:r>
            <a:r>
              <a:rPr lang="en-US" sz="1050" dirty="0"/>
              <a:t> Lo</a:t>
            </a:r>
          </a:p>
          <a:p>
            <a:pPr algn="ctr"/>
            <a:r>
              <a:rPr lang="en-US" sz="1050" dirty="0"/>
              <a:t>[7:0]</a:t>
            </a:r>
          </a:p>
        </p:txBody>
      </p:sp>
      <p:sp>
        <p:nvSpPr>
          <p:cNvPr id="2" name="Title 1">
            <a:extLst>
              <a:ext uri="{FF2B5EF4-FFF2-40B4-BE49-F238E27FC236}">
                <a16:creationId xmlns:a16="http://schemas.microsoft.com/office/drawing/2014/main" id="{838F4E84-ECF0-F66F-DDB6-6360B8D6BF7A}"/>
              </a:ext>
            </a:extLst>
          </p:cNvPr>
          <p:cNvSpPr>
            <a:spLocks noGrp="1"/>
          </p:cNvSpPr>
          <p:nvPr>
            <p:ph type="ctrTitle"/>
          </p:nvPr>
        </p:nvSpPr>
        <p:spPr>
          <a:xfrm>
            <a:off x="914399" y="457200"/>
            <a:ext cx="5456321" cy="457200"/>
          </a:xfrm>
        </p:spPr>
        <p:txBody>
          <a:bodyPr/>
          <a:lstStyle/>
          <a:p>
            <a:r>
              <a:rPr lang="en-US" dirty="0" err="1"/>
              <a:t>TmpAR</a:t>
            </a:r>
            <a:r>
              <a:rPr lang="en-US" dirty="0"/>
              <a:t> (Address Offset Adder) v2.0</a:t>
            </a:r>
          </a:p>
        </p:txBody>
      </p:sp>
      <p:sp>
        <p:nvSpPr>
          <p:cNvPr id="3" name="TextBox 2">
            <a:hlinkClick r:id="rId2" action="ppaction://hlinksldjump"/>
            <a:extLst>
              <a:ext uri="{FF2B5EF4-FFF2-40B4-BE49-F238E27FC236}">
                <a16:creationId xmlns:a16="http://schemas.microsoft.com/office/drawing/2014/main" id="{93C98E03-D841-5A70-2754-7B938F35C971}"/>
              </a:ext>
            </a:extLst>
          </p:cNvPr>
          <p:cNvSpPr txBox="1"/>
          <p:nvPr/>
        </p:nvSpPr>
        <p:spPr>
          <a:xfrm>
            <a:off x="8009622" y="3675648"/>
            <a:ext cx="792205" cy="169277"/>
          </a:xfrm>
          <a:prstGeom prst="rect">
            <a:avLst/>
          </a:prstGeom>
          <a:solidFill>
            <a:schemeClr val="bg1"/>
          </a:solidFill>
          <a:ln>
            <a:solidFill>
              <a:schemeClr val="accent1"/>
            </a:solidFill>
          </a:ln>
        </p:spPr>
        <p:txBody>
          <a:bodyPr wrap="none" tIns="0" bIns="0" rtlCol="0">
            <a:spAutoFit/>
          </a:bodyPr>
          <a:lstStyle/>
          <a:p>
            <a:pPr algn="r"/>
            <a:r>
              <a:rPr lang="en-US" sz="1100" dirty="0" err="1"/>
              <a:t>TmpAR</a:t>
            </a:r>
            <a:r>
              <a:rPr lang="en-US" sz="1100" dirty="0"/>
              <a:t> OE</a:t>
            </a:r>
          </a:p>
        </p:txBody>
      </p:sp>
      <p:grpSp>
        <p:nvGrpSpPr>
          <p:cNvPr id="11" name="Group 10">
            <a:extLst>
              <a:ext uri="{FF2B5EF4-FFF2-40B4-BE49-F238E27FC236}">
                <a16:creationId xmlns:a16="http://schemas.microsoft.com/office/drawing/2014/main" id="{71AD7D88-8C09-7F71-C9A5-CBB110FDFA64}"/>
              </a:ext>
            </a:extLst>
          </p:cNvPr>
          <p:cNvGrpSpPr/>
          <p:nvPr/>
        </p:nvGrpSpPr>
        <p:grpSpPr>
          <a:xfrm>
            <a:off x="2477559" y="2803358"/>
            <a:ext cx="1214068" cy="872289"/>
            <a:chOff x="2688112" y="2556710"/>
            <a:chExt cx="1214068" cy="872289"/>
          </a:xfrm>
        </p:grpSpPr>
        <p:pic>
          <p:nvPicPr>
            <p:cNvPr id="10" name="Picture 9">
              <a:extLst>
                <a:ext uri="{FF2B5EF4-FFF2-40B4-BE49-F238E27FC236}">
                  <a16:creationId xmlns:a16="http://schemas.microsoft.com/office/drawing/2014/main" id="{06274CC1-E36C-5077-A277-FFB85BF16957}"/>
                </a:ext>
              </a:extLst>
            </p:cNvPr>
            <p:cNvPicPr>
              <a:picLocks noChangeAspect="1"/>
            </p:cNvPicPr>
            <p:nvPr/>
          </p:nvPicPr>
          <p:blipFill>
            <a:blip r:embed="rId3"/>
            <a:srcRect l="14721" r="20492"/>
            <a:stretch>
              <a:fillRect/>
            </a:stretch>
          </p:blipFill>
          <p:spPr>
            <a:xfrm rot="16200000">
              <a:off x="2859001" y="2385821"/>
              <a:ext cx="872289" cy="1214068"/>
            </a:xfrm>
            <a:prstGeom prst="rect">
              <a:avLst/>
            </a:prstGeom>
          </p:spPr>
        </p:pic>
        <p:sp>
          <p:nvSpPr>
            <p:cNvPr id="9" name="TextBox 8">
              <a:extLst>
                <a:ext uri="{FF2B5EF4-FFF2-40B4-BE49-F238E27FC236}">
                  <a16:creationId xmlns:a16="http://schemas.microsoft.com/office/drawing/2014/main" id="{9761C4DE-899C-2974-8D22-AEE2305B0355}"/>
                </a:ext>
              </a:extLst>
            </p:cNvPr>
            <p:cNvSpPr txBox="1"/>
            <p:nvPr/>
          </p:nvSpPr>
          <p:spPr>
            <a:xfrm>
              <a:off x="2776414" y="2823201"/>
              <a:ext cx="1037465" cy="261610"/>
            </a:xfrm>
            <a:prstGeom prst="rect">
              <a:avLst/>
            </a:prstGeom>
            <a:noFill/>
          </p:spPr>
          <p:txBody>
            <a:bodyPr wrap="none" rtlCol="0">
              <a:spAutoFit/>
            </a:bodyPr>
            <a:lstStyle/>
            <a:p>
              <a:pPr algn="ctr"/>
              <a:r>
                <a:rPr lang="en-US" sz="1100" dirty="0">
                  <a:hlinkClick r:id="rId4" action="ppaction://hlinksldjump"/>
                </a:rPr>
                <a:t>574</a:t>
              </a:r>
              <a:r>
                <a:rPr lang="en-US" sz="1100" dirty="0"/>
                <a:t>: </a:t>
              </a:r>
              <a:r>
                <a:rPr lang="en-US" sz="1100" dirty="0" err="1"/>
                <a:t>TmpAR</a:t>
              </a:r>
              <a:r>
                <a:rPr lang="en-US" sz="1100" dirty="0"/>
                <a:t> Hi</a:t>
              </a:r>
            </a:p>
          </p:txBody>
        </p:sp>
      </p:grpSp>
      <p:grpSp>
        <p:nvGrpSpPr>
          <p:cNvPr id="12" name="Group 11">
            <a:extLst>
              <a:ext uri="{FF2B5EF4-FFF2-40B4-BE49-F238E27FC236}">
                <a16:creationId xmlns:a16="http://schemas.microsoft.com/office/drawing/2014/main" id="{09192B69-75B8-4508-1333-0ECA774C124B}"/>
              </a:ext>
            </a:extLst>
          </p:cNvPr>
          <p:cNvGrpSpPr/>
          <p:nvPr/>
        </p:nvGrpSpPr>
        <p:grpSpPr>
          <a:xfrm>
            <a:off x="4900711" y="2803358"/>
            <a:ext cx="1214068" cy="872289"/>
            <a:chOff x="2688112" y="2556710"/>
            <a:chExt cx="1214068" cy="872289"/>
          </a:xfrm>
        </p:grpSpPr>
        <p:pic>
          <p:nvPicPr>
            <p:cNvPr id="13" name="Picture 12">
              <a:extLst>
                <a:ext uri="{FF2B5EF4-FFF2-40B4-BE49-F238E27FC236}">
                  <a16:creationId xmlns:a16="http://schemas.microsoft.com/office/drawing/2014/main" id="{B20BEE77-82F6-1FC5-E64A-EC1949E16878}"/>
                </a:ext>
              </a:extLst>
            </p:cNvPr>
            <p:cNvPicPr>
              <a:picLocks noChangeAspect="1"/>
            </p:cNvPicPr>
            <p:nvPr/>
          </p:nvPicPr>
          <p:blipFill>
            <a:blip r:embed="rId3"/>
            <a:srcRect l="14721" r="20492"/>
            <a:stretch>
              <a:fillRect/>
            </a:stretch>
          </p:blipFill>
          <p:spPr>
            <a:xfrm rot="16200000">
              <a:off x="2859001" y="2385821"/>
              <a:ext cx="872289" cy="1214068"/>
            </a:xfrm>
            <a:prstGeom prst="rect">
              <a:avLst/>
            </a:prstGeom>
          </p:spPr>
        </p:pic>
        <p:sp>
          <p:nvSpPr>
            <p:cNvPr id="14" name="TextBox 13">
              <a:extLst>
                <a:ext uri="{FF2B5EF4-FFF2-40B4-BE49-F238E27FC236}">
                  <a16:creationId xmlns:a16="http://schemas.microsoft.com/office/drawing/2014/main" id="{4144E244-5644-CB2B-02C4-6771350B24ED}"/>
                </a:ext>
              </a:extLst>
            </p:cNvPr>
            <p:cNvSpPr txBox="1"/>
            <p:nvPr/>
          </p:nvSpPr>
          <p:spPr>
            <a:xfrm>
              <a:off x="2753972" y="2823201"/>
              <a:ext cx="1082349" cy="261610"/>
            </a:xfrm>
            <a:prstGeom prst="rect">
              <a:avLst/>
            </a:prstGeom>
            <a:noFill/>
          </p:spPr>
          <p:txBody>
            <a:bodyPr wrap="none" rtlCol="0">
              <a:spAutoFit/>
            </a:bodyPr>
            <a:lstStyle/>
            <a:p>
              <a:pPr algn="ctr"/>
              <a:r>
                <a:rPr lang="en-US" sz="1100" dirty="0">
                  <a:hlinkClick r:id="rId4" action="ppaction://hlinksldjump"/>
                </a:rPr>
                <a:t>574</a:t>
              </a:r>
              <a:r>
                <a:rPr lang="en-US" sz="1100" dirty="0"/>
                <a:t>: </a:t>
              </a:r>
              <a:r>
                <a:rPr lang="en-US" sz="1100" dirty="0" err="1"/>
                <a:t>TmpAR</a:t>
              </a:r>
              <a:r>
                <a:rPr lang="en-US" sz="1100" dirty="0"/>
                <a:t> Lo</a:t>
              </a:r>
            </a:p>
          </p:txBody>
        </p:sp>
      </p:grpSp>
      <p:sp>
        <p:nvSpPr>
          <p:cNvPr id="15" name="Rectangle 14">
            <a:extLst>
              <a:ext uri="{FF2B5EF4-FFF2-40B4-BE49-F238E27FC236}">
                <a16:creationId xmlns:a16="http://schemas.microsoft.com/office/drawing/2014/main" id="{BCE71CBB-3AD5-1AE7-4C45-3E687337C425}"/>
              </a:ext>
            </a:extLst>
          </p:cNvPr>
          <p:cNvSpPr/>
          <p:nvPr/>
        </p:nvSpPr>
        <p:spPr>
          <a:xfrm rot="16200000">
            <a:off x="4434340" y="223286"/>
            <a:ext cx="224983" cy="39726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16" name="Arrow: Right 15">
            <a:extLst>
              <a:ext uri="{FF2B5EF4-FFF2-40B4-BE49-F238E27FC236}">
                <a16:creationId xmlns:a16="http://schemas.microsoft.com/office/drawing/2014/main" id="{EF4DFCEF-3079-E682-13C8-33BF14E06AF2}"/>
              </a:ext>
            </a:extLst>
          </p:cNvPr>
          <p:cNvSpPr/>
          <p:nvPr/>
        </p:nvSpPr>
        <p:spPr>
          <a:xfrm rot="16200000">
            <a:off x="5265729" y="2147315"/>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Low</a:t>
            </a:r>
          </a:p>
          <a:p>
            <a:pPr algn="ctr"/>
            <a:r>
              <a:rPr lang="en-US" sz="1050" dirty="0"/>
              <a:t>[7:0]</a:t>
            </a:r>
          </a:p>
        </p:txBody>
      </p:sp>
      <p:sp>
        <p:nvSpPr>
          <p:cNvPr id="17" name="Arrow: Right 16">
            <a:extLst>
              <a:ext uri="{FF2B5EF4-FFF2-40B4-BE49-F238E27FC236}">
                <a16:creationId xmlns:a16="http://schemas.microsoft.com/office/drawing/2014/main" id="{22F4E654-7FA2-8D88-FD54-B68F046501E0}"/>
              </a:ext>
            </a:extLst>
          </p:cNvPr>
          <p:cNvSpPr/>
          <p:nvPr/>
        </p:nvSpPr>
        <p:spPr>
          <a:xfrm rot="16200000">
            <a:off x="2807591" y="2147315"/>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cxnSp>
        <p:nvCxnSpPr>
          <p:cNvPr id="19" name="Connector: Elbow 18">
            <a:extLst>
              <a:ext uri="{FF2B5EF4-FFF2-40B4-BE49-F238E27FC236}">
                <a16:creationId xmlns:a16="http://schemas.microsoft.com/office/drawing/2014/main" id="{4DA90732-8D39-3F24-6133-DEB22D20DB40}"/>
              </a:ext>
            </a:extLst>
          </p:cNvPr>
          <p:cNvCxnSpPr>
            <a:endCxn id="3" idx="1"/>
          </p:cNvCxnSpPr>
          <p:nvPr/>
        </p:nvCxnSpPr>
        <p:spPr>
          <a:xfrm>
            <a:off x="5018598" y="3380874"/>
            <a:ext cx="2991024" cy="379413"/>
          </a:xfrm>
          <a:prstGeom prst="bentConnector3">
            <a:avLst>
              <a:gd name="adj1" fmla="val 925"/>
            </a:avLst>
          </a:prstGeom>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97085F72-A617-F30D-40B9-C7D635572938}"/>
              </a:ext>
            </a:extLst>
          </p:cNvPr>
          <p:cNvCxnSpPr>
            <a:cxnSpLocks/>
            <a:endCxn id="3" idx="1"/>
          </p:cNvCxnSpPr>
          <p:nvPr/>
        </p:nvCxnSpPr>
        <p:spPr>
          <a:xfrm>
            <a:off x="2630047" y="3406900"/>
            <a:ext cx="5379575" cy="353387"/>
          </a:xfrm>
          <a:prstGeom prst="bentConnector3">
            <a:avLst>
              <a:gd name="adj1" fmla="val 14"/>
            </a:avLst>
          </a:prstGeom>
        </p:spPr>
        <p:style>
          <a:lnRef idx="1">
            <a:schemeClr val="accent6"/>
          </a:lnRef>
          <a:fillRef idx="0">
            <a:schemeClr val="accent6"/>
          </a:fillRef>
          <a:effectRef idx="0">
            <a:schemeClr val="accent6"/>
          </a:effectRef>
          <a:fontRef idx="minor">
            <a:schemeClr val="tx1"/>
          </a:fontRef>
        </p:style>
      </p:cxnSp>
      <p:sp>
        <p:nvSpPr>
          <p:cNvPr id="27" name="TextBox 26">
            <a:hlinkClick r:id="rId5" action="ppaction://hlinksldjump"/>
            <a:extLst>
              <a:ext uri="{FF2B5EF4-FFF2-40B4-BE49-F238E27FC236}">
                <a16:creationId xmlns:a16="http://schemas.microsoft.com/office/drawing/2014/main" id="{80A2627B-1648-9A99-9EAC-0F52EDCAD1A4}"/>
              </a:ext>
            </a:extLst>
          </p:cNvPr>
          <p:cNvSpPr txBox="1"/>
          <p:nvPr/>
        </p:nvSpPr>
        <p:spPr>
          <a:xfrm>
            <a:off x="8009622" y="2632689"/>
            <a:ext cx="718466" cy="169277"/>
          </a:xfrm>
          <a:prstGeom prst="rect">
            <a:avLst/>
          </a:prstGeom>
          <a:solidFill>
            <a:schemeClr val="bg1"/>
          </a:solidFill>
          <a:ln>
            <a:solidFill>
              <a:schemeClr val="accent1"/>
            </a:solidFill>
          </a:ln>
        </p:spPr>
        <p:txBody>
          <a:bodyPr wrap="none" tIns="0" bIns="0" rtlCol="0">
            <a:spAutoFit/>
          </a:bodyPr>
          <a:lstStyle/>
          <a:p>
            <a:r>
              <a:rPr lang="en-US" sz="1100"/>
              <a:t>Main CLK</a:t>
            </a:r>
          </a:p>
        </p:txBody>
      </p:sp>
      <p:cxnSp>
        <p:nvCxnSpPr>
          <p:cNvPr id="28" name="Connector: Elbow 27">
            <a:extLst>
              <a:ext uri="{FF2B5EF4-FFF2-40B4-BE49-F238E27FC236}">
                <a16:creationId xmlns:a16="http://schemas.microsoft.com/office/drawing/2014/main" id="{0C611DBF-7EEA-BB32-6863-FC457B1113E1}"/>
              </a:ext>
            </a:extLst>
          </p:cNvPr>
          <p:cNvCxnSpPr>
            <a:cxnSpLocks/>
            <a:endCxn id="27" idx="1"/>
          </p:cNvCxnSpPr>
          <p:nvPr/>
        </p:nvCxnSpPr>
        <p:spPr>
          <a:xfrm flipV="1">
            <a:off x="3603326" y="2717328"/>
            <a:ext cx="4406296" cy="277080"/>
          </a:xfrm>
          <a:prstGeom prst="bentConnector3">
            <a:avLst>
              <a:gd name="adj1" fmla="val 31"/>
            </a:avLst>
          </a:prstGeom>
        </p:spPr>
        <p:style>
          <a:lnRef idx="1">
            <a:schemeClr val="accent6"/>
          </a:lnRef>
          <a:fillRef idx="0">
            <a:schemeClr val="accent6"/>
          </a:fillRef>
          <a:effectRef idx="0">
            <a:schemeClr val="accent6"/>
          </a:effectRef>
          <a:fontRef idx="minor">
            <a:schemeClr val="tx1"/>
          </a:fontRef>
        </p:style>
      </p:cxnSp>
      <p:cxnSp>
        <p:nvCxnSpPr>
          <p:cNvPr id="32" name="Connector: Elbow 31">
            <a:extLst>
              <a:ext uri="{FF2B5EF4-FFF2-40B4-BE49-F238E27FC236}">
                <a16:creationId xmlns:a16="http://schemas.microsoft.com/office/drawing/2014/main" id="{4449EEC9-D4FA-9DFF-4429-045B84E771F8}"/>
              </a:ext>
            </a:extLst>
          </p:cNvPr>
          <p:cNvCxnSpPr>
            <a:cxnSpLocks/>
            <a:endCxn id="27" idx="1"/>
          </p:cNvCxnSpPr>
          <p:nvPr/>
        </p:nvCxnSpPr>
        <p:spPr>
          <a:xfrm flipV="1">
            <a:off x="6006707" y="2717328"/>
            <a:ext cx="2002915" cy="277080"/>
          </a:xfrm>
          <a:prstGeom prst="bentConnector3">
            <a:avLst>
              <a:gd name="adj1" fmla="val 1343"/>
            </a:avLst>
          </a:prstGeom>
        </p:spPr>
        <p:style>
          <a:lnRef idx="1">
            <a:schemeClr val="accent6"/>
          </a:lnRef>
          <a:fillRef idx="0">
            <a:schemeClr val="accent6"/>
          </a:fillRef>
          <a:effectRef idx="0">
            <a:schemeClr val="accent6"/>
          </a:effectRef>
          <a:fontRef idx="minor">
            <a:schemeClr val="tx1"/>
          </a:fontRef>
        </p:style>
      </p:cxnSp>
      <p:grpSp>
        <p:nvGrpSpPr>
          <p:cNvPr id="39" name="Group 38">
            <a:extLst>
              <a:ext uri="{FF2B5EF4-FFF2-40B4-BE49-F238E27FC236}">
                <a16:creationId xmlns:a16="http://schemas.microsoft.com/office/drawing/2014/main" id="{3429444A-DDA5-8A4E-FDDE-15C3DCBB41F4}"/>
              </a:ext>
            </a:extLst>
          </p:cNvPr>
          <p:cNvGrpSpPr/>
          <p:nvPr/>
        </p:nvGrpSpPr>
        <p:grpSpPr>
          <a:xfrm>
            <a:off x="5538386" y="4068964"/>
            <a:ext cx="994764" cy="828970"/>
            <a:chOff x="4900713" y="4966554"/>
            <a:chExt cx="994764" cy="828970"/>
          </a:xfrm>
        </p:grpSpPr>
        <p:pic>
          <p:nvPicPr>
            <p:cNvPr id="37" name="Picture 36" descr="A diagram of a number&#10;&#10;AI-generated content may be incorrect.">
              <a:extLst>
                <a:ext uri="{FF2B5EF4-FFF2-40B4-BE49-F238E27FC236}">
                  <a16:creationId xmlns:a16="http://schemas.microsoft.com/office/drawing/2014/main" id="{88E7B2CD-E680-47A6-DA0A-F4177945E2AE}"/>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38" name="TextBox 37">
              <a:extLst>
                <a:ext uri="{FF2B5EF4-FFF2-40B4-BE49-F238E27FC236}">
                  <a16:creationId xmlns:a16="http://schemas.microsoft.com/office/drawing/2014/main" id="{39FAD5C7-3BD6-B429-38E5-A4C836BEB1EC}"/>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0" name="Group 39">
            <a:extLst>
              <a:ext uri="{FF2B5EF4-FFF2-40B4-BE49-F238E27FC236}">
                <a16:creationId xmlns:a16="http://schemas.microsoft.com/office/drawing/2014/main" id="{5AA9805E-58A1-6B91-E040-89C589F5680B}"/>
              </a:ext>
            </a:extLst>
          </p:cNvPr>
          <p:cNvGrpSpPr/>
          <p:nvPr/>
        </p:nvGrpSpPr>
        <p:grpSpPr>
          <a:xfrm>
            <a:off x="4469189" y="4068964"/>
            <a:ext cx="994764" cy="828970"/>
            <a:chOff x="4900713" y="4966554"/>
            <a:chExt cx="994764" cy="828970"/>
          </a:xfrm>
        </p:grpSpPr>
        <p:pic>
          <p:nvPicPr>
            <p:cNvPr id="41" name="Picture 40" descr="A diagram of a number&#10;&#10;AI-generated content may be incorrect.">
              <a:extLst>
                <a:ext uri="{FF2B5EF4-FFF2-40B4-BE49-F238E27FC236}">
                  <a16:creationId xmlns:a16="http://schemas.microsoft.com/office/drawing/2014/main" id="{14DF7F4C-2905-D621-DC73-DF9E7653872D}"/>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2" name="TextBox 41">
              <a:extLst>
                <a:ext uri="{FF2B5EF4-FFF2-40B4-BE49-F238E27FC236}">
                  <a16:creationId xmlns:a16="http://schemas.microsoft.com/office/drawing/2014/main" id="{DA8FCC64-B1AB-F288-7BAD-B162DB64F932}"/>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3" name="Group 42">
            <a:extLst>
              <a:ext uri="{FF2B5EF4-FFF2-40B4-BE49-F238E27FC236}">
                <a16:creationId xmlns:a16="http://schemas.microsoft.com/office/drawing/2014/main" id="{65770187-80CC-7123-B2DC-DEE9117A53A9}"/>
              </a:ext>
            </a:extLst>
          </p:cNvPr>
          <p:cNvGrpSpPr/>
          <p:nvPr/>
        </p:nvGrpSpPr>
        <p:grpSpPr>
          <a:xfrm>
            <a:off x="3201863" y="4068964"/>
            <a:ext cx="994764" cy="828970"/>
            <a:chOff x="4900713" y="4966554"/>
            <a:chExt cx="994764" cy="828970"/>
          </a:xfrm>
        </p:grpSpPr>
        <p:pic>
          <p:nvPicPr>
            <p:cNvPr id="44" name="Picture 43" descr="A diagram of a number&#10;&#10;AI-generated content may be incorrect.">
              <a:extLst>
                <a:ext uri="{FF2B5EF4-FFF2-40B4-BE49-F238E27FC236}">
                  <a16:creationId xmlns:a16="http://schemas.microsoft.com/office/drawing/2014/main" id="{D047C64E-DF7C-8B19-FCE2-F8E45954EF08}"/>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5" name="TextBox 44">
              <a:extLst>
                <a:ext uri="{FF2B5EF4-FFF2-40B4-BE49-F238E27FC236}">
                  <a16:creationId xmlns:a16="http://schemas.microsoft.com/office/drawing/2014/main" id="{98DF61C2-99CA-88C5-AE4E-E0C089B2EDA6}"/>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6" name="Group 45">
            <a:extLst>
              <a:ext uri="{FF2B5EF4-FFF2-40B4-BE49-F238E27FC236}">
                <a16:creationId xmlns:a16="http://schemas.microsoft.com/office/drawing/2014/main" id="{8F8B85A0-3CDD-EC9B-18DA-AE16CE5C8920}"/>
              </a:ext>
            </a:extLst>
          </p:cNvPr>
          <p:cNvGrpSpPr/>
          <p:nvPr/>
        </p:nvGrpSpPr>
        <p:grpSpPr>
          <a:xfrm>
            <a:off x="2132666" y="4068964"/>
            <a:ext cx="994764" cy="828970"/>
            <a:chOff x="4900713" y="4966554"/>
            <a:chExt cx="994764" cy="828970"/>
          </a:xfrm>
        </p:grpSpPr>
        <p:pic>
          <p:nvPicPr>
            <p:cNvPr id="47" name="Picture 46" descr="A diagram of a number&#10;&#10;AI-generated content may be incorrect.">
              <a:extLst>
                <a:ext uri="{FF2B5EF4-FFF2-40B4-BE49-F238E27FC236}">
                  <a16:creationId xmlns:a16="http://schemas.microsoft.com/office/drawing/2014/main" id="{174640BD-74B1-13A5-0E9A-A53EF3FCF2CD}"/>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8" name="TextBox 47">
              <a:extLst>
                <a:ext uri="{FF2B5EF4-FFF2-40B4-BE49-F238E27FC236}">
                  <a16:creationId xmlns:a16="http://schemas.microsoft.com/office/drawing/2014/main" id="{B07639B2-2EA7-737E-F29E-077D7E266B49}"/>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sp>
        <p:nvSpPr>
          <p:cNvPr id="53" name="Arrow: Right 52">
            <a:extLst>
              <a:ext uri="{FF2B5EF4-FFF2-40B4-BE49-F238E27FC236}">
                <a16:creationId xmlns:a16="http://schemas.microsoft.com/office/drawing/2014/main" id="{F86DC27D-FADE-9A80-CE31-7190C6932032}"/>
              </a:ext>
            </a:extLst>
          </p:cNvPr>
          <p:cNvSpPr/>
          <p:nvPr/>
        </p:nvSpPr>
        <p:spPr>
          <a:xfrm rot="16200000">
            <a:off x="2862348" y="3220540"/>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4" name="Arrow: Right 53">
            <a:extLst>
              <a:ext uri="{FF2B5EF4-FFF2-40B4-BE49-F238E27FC236}">
                <a16:creationId xmlns:a16="http://schemas.microsoft.com/office/drawing/2014/main" id="{1D32F2DC-EF10-0676-A01B-6D1174FF899D}"/>
              </a:ext>
            </a:extLst>
          </p:cNvPr>
          <p:cNvSpPr/>
          <p:nvPr/>
        </p:nvSpPr>
        <p:spPr>
          <a:xfrm rot="16200000">
            <a:off x="5348659" y="3220541"/>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5" name="Rectangle 54">
            <a:extLst>
              <a:ext uri="{FF2B5EF4-FFF2-40B4-BE49-F238E27FC236}">
                <a16:creationId xmlns:a16="http://schemas.microsoft.com/office/drawing/2014/main" id="{57EA994C-ABD6-9AC3-3DEA-2F25A4D39598}"/>
              </a:ext>
            </a:extLst>
          </p:cNvPr>
          <p:cNvSpPr/>
          <p:nvPr/>
        </p:nvSpPr>
        <p:spPr>
          <a:xfrm rot="16200000">
            <a:off x="4387658" y="4071943"/>
            <a:ext cx="235391" cy="405559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56" name="Rectangle 55">
            <a:extLst>
              <a:ext uri="{FF2B5EF4-FFF2-40B4-BE49-F238E27FC236}">
                <a16:creationId xmlns:a16="http://schemas.microsoft.com/office/drawing/2014/main" id="{FC8E7F29-002D-5383-50D9-8EAEF447CDF3}"/>
              </a:ext>
            </a:extLst>
          </p:cNvPr>
          <p:cNvSpPr/>
          <p:nvPr/>
        </p:nvSpPr>
        <p:spPr>
          <a:xfrm>
            <a:off x="3868153" y="5529238"/>
            <a:ext cx="2627780"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dirty="0"/>
              <a:t>Data  Bus </a:t>
            </a:r>
          </a:p>
        </p:txBody>
      </p:sp>
      <p:sp>
        <p:nvSpPr>
          <p:cNvPr id="57" name="Arrow: Right 56">
            <a:extLst>
              <a:ext uri="{FF2B5EF4-FFF2-40B4-BE49-F238E27FC236}">
                <a16:creationId xmlns:a16="http://schemas.microsoft.com/office/drawing/2014/main" id="{C7CEEFEC-AFD7-12E8-C42E-88C13A2F728E}"/>
              </a:ext>
            </a:extLst>
          </p:cNvPr>
          <p:cNvSpPr/>
          <p:nvPr/>
        </p:nvSpPr>
        <p:spPr>
          <a:xfrm rot="16200000">
            <a:off x="2281772" y="4879004"/>
            <a:ext cx="1056859" cy="988109"/>
          </a:xfrm>
          <a:prstGeom prst="rightArrow">
            <a:avLst>
              <a:gd name="adj1" fmla="val 50000"/>
              <a:gd name="adj2" fmla="val 41476"/>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8" name="Arrow: Right 57">
            <a:extLst>
              <a:ext uri="{FF2B5EF4-FFF2-40B4-BE49-F238E27FC236}">
                <a16:creationId xmlns:a16="http://schemas.microsoft.com/office/drawing/2014/main" id="{0F24D027-D25D-6BC2-E7A8-0109431621C7}"/>
              </a:ext>
            </a:extLst>
          </p:cNvPr>
          <p:cNvSpPr/>
          <p:nvPr/>
        </p:nvSpPr>
        <p:spPr>
          <a:xfrm rot="16200000">
            <a:off x="3549342" y="4666738"/>
            <a:ext cx="579023" cy="988109"/>
          </a:xfrm>
          <a:prstGeom prst="rightArrow">
            <a:avLst>
              <a:gd name="adj1" fmla="val 50000"/>
              <a:gd name="adj2" fmla="val 682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lIns="137160" tIns="0" rIns="0" bIns="0" rtlCol="0" anchor="ctr"/>
          <a:lstStyle/>
          <a:p>
            <a:pPr algn="ctr"/>
            <a:r>
              <a:rPr lang="en-US" sz="1000" dirty="0"/>
              <a:t>Data </a:t>
            </a:r>
          </a:p>
          <a:p>
            <a:pPr algn="ctr"/>
            <a:r>
              <a:rPr lang="en-US" sz="1000" dirty="0"/>
              <a:t>Sign Extended</a:t>
            </a:r>
          </a:p>
          <a:p>
            <a:pPr algn="ctr"/>
            <a:r>
              <a:rPr lang="en-US" sz="1000" dirty="0"/>
              <a:t>[15:8]</a:t>
            </a:r>
          </a:p>
        </p:txBody>
      </p:sp>
      <p:sp>
        <p:nvSpPr>
          <p:cNvPr id="60" name="Arrow: Right 59">
            <a:extLst>
              <a:ext uri="{FF2B5EF4-FFF2-40B4-BE49-F238E27FC236}">
                <a16:creationId xmlns:a16="http://schemas.microsoft.com/office/drawing/2014/main" id="{57D1715F-E634-9D94-7BAD-5D177D54504A}"/>
              </a:ext>
            </a:extLst>
          </p:cNvPr>
          <p:cNvSpPr/>
          <p:nvPr/>
        </p:nvSpPr>
        <p:spPr>
          <a:xfrm rot="16200000">
            <a:off x="5870503" y="4705000"/>
            <a:ext cx="418274" cy="988109"/>
          </a:xfrm>
          <a:prstGeom prst="rightArrow">
            <a:avLst>
              <a:gd name="adj1" fmla="val 50000"/>
              <a:gd name="adj2" fmla="val 682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lIns="137160" tIns="0" rIns="0" bIns="0" rtlCol="0" anchor="ctr"/>
          <a:lstStyle/>
          <a:p>
            <a:pPr algn="ctr"/>
            <a:r>
              <a:rPr lang="en-US" sz="1000" dirty="0"/>
              <a:t>Data </a:t>
            </a:r>
          </a:p>
          <a:p>
            <a:pPr algn="ctr"/>
            <a:r>
              <a:rPr lang="en-US" sz="1000" dirty="0"/>
              <a:t>[7:0]</a:t>
            </a:r>
          </a:p>
        </p:txBody>
      </p:sp>
      <p:sp>
        <p:nvSpPr>
          <p:cNvPr id="61" name="TextBox 60">
            <a:extLst>
              <a:ext uri="{FF2B5EF4-FFF2-40B4-BE49-F238E27FC236}">
                <a16:creationId xmlns:a16="http://schemas.microsoft.com/office/drawing/2014/main" id="{CEE8CF54-3C9B-2F9D-1DA7-2772788AAB9E}"/>
              </a:ext>
            </a:extLst>
          </p:cNvPr>
          <p:cNvSpPr txBox="1"/>
          <p:nvPr/>
        </p:nvSpPr>
        <p:spPr>
          <a:xfrm>
            <a:off x="9024145" y="3467670"/>
            <a:ext cx="3097323" cy="577081"/>
          </a:xfrm>
          <a:prstGeom prst="rect">
            <a:avLst/>
          </a:prstGeom>
          <a:noFill/>
        </p:spPr>
        <p:txBody>
          <a:bodyPr wrap="none" rtlCol="0">
            <a:spAutoFit/>
          </a:bodyPr>
          <a:lstStyle/>
          <a:p>
            <a:r>
              <a:rPr lang="en-US" sz="1050" dirty="0"/>
              <a:t>The only control in this circuit is the </a:t>
            </a:r>
            <a:r>
              <a:rPr lang="en-US" sz="1050" dirty="0" err="1"/>
              <a:t>TmpAR</a:t>
            </a:r>
            <a:r>
              <a:rPr lang="en-US" sz="1050" dirty="0"/>
              <a:t> OE which</a:t>
            </a:r>
          </a:p>
          <a:p>
            <a:r>
              <a:rPr lang="en-US" sz="1050" dirty="0"/>
              <a:t>Writes to the Address bus the sum of</a:t>
            </a:r>
          </a:p>
          <a:p>
            <a:r>
              <a:rPr lang="en-US" sz="1050" dirty="0"/>
              <a:t> </a:t>
            </a:r>
            <a:r>
              <a:rPr lang="en-US" sz="1050" dirty="0" err="1"/>
              <a:t>Address+Data</a:t>
            </a:r>
            <a:r>
              <a:rPr lang="en-US" sz="1050" dirty="0"/>
              <a:t> from last clock </a:t>
            </a:r>
          </a:p>
        </p:txBody>
      </p:sp>
    </p:spTree>
    <p:extLst>
      <p:ext uri="{BB962C8B-B14F-4D97-AF65-F5344CB8AC3E}">
        <p14:creationId xmlns:p14="http://schemas.microsoft.com/office/powerpoint/2010/main" val="39949986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59867489"/>
              </p:ext>
            </p:extLst>
          </p:nvPr>
        </p:nvGraphicFramePr>
        <p:xfrm>
          <a:off x="4716584" y="742463"/>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00110000 = 0x30</a:t>
                      </a:r>
                    </a:p>
                  </a:txBody>
                  <a:tcPr/>
                </a:tc>
                <a:tc>
                  <a:txBody>
                    <a:bodyPr/>
                    <a:lstStyle/>
                    <a:p>
                      <a:pPr algn="l"/>
                      <a:r>
                        <a:rPr lang="en-US" sz="1300"/>
                        <a:t>Write Rs1 to bus and Rd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extLst>
              <p:ext uri="{D42A27DB-BD31-4B8C-83A1-F6EECF244321}">
                <p14:modId xmlns:p14="http://schemas.microsoft.com/office/powerpoint/2010/main" val="3364141991"/>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665417553"/>
              </p:ext>
            </p:extLst>
          </p:nvPr>
        </p:nvGraphicFramePr>
        <p:xfrm>
          <a:off x="179753" y="562499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120</a:t>
            </a:fld>
            <a:endParaRPr lang="en-US" b="1">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230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2248163482"/>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5">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08883242"/>
              </p:ext>
            </p:extLst>
          </p:nvPr>
        </p:nvGraphicFramePr>
        <p:xfrm>
          <a:off x="4716583" y="742463"/>
          <a:ext cx="6514836" cy="360172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0x1_40 01_0100_0000</a:t>
                      </a:r>
                    </a:p>
                  </a:txBody>
                  <a:tcPr/>
                </a:tc>
                <a:tc>
                  <a:txBody>
                    <a:bodyPr/>
                    <a:lstStyle/>
                    <a:p>
                      <a:pPr algn="l"/>
                      <a:r>
                        <a:rPr lang="en-US" sz="130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0x0_80 00_1000_0000</a:t>
                      </a:r>
                    </a:p>
                  </a:txBody>
                  <a:tcPr/>
                </a:tc>
                <a:tc>
                  <a:txBody>
                    <a:bodyPr/>
                    <a:lstStyle/>
                    <a:p>
                      <a:pPr algn="l"/>
                      <a:r>
                        <a:rPr lang="en-US" sz="1300"/>
                        <a:t>PC advance</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2567651846"/>
              </p:ext>
            </p:extLst>
          </p:nvPr>
        </p:nvGraphicFramePr>
        <p:xfrm>
          <a:off x="5680365" y="2436627"/>
          <a:ext cx="5087483" cy="2834640"/>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640080">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Low instruction register</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121</a:t>
            </a:fld>
            <a:endParaRPr lang="en-US" b="1">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224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859066101"/>
              </p:ext>
            </p:extLst>
          </p:nvPr>
        </p:nvGraphicFramePr>
        <p:xfrm>
          <a:off x="4716584" y="742463"/>
          <a:ext cx="5638801" cy="35407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10_0000_0001_0010 = 2012</a:t>
                      </a:r>
                    </a:p>
                  </a:txBody>
                  <a:tcPr/>
                </a:tc>
                <a:tc>
                  <a:txBody>
                    <a:bodyPr/>
                    <a:lstStyle/>
                    <a:p>
                      <a:pPr algn="l"/>
                      <a:r>
                        <a:rPr lang="en-US" sz="160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0100_0001 = 0x0041</a:t>
                      </a:r>
                    </a:p>
                  </a:txBody>
                  <a:tcPr/>
                </a:tc>
                <a:tc>
                  <a:txBody>
                    <a:bodyPr/>
                    <a:lstStyle/>
                    <a:p>
                      <a:pPr algn="l"/>
                      <a:r>
                        <a:rPr lang="en-US" sz="1600"/>
                        <a:t>Load 4 bit </a:t>
                      </a:r>
                      <a:r>
                        <a:rPr lang="en-US" sz="1600" err="1"/>
                        <a:t>imm</a:t>
                      </a:r>
                      <a:r>
                        <a:rPr lang="en-US" sz="1600"/>
                        <a:t> 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0010_0100 = 0x0024</a:t>
                      </a:r>
                    </a:p>
                  </a:txBody>
                  <a:tcPr/>
                </a:tc>
                <a:tc>
                  <a:txBody>
                    <a:bodyPr/>
                    <a:lstStyle/>
                    <a:p>
                      <a:pPr algn="l"/>
                      <a:r>
                        <a:rPr lang="en-US" sz="160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1000_0000 = 0x0080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00097335"/>
              </p:ext>
            </p:extLst>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122</a:t>
            </a:fld>
            <a:endParaRPr lang="en-US" b="1">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523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18718222"/>
              </p:ext>
            </p:extLst>
          </p:nvPr>
        </p:nvGraphicFramePr>
        <p:xfrm>
          <a:off x="4716583" y="742463"/>
          <a:ext cx="6514836" cy="33324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10_0000_0010 0x2_02</a:t>
                      </a:r>
                    </a:p>
                  </a:txBody>
                  <a:tcPr/>
                </a:tc>
                <a:tc>
                  <a:txBody>
                    <a:bodyPr/>
                    <a:lstStyle/>
                    <a:p>
                      <a:pPr algn="l"/>
                      <a:r>
                        <a:rPr lang="en-US" sz="1600"/>
                        <a:t>Load PC into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00_0100_0001 0x0_41</a:t>
                      </a:r>
                    </a:p>
                  </a:txBody>
                  <a:tcPr/>
                </a:tc>
                <a:tc>
                  <a:txBody>
                    <a:bodyPr/>
                    <a:lstStyle/>
                    <a:p>
                      <a:pPr algn="l"/>
                      <a:r>
                        <a:rPr lang="en-US" sz="160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01_0000_0100 0x1_04</a:t>
                      </a:r>
                    </a:p>
                  </a:txBody>
                  <a:tcPr/>
                </a:tc>
                <a:tc>
                  <a:txBody>
                    <a:bodyPr/>
                    <a:lstStyle/>
                    <a:p>
                      <a:pPr algn="l"/>
                      <a:r>
                        <a:rPr lang="en-US" sz="1600"/>
                        <a:t>Output</a:t>
                      </a:r>
                      <a:r>
                        <a:rPr lang="en-US" sz="1600" baseline="0"/>
                        <a:t> ALU </a:t>
                      </a:r>
                      <a:r>
                        <a:rPr lang="en-US" sz="1600" baseline="0" err="1"/>
                        <a:t>val</a:t>
                      </a:r>
                      <a:r>
                        <a:rPr lang="en-US" sz="1600" baseline="0"/>
                        <a:t>, load PC</a:t>
                      </a:r>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00_1000_0000 0x0_80</a:t>
                      </a:r>
                    </a:p>
                  </a:txBody>
                  <a:tcPr/>
                </a:tc>
                <a:tc>
                  <a:txBody>
                    <a:bodyPr/>
                    <a:lstStyle/>
                    <a:p>
                      <a:pPr algn="l"/>
                      <a:r>
                        <a:rPr lang="en-US" sz="1600"/>
                        <a:t>Advance PC</a:t>
                      </a:r>
                      <a:endParaRPr lang="en-US" sz="1600" strike="sngStrike"/>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1150204093"/>
              </p:ext>
            </p:extLst>
          </p:nvPr>
        </p:nvGraphicFramePr>
        <p:xfrm>
          <a:off x="5645697" y="2949767"/>
          <a:ext cx="4733393" cy="2670147"/>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695087">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OpCode</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07</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27</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47</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67</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87</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A7</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C7</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E7</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123</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59655026"/>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5">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341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72001628"/>
              </p:ext>
            </p:extLst>
          </p:nvPr>
        </p:nvGraphicFramePr>
        <p:xfrm>
          <a:off x="4716584" y="742463"/>
          <a:ext cx="5638801" cy="4130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register to be loaded (need value of Rs1)</a:t>
                      </a:r>
                    </a:p>
                  </a:txBody>
                  <a:tcPr/>
                </a:tc>
                <a:extLst>
                  <a:ext uri="{0D108BD9-81ED-4DB2-BD59-A6C34878D82A}">
                    <a16:rowId xmlns:a16="http://schemas.microsoft.com/office/drawing/2014/main" val="3571661217"/>
                  </a:ext>
                </a:extLst>
              </a:tr>
              <a:tr h="1120140">
                <a:tc>
                  <a:txBody>
                    <a:bodyPr/>
                    <a:lstStyle/>
                    <a:p>
                      <a:pPr algn="ctr"/>
                      <a:r>
                        <a:rPr lang="en-US" sz="1300"/>
                        <a:t>1</a:t>
                      </a:r>
                    </a:p>
                  </a:txBody>
                  <a:tcPr/>
                </a:tc>
                <a:tc>
                  <a:txBody>
                    <a:bodyPr/>
                    <a:lstStyle/>
                    <a:p>
                      <a:pPr lvl="0" algn="l">
                        <a:buNone/>
                      </a:pPr>
                      <a:r>
                        <a:rPr lang="en-US" sz="1300"/>
                        <a:t>0001_0000 = 0x10</a:t>
                      </a:r>
                    </a:p>
                  </a:txBody>
                  <a:tcPr/>
                </a:tc>
                <a:tc>
                  <a:txBody>
                    <a:bodyPr/>
                    <a:lstStyle/>
                    <a:p>
                      <a:pPr lvl="0" algn="l">
                        <a:buNone/>
                      </a:pPr>
                      <a:r>
                        <a:rPr lang="en-US" sz="1300"/>
                        <a:t>Write Rs1 to the bus</a:t>
                      </a:r>
                    </a:p>
                    <a:p>
                      <a:pPr lvl="0" algn="l">
                        <a:buNone/>
                      </a:pPr>
                      <a:r>
                        <a:rPr lang="en-US" sz="130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655766629"/>
              </p:ext>
            </p:extLst>
          </p:nvPr>
        </p:nvGraphicFramePr>
        <p:xfrm>
          <a:off x="179753" y="5624993"/>
          <a:ext cx="9276863" cy="10109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558040">
                  <a:extLst>
                    <a:ext uri="{9D8B030D-6E8A-4147-A177-3AD203B41FA5}">
                      <a16:colId xmlns:a16="http://schemas.microsoft.com/office/drawing/2014/main" val="2050007723"/>
                    </a:ext>
                  </a:extLst>
                </a:gridCol>
                <a:gridCol w="710719">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2" y="4872501"/>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124</a:t>
            </a:fld>
            <a:endParaRPr lang="en-US" b="1">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3923191601"/>
              </p:ext>
            </p:extLst>
          </p:nvPr>
        </p:nvGraphicFramePr>
        <p:xfrm>
          <a:off x="193269" y="5619913"/>
          <a:ext cx="9263345" cy="1010920"/>
        </p:xfrm>
        <a:graphic>
          <a:graphicData uri="http://schemas.openxmlformats.org/drawingml/2006/table">
            <a:tbl>
              <a:tblPr firstRow="1" bandRow="1">
                <a:tableStyleId>{5C22544A-7EE6-4342-B048-85BDC9FD1C3A}</a:tableStyleId>
              </a:tblPr>
              <a:tblGrid>
                <a:gridCol w="1158847">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1">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5">
                  <a:extLst>
                    <a:ext uri="{9D8B030D-6E8A-4147-A177-3AD203B41FA5}">
                      <a16:colId xmlns:a16="http://schemas.microsoft.com/office/drawing/2014/main" val="1355185516"/>
                    </a:ext>
                  </a:extLst>
                </a:gridCol>
                <a:gridCol w="603459">
                  <a:extLst>
                    <a:ext uri="{9D8B030D-6E8A-4147-A177-3AD203B41FA5}">
                      <a16:colId xmlns:a16="http://schemas.microsoft.com/office/drawing/2014/main" val="2050007723"/>
                    </a:ext>
                  </a:extLst>
                </a:gridCol>
                <a:gridCol w="185644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3606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506305937"/>
              </p:ext>
            </p:extLst>
          </p:nvPr>
        </p:nvGraphicFramePr>
        <p:xfrm>
          <a:off x="4716583" y="742463"/>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99435628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125</a:t>
            </a:fld>
            <a:endParaRPr lang="en-US" b="1">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4477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155822811"/>
              </p:ext>
            </p:extLst>
          </p:nvPr>
        </p:nvGraphicFramePr>
        <p:xfrm>
          <a:off x="4716583" y="742463"/>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byte to RAM from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5" y="1"/>
            <a:ext cx="1037463" cy="1862048"/>
          </a:xfrm>
          <a:prstGeom prst="rect">
            <a:avLst/>
          </a:prstGeom>
          <a:noFill/>
        </p:spPr>
        <p:txBody>
          <a:bodyPr wrap="none" rtlCol="0">
            <a:spAutoFit/>
          </a:bodyPr>
          <a:lstStyle/>
          <a:p>
            <a:r>
              <a:rPr lang="en-US" sz="1150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53260814"/>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126</a:t>
            </a:fld>
            <a:endParaRPr lang="en-US" b="1">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97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84444224"/>
              </p:ext>
            </p:extLst>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86167" cy="1862048"/>
          </a:xfrm>
          <a:prstGeom prst="rect">
            <a:avLst/>
          </a:prstGeom>
          <a:noFill/>
        </p:spPr>
        <p:txBody>
          <a:bodyPr wrap="none" rtlCol="0">
            <a:spAutoFit/>
          </a:bodyPr>
          <a:lstStyle/>
          <a:p>
            <a:r>
              <a:rPr lang="en-US" sz="1150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70852151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127</a:t>
            </a:fld>
            <a:endParaRPr lang="en-US" b="1">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4"/>
            <a:ext cx="2481659" cy="523220"/>
          </a:xfrm>
          <a:prstGeom prst="rect">
            <a:avLst/>
          </a:prstGeom>
          <a:solidFill>
            <a:srgbClr val="FFFFCC"/>
          </a:solidFill>
        </p:spPr>
        <p:txBody>
          <a:bodyPr wrap="square" rtlCol="0">
            <a:spAutoFit/>
          </a:bodyPr>
          <a:lstStyle/>
          <a:p>
            <a:r>
              <a:rPr lang="en-US" sz="2800"/>
              <a:t>Effect: Rd = *Rs</a:t>
            </a:r>
          </a:p>
        </p:txBody>
      </p:sp>
    </p:spTree>
    <p:extLst>
      <p:ext uri="{BB962C8B-B14F-4D97-AF65-F5344CB8AC3E}">
        <p14:creationId xmlns:p14="http://schemas.microsoft.com/office/powerpoint/2010/main" val="101737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57645420"/>
              </p:ext>
            </p:extLst>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01_0000_0001_0000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value at Rd to RAM</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71741" cy="1862048"/>
          </a:xfrm>
          <a:prstGeom prst="rect">
            <a:avLst/>
          </a:prstGeom>
          <a:noFill/>
        </p:spPr>
        <p:txBody>
          <a:bodyPr wrap="none" rtlCol="0">
            <a:spAutoFit/>
          </a:bodyPr>
          <a:lstStyle/>
          <a:p>
            <a:r>
              <a:rPr lang="en-US" sz="1150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34228627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SMR </a:t>
            </a:r>
            <a:r>
              <a:rPr lang="en-US" sz="2800" err="1">
                <a:solidFill>
                  <a:srgbClr val="00B050"/>
                </a:solidFill>
                <a:latin typeface="Consolas" panose="020B0609020204030204" pitchFamily="49" charset="0"/>
              </a:rPr>
              <a:t>Rd_data</a:t>
            </a:r>
            <a:r>
              <a:rPr lang="en-US" sz="2800">
                <a:solidFill>
                  <a:srgbClr val="00B050"/>
                </a:solidFill>
                <a:latin typeface="Consolas" panose="020B0609020204030204" pitchFamily="49" charset="0"/>
              </a:rPr>
              <a:t>, Rs1_</a:t>
            </a:r>
            <a:r>
              <a:rPr lang="en-US" sz="2800" err="1">
                <a:solidFill>
                  <a:srgbClr val="00B050"/>
                </a:solidFill>
                <a:latin typeface="Consolas" panose="020B0609020204030204" pitchFamily="49" charset="0"/>
              </a:rPr>
              <a:t>addr</a:t>
            </a:r>
            <a:endParaRPr lang="en-US" sz="2800">
              <a:solidFill>
                <a:srgbClr val="00B050"/>
              </a:solidFill>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128</a:t>
            </a:fld>
            <a:endParaRPr lang="en-US" b="1">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a:t>Micro-Instructions Control: SMR (Store Memory Register) (01100)</a:t>
            </a:r>
          </a:p>
        </p:txBody>
      </p:sp>
    </p:spTree>
    <p:extLst>
      <p:ext uri="{BB962C8B-B14F-4D97-AF65-F5344CB8AC3E}">
        <p14:creationId xmlns:p14="http://schemas.microsoft.com/office/powerpoint/2010/main" val="25091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24458877"/>
              </p:ext>
            </p:extLst>
          </p:nvPr>
        </p:nvGraphicFramePr>
        <p:xfrm>
          <a:off x="4716584" y="742463"/>
          <a:ext cx="5638801" cy="27584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instruction register to be loaded</a:t>
                      </a:r>
                    </a:p>
                  </a:txBody>
                  <a:tcPr/>
                </a:tc>
                <a:extLst>
                  <a:ext uri="{0D108BD9-81ED-4DB2-BD59-A6C34878D82A}">
                    <a16:rowId xmlns:a16="http://schemas.microsoft.com/office/drawing/2014/main" val="728758943"/>
                  </a:ext>
                </a:extLst>
              </a:tr>
              <a:tr h="502920">
                <a:tc>
                  <a:txBody>
                    <a:bodyPr/>
                    <a:lstStyle/>
                    <a:p>
                      <a:pPr algn="ctr"/>
                      <a:r>
                        <a:rPr lang="en-US" sz="1300"/>
                        <a:t>1</a:t>
                      </a:r>
                    </a:p>
                  </a:txBody>
                  <a:tcPr/>
                </a:tc>
                <a:tc>
                  <a:txBody>
                    <a:bodyPr/>
                    <a:lstStyle/>
                    <a:p>
                      <a:pPr lvl="0" algn="l">
                        <a:buNone/>
                      </a:pPr>
                      <a:r>
                        <a:rPr lang="en-US" sz="1300"/>
                        <a:t>0100_0000 = 0x40</a:t>
                      </a:r>
                    </a:p>
                  </a:txBody>
                  <a:tcPr/>
                </a:tc>
                <a:tc>
                  <a:txBody>
                    <a:bodyPr/>
                    <a:lstStyle/>
                    <a:p>
                      <a:pPr lvl="0" algn="l">
                        <a:buNone/>
                      </a:pPr>
                      <a:r>
                        <a:rPr lang="en-US" sz="130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420733446"/>
              </p:ext>
            </p:extLst>
          </p:nvPr>
        </p:nvGraphicFramePr>
        <p:xfrm>
          <a:off x="179753" y="5624993"/>
          <a:ext cx="9276863" cy="10109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727329">
                  <a:extLst>
                    <a:ext uri="{9D8B030D-6E8A-4147-A177-3AD203B41FA5}">
                      <a16:colId xmlns:a16="http://schemas.microsoft.com/office/drawing/2014/main" val="2050007723"/>
                    </a:ext>
                  </a:extLst>
                </a:gridCol>
                <a:gridCol w="541431">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5" y="1"/>
            <a:ext cx="1091966" cy="1862048"/>
          </a:xfrm>
          <a:prstGeom prst="rect">
            <a:avLst/>
          </a:prstGeom>
          <a:noFill/>
        </p:spPr>
        <p:txBody>
          <a:bodyPr wrap="none" rtlCol="0">
            <a:spAutoFit/>
          </a:bodyPr>
          <a:lstStyle/>
          <a:p>
            <a:r>
              <a:rPr lang="en-US" sz="1150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129</a:t>
            </a:fld>
            <a:endParaRPr lang="en-US" b="1">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1064639153"/>
              </p:ext>
            </p:extLst>
          </p:nvPr>
        </p:nvGraphicFramePr>
        <p:xfrm>
          <a:off x="193267" y="5639364"/>
          <a:ext cx="9263347" cy="10109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725997">
                  <a:extLst>
                    <a:ext uri="{9D8B030D-6E8A-4147-A177-3AD203B41FA5}">
                      <a16:colId xmlns:a16="http://schemas.microsoft.com/office/drawing/2014/main" val="2050007723"/>
                    </a:ext>
                  </a:extLst>
                </a:gridCol>
                <a:gridCol w="2257484">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5064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3453A138-0E34-17B0-1965-FBEA8D72A381}"/>
              </a:ext>
            </a:extLst>
          </p:cNvPr>
          <p:cNvSpPr>
            <a:spLocks noGrp="1"/>
          </p:cNvSpPr>
          <p:nvPr>
            <p:ph type="ctrTitle"/>
          </p:nvPr>
        </p:nvSpPr>
        <p:spPr/>
        <p:txBody>
          <a:bodyPr/>
          <a:lstStyle/>
          <a:p>
            <a:r>
              <a:rPr lang="en-US" dirty="0">
                <a:latin typeface="+mj-lt"/>
              </a:rPr>
              <a:t>Address Map Decoder (v2.0)</a:t>
            </a:r>
            <a:endParaRPr lang="en-US" dirty="0"/>
          </a:p>
        </p:txBody>
      </p:sp>
      <p:graphicFrame>
        <p:nvGraphicFramePr>
          <p:cNvPr id="4" name="Table 3">
            <a:extLst>
              <a:ext uri="{FF2B5EF4-FFF2-40B4-BE49-F238E27FC236}">
                <a16:creationId xmlns:a16="http://schemas.microsoft.com/office/drawing/2014/main" id="{DA57C668-8828-827B-8959-2EA449B12C9B}"/>
              </a:ext>
            </a:extLst>
          </p:cNvPr>
          <p:cNvGraphicFramePr>
            <a:graphicFrameLocks noGrp="1"/>
          </p:cNvGraphicFramePr>
          <p:nvPr>
            <p:extLst>
              <p:ext uri="{D42A27DB-BD31-4B8C-83A1-F6EECF244321}">
                <p14:modId xmlns:p14="http://schemas.microsoft.com/office/powerpoint/2010/main" val="1037175021"/>
              </p:ext>
            </p:extLst>
          </p:nvPr>
        </p:nvGraphicFramePr>
        <p:xfrm>
          <a:off x="7819005" y="2168507"/>
          <a:ext cx="1566660" cy="2194560"/>
        </p:xfrm>
        <a:graphic>
          <a:graphicData uri="http://schemas.openxmlformats.org/drawingml/2006/table">
            <a:tbl>
              <a:tblPr bandRow="1">
                <a:tableStyleId>{5C22544A-7EE6-4342-B048-85BDC9FD1C3A}</a:tableStyleId>
              </a:tblPr>
              <a:tblGrid>
                <a:gridCol w="962407">
                  <a:extLst>
                    <a:ext uri="{9D8B030D-6E8A-4147-A177-3AD203B41FA5}">
                      <a16:colId xmlns:a16="http://schemas.microsoft.com/office/drawing/2014/main" val="3863887044"/>
                    </a:ext>
                  </a:extLst>
                </a:gridCol>
                <a:gridCol w="604253">
                  <a:extLst>
                    <a:ext uri="{9D8B030D-6E8A-4147-A177-3AD203B41FA5}">
                      <a16:colId xmlns:a16="http://schemas.microsoft.com/office/drawing/2014/main" val="944774736"/>
                    </a:ext>
                  </a:extLst>
                </a:gridCol>
              </a:tblGrid>
              <a:tr h="274320">
                <a:tc>
                  <a:txBody>
                    <a:bodyPr/>
                    <a:lstStyle/>
                    <a:p>
                      <a:r>
                        <a:rPr lang="en-US" sz="1200"/>
                        <a:t>0000 – 1FFF</a:t>
                      </a:r>
                    </a:p>
                  </a:txBody>
                  <a:tcPr/>
                </a:tc>
                <a:tc>
                  <a:txBody>
                    <a:bodyPr/>
                    <a:lstStyle/>
                    <a:p>
                      <a:r>
                        <a:rPr lang="en-US" sz="1200"/>
                        <a:t>ROM</a:t>
                      </a:r>
                    </a:p>
                  </a:txBody>
                  <a:tcPr/>
                </a:tc>
                <a:extLst>
                  <a:ext uri="{0D108BD9-81ED-4DB2-BD59-A6C34878D82A}">
                    <a16:rowId xmlns:a16="http://schemas.microsoft.com/office/drawing/2014/main" val="1714091076"/>
                  </a:ext>
                </a:extLst>
              </a:tr>
              <a:tr h="274320">
                <a:tc>
                  <a:txBody>
                    <a:bodyPr/>
                    <a:lstStyle/>
                    <a:p>
                      <a:r>
                        <a:rPr lang="en-US" sz="1200"/>
                        <a:t>2000 – 3FFF</a:t>
                      </a:r>
                    </a:p>
                  </a:txBody>
                  <a:tcPr/>
                </a:tc>
                <a:tc rowSpan="6">
                  <a:txBody>
                    <a:bodyPr/>
                    <a:lstStyle/>
                    <a:p>
                      <a:r>
                        <a:rPr lang="en-US" sz="1200"/>
                        <a:t>RAM</a:t>
                      </a:r>
                    </a:p>
                  </a:txBody>
                  <a:tcPr anchor="ctr"/>
                </a:tc>
                <a:extLst>
                  <a:ext uri="{0D108BD9-81ED-4DB2-BD59-A6C34878D82A}">
                    <a16:rowId xmlns:a16="http://schemas.microsoft.com/office/drawing/2014/main" val="278892991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4000 – 5FFF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365151359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6000 – 7FFF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129171695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8000 – 9FFF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73518171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A000 – BFFF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265423991"/>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C000 – DFFF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997578407"/>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E000 – FFFF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MMIO</a:t>
                      </a:r>
                    </a:p>
                  </a:txBody>
                  <a:tcPr/>
                </a:tc>
                <a:extLst>
                  <a:ext uri="{0D108BD9-81ED-4DB2-BD59-A6C34878D82A}">
                    <a16:rowId xmlns:a16="http://schemas.microsoft.com/office/drawing/2014/main" val="2298302548"/>
                  </a:ext>
                </a:extLst>
              </a:tr>
            </a:tbl>
          </a:graphicData>
        </a:graphic>
      </p:graphicFrame>
      <p:grpSp>
        <p:nvGrpSpPr>
          <p:cNvPr id="5" name="Group 4">
            <a:extLst>
              <a:ext uri="{FF2B5EF4-FFF2-40B4-BE49-F238E27FC236}">
                <a16:creationId xmlns:a16="http://schemas.microsoft.com/office/drawing/2014/main" id="{A162A7A7-6543-D66C-E2ED-C437827B9563}"/>
              </a:ext>
            </a:extLst>
          </p:cNvPr>
          <p:cNvGrpSpPr/>
          <p:nvPr/>
        </p:nvGrpSpPr>
        <p:grpSpPr>
          <a:xfrm rot="10800000">
            <a:off x="3768109" y="1535315"/>
            <a:ext cx="1066795" cy="1348207"/>
            <a:chOff x="7412689" y="3305857"/>
            <a:chExt cx="1066794" cy="1348207"/>
          </a:xfrm>
        </p:grpSpPr>
        <p:pic>
          <p:nvPicPr>
            <p:cNvPr id="6" name="Picture 5">
              <a:extLst>
                <a:ext uri="{FF2B5EF4-FFF2-40B4-BE49-F238E27FC236}">
                  <a16:creationId xmlns:a16="http://schemas.microsoft.com/office/drawing/2014/main" id="{8D4CE1B5-9702-B62B-A9B1-5EDC741BD810}"/>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7" name="TextBox 6">
              <a:extLst>
                <a:ext uri="{FF2B5EF4-FFF2-40B4-BE49-F238E27FC236}">
                  <a16:creationId xmlns:a16="http://schemas.microsoft.com/office/drawing/2014/main" id="{3695FB78-B1BB-A3DD-EA97-DFBA9C744950}"/>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t>138 AMAP</a:t>
              </a:r>
            </a:p>
          </p:txBody>
        </p:sp>
      </p:grpSp>
      <p:cxnSp>
        <p:nvCxnSpPr>
          <p:cNvPr id="33" name="Connector: Elbow 32">
            <a:extLst>
              <a:ext uri="{FF2B5EF4-FFF2-40B4-BE49-F238E27FC236}">
                <a16:creationId xmlns:a16="http://schemas.microsoft.com/office/drawing/2014/main" id="{23A33DB4-93E9-BA0C-84C8-CE99ADE5383A}"/>
              </a:ext>
            </a:extLst>
          </p:cNvPr>
          <p:cNvCxnSpPr>
            <a:cxnSpLocks/>
            <a:stCxn id="34" idx="3"/>
          </p:cNvCxnSpPr>
          <p:nvPr/>
        </p:nvCxnSpPr>
        <p:spPr>
          <a:xfrm flipV="1">
            <a:off x="4826179" y="1217598"/>
            <a:ext cx="2058780" cy="6028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BC18817-DF17-DDA9-C4DD-6671FFCA7BE7}"/>
              </a:ext>
            </a:extLst>
          </p:cNvPr>
          <p:cNvCxnSpPr>
            <a:cxnSpLocks/>
            <a:stCxn id="42" idx="1"/>
            <a:endCxn id="20" idx="1"/>
          </p:cNvCxnSpPr>
          <p:nvPr/>
        </p:nvCxnSpPr>
        <p:spPr>
          <a:xfrm rot="10800000" flipV="1">
            <a:off x="3793982" y="2610404"/>
            <a:ext cx="43319" cy="1814781"/>
          </a:xfrm>
          <a:prstGeom prst="bentConnector3">
            <a:avLst>
              <a:gd name="adj1" fmla="val 627725"/>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16F08B06-07EB-D5CF-D083-983B8B2BB565}"/>
              </a:ext>
            </a:extLst>
          </p:cNvPr>
          <p:cNvSpPr/>
          <p:nvPr/>
        </p:nvSpPr>
        <p:spPr>
          <a:xfrm>
            <a:off x="3837301" y="2561611"/>
            <a:ext cx="126124" cy="97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Diagram&#10;&#10;Description automatically generated with low confidence">
            <a:extLst>
              <a:ext uri="{FF2B5EF4-FFF2-40B4-BE49-F238E27FC236}">
                <a16:creationId xmlns:a16="http://schemas.microsoft.com/office/drawing/2014/main" id="{7ABB6F58-7DA9-793C-A068-E33D98B425B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5558901" y="2429433"/>
            <a:ext cx="659287" cy="459531"/>
          </a:xfrm>
          <a:prstGeom prst="rect">
            <a:avLst/>
          </a:prstGeom>
        </p:spPr>
      </p:pic>
      <p:grpSp>
        <p:nvGrpSpPr>
          <p:cNvPr id="52" name="Group 51">
            <a:extLst>
              <a:ext uri="{FF2B5EF4-FFF2-40B4-BE49-F238E27FC236}">
                <a16:creationId xmlns:a16="http://schemas.microsoft.com/office/drawing/2014/main" id="{8756272D-AF99-62C9-C0DD-7B84D730C0BF}"/>
              </a:ext>
            </a:extLst>
          </p:cNvPr>
          <p:cNvGrpSpPr/>
          <p:nvPr/>
        </p:nvGrpSpPr>
        <p:grpSpPr>
          <a:xfrm rot="10800000">
            <a:off x="3777609" y="1557825"/>
            <a:ext cx="1066795" cy="1348207"/>
            <a:chOff x="7412689" y="3305857"/>
            <a:chExt cx="1066794" cy="1348207"/>
          </a:xfrm>
        </p:grpSpPr>
        <p:pic>
          <p:nvPicPr>
            <p:cNvPr id="53" name="Picture 52">
              <a:extLst>
                <a:ext uri="{FF2B5EF4-FFF2-40B4-BE49-F238E27FC236}">
                  <a16:creationId xmlns:a16="http://schemas.microsoft.com/office/drawing/2014/main" id="{C402FF26-07C0-2BD4-F183-2A351B79CAF8}"/>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4" name="TextBox 53">
              <a:extLst>
                <a:ext uri="{FF2B5EF4-FFF2-40B4-BE49-F238E27FC236}">
                  <a16:creationId xmlns:a16="http://schemas.microsoft.com/office/drawing/2014/main" id="{46005232-7E19-7F67-0C8E-938ECB5F2417}"/>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5" action="ppaction://hlinksldjump"/>
                </a:rPr>
                <a:t>138 AMAP</a:t>
              </a:r>
              <a:endParaRPr lang="en-US" sz="1100"/>
            </a:p>
          </p:txBody>
        </p:sp>
      </p:grpSp>
      <p:sp>
        <p:nvSpPr>
          <p:cNvPr id="51" name="Rectangle 50">
            <a:extLst>
              <a:ext uri="{FF2B5EF4-FFF2-40B4-BE49-F238E27FC236}">
                <a16:creationId xmlns:a16="http://schemas.microsoft.com/office/drawing/2014/main" id="{D090072A-2F43-08F3-47C8-7021999EFC31}"/>
              </a:ext>
            </a:extLst>
          </p:cNvPr>
          <p:cNvSpPr/>
          <p:nvPr/>
        </p:nvSpPr>
        <p:spPr>
          <a:xfrm>
            <a:off x="4700055" y="209442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65FBA79-E8D3-349B-C057-B5AF496E93AD}"/>
              </a:ext>
            </a:extLst>
          </p:cNvPr>
          <p:cNvSpPr/>
          <p:nvPr/>
        </p:nvSpPr>
        <p:spPr>
          <a:xfrm>
            <a:off x="4700055" y="2255823"/>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965DCF-0A9B-B1FC-1C22-0F54243A7176}"/>
              </a:ext>
            </a:extLst>
          </p:cNvPr>
          <p:cNvSpPr/>
          <p:nvPr/>
        </p:nvSpPr>
        <p:spPr>
          <a:xfrm>
            <a:off x="4700055" y="1771629"/>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C2F95E-69F0-B9D5-0479-D44BD2A9462C}"/>
              </a:ext>
            </a:extLst>
          </p:cNvPr>
          <p:cNvSpPr/>
          <p:nvPr/>
        </p:nvSpPr>
        <p:spPr>
          <a:xfrm>
            <a:off x="4700055" y="1933027"/>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57ED164-9473-0775-7728-7A9615AB3522}"/>
              </a:ext>
            </a:extLst>
          </p:cNvPr>
          <p:cNvSpPr/>
          <p:nvPr/>
        </p:nvSpPr>
        <p:spPr>
          <a:xfrm>
            <a:off x="4700055" y="2417221"/>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onnector: Elbow 56">
            <a:extLst>
              <a:ext uri="{FF2B5EF4-FFF2-40B4-BE49-F238E27FC236}">
                <a16:creationId xmlns:a16="http://schemas.microsoft.com/office/drawing/2014/main" id="{28ACB119-F7C0-1978-7842-30E506BF4A2A}"/>
              </a:ext>
            </a:extLst>
          </p:cNvPr>
          <p:cNvCxnSpPr>
            <a:cxnSpLocks/>
            <a:stCxn id="49" idx="3"/>
            <a:endCxn id="39" idx="1"/>
          </p:cNvCxnSpPr>
          <p:nvPr/>
        </p:nvCxnSpPr>
        <p:spPr>
          <a:xfrm>
            <a:off x="6218188" y="2659197"/>
            <a:ext cx="270417" cy="162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7351C303-5A63-9B57-ECF8-6FD14BEBB55F}"/>
              </a:ext>
            </a:extLst>
          </p:cNvPr>
          <p:cNvSpPr/>
          <p:nvPr/>
        </p:nvSpPr>
        <p:spPr>
          <a:xfrm>
            <a:off x="4700055" y="2578619"/>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47A6CC-B8E5-B31B-C5F7-094898B8CD56}"/>
              </a:ext>
            </a:extLst>
          </p:cNvPr>
          <p:cNvSpPr/>
          <p:nvPr/>
        </p:nvSpPr>
        <p:spPr>
          <a:xfrm>
            <a:off x="4700055" y="27400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53281494-3C24-1D95-C96A-F2E3AE8AA59D}"/>
              </a:ext>
            </a:extLst>
          </p:cNvPr>
          <p:cNvCxnSpPr>
            <a:cxnSpLocks/>
            <a:stCxn id="50" idx="3"/>
          </p:cNvCxnSpPr>
          <p:nvPr/>
        </p:nvCxnSpPr>
        <p:spPr>
          <a:xfrm>
            <a:off x="4826180" y="1981821"/>
            <a:ext cx="745355" cy="544083"/>
          </a:xfrm>
          <a:prstGeom prst="bentConnector3">
            <a:avLst>
              <a:gd name="adj1" fmla="val 64806"/>
            </a:avLst>
          </a:prstGeom>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7EB4F64-6236-675D-780E-055A59007B9A}"/>
              </a:ext>
            </a:extLst>
          </p:cNvPr>
          <p:cNvCxnSpPr>
            <a:cxnSpLocks/>
            <a:stCxn id="51" idx="3"/>
            <a:endCxn id="17" idx="1"/>
          </p:cNvCxnSpPr>
          <p:nvPr/>
        </p:nvCxnSpPr>
        <p:spPr>
          <a:xfrm>
            <a:off x="4826179" y="2143217"/>
            <a:ext cx="815459" cy="42596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FB6ECE1F-8525-4107-1342-0326E0684E3F}"/>
              </a:ext>
            </a:extLst>
          </p:cNvPr>
          <p:cNvCxnSpPr>
            <a:cxnSpLocks/>
            <a:stCxn id="55" idx="3"/>
            <a:endCxn id="32" idx="1"/>
          </p:cNvCxnSpPr>
          <p:nvPr/>
        </p:nvCxnSpPr>
        <p:spPr>
          <a:xfrm>
            <a:off x="4826179" y="2304616"/>
            <a:ext cx="815459" cy="325592"/>
          </a:xfrm>
          <a:prstGeom prst="bentConnector3">
            <a:avLst>
              <a:gd name="adj1" fmla="val 42267"/>
            </a:avLst>
          </a:prstGeom>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0D369C2-FD30-062E-1FC3-1B4C322868B4}"/>
              </a:ext>
            </a:extLst>
          </p:cNvPr>
          <p:cNvCxnSpPr>
            <a:cxnSpLocks/>
            <a:stCxn id="56" idx="3"/>
            <a:endCxn id="35" idx="1"/>
          </p:cNvCxnSpPr>
          <p:nvPr/>
        </p:nvCxnSpPr>
        <p:spPr>
          <a:xfrm>
            <a:off x="4826179" y="2466014"/>
            <a:ext cx="815459" cy="225223"/>
          </a:xfrm>
          <a:prstGeom prst="bentConnector3">
            <a:avLst>
              <a:gd name="adj1" fmla="val 34533"/>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D38D1A5-558F-8D7F-D08E-55AA3F2A5115}"/>
              </a:ext>
            </a:extLst>
          </p:cNvPr>
          <p:cNvCxnSpPr>
            <a:cxnSpLocks/>
            <a:stCxn id="58" idx="3"/>
            <a:endCxn id="37" idx="1"/>
          </p:cNvCxnSpPr>
          <p:nvPr/>
        </p:nvCxnSpPr>
        <p:spPr>
          <a:xfrm>
            <a:off x="4826179" y="2627413"/>
            <a:ext cx="815459" cy="124852"/>
          </a:xfrm>
          <a:prstGeom prst="bentConnector3">
            <a:avLst>
              <a:gd name="adj1" fmla="val 26800"/>
            </a:avLst>
          </a:prstGeom>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A9BBFC08-3B3C-0837-0664-49634A028DAB}"/>
              </a:ext>
            </a:extLst>
          </p:cNvPr>
          <p:cNvCxnSpPr>
            <a:cxnSpLocks/>
            <a:stCxn id="59" idx="3"/>
          </p:cNvCxnSpPr>
          <p:nvPr/>
        </p:nvCxnSpPr>
        <p:spPr>
          <a:xfrm flipV="1">
            <a:off x="4826179" y="2780575"/>
            <a:ext cx="709819" cy="823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C9EC2-2881-E18C-3048-9149BCEA2F26}"/>
              </a:ext>
            </a:extLst>
          </p:cNvPr>
          <p:cNvGrpSpPr/>
          <p:nvPr/>
        </p:nvGrpSpPr>
        <p:grpSpPr>
          <a:xfrm>
            <a:off x="3011368" y="1661552"/>
            <a:ext cx="804041" cy="341587"/>
            <a:chOff x="2964068" y="2118755"/>
            <a:chExt cx="804041" cy="341586"/>
          </a:xfrm>
        </p:grpSpPr>
        <p:cxnSp>
          <p:nvCxnSpPr>
            <p:cNvPr id="8" name="Straight Arrow Connector 7">
              <a:extLst>
                <a:ext uri="{FF2B5EF4-FFF2-40B4-BE49-F238E27FC236}">
                  <a16:creationId xmlns:a16="http://schemas.microsoft.com/office/drawing/2014/main" id="{6D18DD7F-14FB-87EB-C847-DA0EE71970F8}"/>
                </a:ext>
              </a:extLst>
            </p:cNvPr>
            <p:cNvCxnSpPr>
              <a:cxnSpLocks/>
            </p:cNvCxnSpPr>
            <p:nvPr/>
          </p:nvCxnSpPr>
          <p:spPr>
            <a:xfrm>
              <a:off x="2964068" y="2118755"/>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73A5C3A-BD4D-00BE-7C99-3120E02E35EA}"/>
                </a:ext>
              </a:extLst>
            </p:cNvPr>
            <p:cNvCxnSpPr>
              <a:cxnSpLocks/>
            </p:cNvCxnSpPr>
            <p:nvPr/>
          </p:nvCxnSpPr>
          <p:spPr>
            <a:xfrm>
              <a:off x="2964068" y="2289548"/>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50D338-EB25-455D-081C-544AD18D1723}"/>
                </a:ext>
              </a:extLst>
            </p:cNvPr>
            <p:cNvCxnSpPr>
              <a:cxnSpLocks/>
            </p:cNvCxnSpPr>
            <p:nvPr/>
          </p:nvCxnSpPr>
          <p:spPr>
            <a:xfrm>
              <a:off x="2964068" y="2460341"/>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Left Brace 12">
            <a:extLst>
              <a:ext uri="{FF2B5EF4-FFF2-40B4-BE49-F238E27FC236}">
                <a16:creationId xmlns:a16="http://schemas.microsoft.com/office/drawing/2014/main" id="{CB0AA101-0AE5-88BD-DE2A-C583BE116781}"/>
              </a:ext>
            </a:extLst>
          </p:cNvPr>
          <p:cNvSpPr/>
          <p:nvPr/>
        </p:nvSpPr>
        <p:spPr>
          <a:xfrm>
            <a:off x="2869327" y="1633807"/>
            <a:ext cx="142040" cy="4157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53C36C44-5ABB-41C4-1B34-FFA95FCF4DFE}"/>
              </a:ext>
            </a:extLst>
          </p:cNvPr>
          <p:cNvSpPr/>
          <p:nvPr/>
        </p:nvSpPr>
        <p:spPr>
          <a:xfrm>
            <a:off x="5641638" y="2520387"/>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AA1861-1757-04DB-1819-211F57A3A381}"/>
              </a:ext>
            </a:extLst>
          </p:cNvPr>
          <p:cNvSpPr/>
          <p:nvPr/>
        </p:nvSpPr>
        <p:spPr>
          <a:xfrm>
            <a:off x="5641638" y="25814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96B721E-8A41-0569-94AF-D480EC36ACDB}"/>
              </a:ext>
            </a:extLst>
          </p:cNvPr>
          <p:cNvSpPr/>
          <p:nvPr/>
        </p:nvSpPr>
        <p:spPr>
          <a:xfrm>
            <a:off x="5641638" y="2642443"/>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54C56C9-C4C8-534E-B5F6-25D7394FC89B}"/>
              </a:ext>
            </a:extLst>
          </p:cNvPr>
          <p:cNvSpPr/>
          <p:nvPr/>
        </p:nvSpPr>
        <p:spPr>
          <a:xfrm>
            <a:off x="5641638" y="2703471"/>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hlinkClick r:id="rId6" action="ppaction://hlinksldjump"/>
            <a:extLst>
              <a:ext uri="{FF2B5EF4-FFF2-40B4-BE49-F238E27FC236}">
                <a16:creationId xmlns:a16="http://schemas.microsoft.com/office/drawing/2014/main" id="{94E15FA7-913B-5BA9-CDB0-1D49F4B5397B}"/>
              </a:ext>
            </a:extLst>
          </p:cNvPr>
          <p:cNvSpPr/>
          <p:nvPr/>
        </p:nvSpPr>
        <p:spPr>
          <a:xfrm>
            <a:off x="6488604" y="2569384"/>
            <a:ext cx="1178395" cy="182880"/>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~SRAM Chip En</a:t>
            </a:r>
          </a:p>
        </p:txBody>
      </p:sp>
      <p:sp>
        <p:nvSpPr>
          <p:cNvPr id="47" name="TextBox 46">
            <a:extLst>
              <a:ext uri="{FF2B5EF4-FFF2-40B4-BE49-F238E27FC236}">
                <a16:creationId xmlns:a16="http://schemas.microsoft.com/office/drawing/2014/main" id="{ADA3133B-8678-22DF-DEAD-A2CD3C0BD233}"/>
              </a:ext>
            </a:extLst>
          </p:cNvPr>
          <p:cNvSpPr txBox="1"/>
          <p:nvPr/>
        </p:nvSpPr>
        <p:spPr>
          <a:xfrm>
            <a:off x="5558899" y="2215199"/>
            <a:ext cx="615874" cy="254044"/>
          </a:xfrm>
          <a:prstGeom prst="rect">
            <a:avLst/>
          </a:prstGeom>
          <a:noFill/>
        </p:spPr>
        <p:txBody>
          <a:bodyPr wrap="none" rtlCol="0">
            <a:spAutoFit/>
          </a:bodyPr>
          <a:lstStyle/>
          <a:p>
            <a:r>
              <a:rPr lang="en-US" sz="1051"/>
              <a:t>74HC21</a:t>
            </a:r>
          </a:p>
        </p:txBody>
      </p:sp>
      <p:grpSp>
        <p:nvGrpSpPr>
          <p:cNvPr id="19" name="Group 18">
            <a:extLst>
              <a:ext uri="{FF2B5EF4-FFF2-40B4-BE49-F238E27FC236}">
                <a16:creationId xmlns:a16="http://schemas.microsoft.com/office/drawing/2014/main" id="{0F20C333-5037-27BC-699F-9EEF42EFF653}"/>
              </a:ext>
            </a:extLst>
          </p:cNvPr>
          <p:cNvGrpSpPr/>
          <p:nvPr/>
        </p:nvGrpSpPr>
        <p:grpSpPr>
          <a:xfrm>
            <a:off x="437599" y="4730541"/>
            <a:ext cx="1463040" cy="1835649"/>
            <a:chOff x="8562111" y="4895351"/>
            <a:chExt cx="1463040" cy="1835649"/>
          </a:xfrm>
        </p:grpSpPr>
        <p:pic>
          <p:nvPicPr>
            <p:cNvPr id="46" name="Picture 45">
              <a:extLst>
                <a:ext uri="{FF2B5EF4-FFF2-40B4-BE49-F238E27FC236}">
                  <a16:creationId xmlns:a16="http://schemas.microsoft.com/office/drawing/2014/main" id="{4924968E-CCB0-89F0-4C10-F64E361C64FE}"/>
                </a:ext>
              </a:extLst>
            </p:cNvPr>
            <p:cNvPicPr>
              <a:picLocks noChangeAspect="1"/>
            </p:cNvPicPr>
            <p:nvPr/>
          </p:nvPicPr>
          <p:blipFill>
            <a:blip r:embed="rId7"/>
            <a:stretch>
              <a:fillRect/>
            </a:stretch>
          </p:blipFill>
          <p:spPr>
            <a:xfrm rot="16200000">
              <a:off x="8375806" y="5081656"/>
              <a:ext cx="1835649" cy="1463040"/>
            </a:xfrm>
            <a:prstGeom prst="rect">
              <a:avLst/>
            </a:prstGeom>
          </p:spPr>
        </p:pic>
        <p:sp>
          <p:nvSpPr>
            <p:cNvPr id="48" name="TextBox 47">
              <a:extLst>
                <a:ext uri="{FF2B5EF4-FFF2-40B4-BE49-F238E27FC236}">
                  <a16:creationId xmlns:a16="http://schemas.microsoft.com/office/drawing/2014/main" id="{850257A3-7BAE-7C67-56AC-890A65414FFC}"/>
                </a:ext>
              </a:extLst>
            </p:cNvPr>
            <p:cNvSpPr txBox="1"/>
            <p:nvPr/>
          </p:nvSpPr>
          <p:spPr>
            <a:xfrm>
              <a:off x="8868518" y="5642022"/>
              <a:ext cx="676788" cy="276999"/>
            </a:xfrm>
            <a:prstGeom prst="rect">
              <a:avLst/>
            </a:prstGeom>
            <a:noFill/>
          </p:spPr>
          <p:txBody>
            <a:bodyPr wrap="none" rtlCol="0">
              <a:spAutoFit/>
            </a:bodyPr>
            <a:lstStyle/>
            <a:p>
              <a:r>
                <a:rPr lang="en-US" sz="1200"/>
                <a:t>74HC21</a:t>
              </a:r>
            </a:p>
          </p:txBody>
        </p:sp>
      </p:grpSp>
      <p:sp>
        <p:nvSpPr>
          <p:cNvPr id="61" name="Rectangle 60">
            <a:hlinkClick r:id="rId8" action="ppaction://hlinksldjump"/>
            <a:extLst>
              <a:ext uri="{FF2B5EF4-FFF2-40B4-BE49-F238E27FC236}">
                <a16:creationId xmlns:a16="http://schemas.microsoft.com/office/drawing/2014/main" id="{AA16C05B-BAD8-4C18-F250-B78A72734375}"/>
              </a:ext>
            </a:extLst>
          </p:cNvPr>
          <p:cNvSpPr/>
          <p:nvPr/>
        </p:nvSpPr>
        <p:spPr>
          <a:xfrm>
            <a:off x="6488603" y="114538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50"/>
              <a:t>~EEPROM Chip En</a:t>
            </a:r>
          </a:p>
        </p:txBody>
      </p:sp>
      <p:sp>
        <p:nvSpPr>
          <p:cNvPr id="3" name="Rectangle 2">
            <a:extLst>
              <a:ext uri="{FF2B5EF4-FFF2-40B4-BE49-F238E27FC236}">
                <a16:creationId xmlns:a16="http://schemas.microsoft.com/office/drawing/2014/main" id="{0685F77A-17A1-5151-3A78-7E29FC2A8DFC}"/>
              </a:ext>
            </a:extLst>
          </p:cNvPr>
          <p:cNvSpPr/>
          <p:nvPr/>
        </p:nvSpPr>
        <p:spPr>
          <a:xfrm>
            <a:off x="1317682" y="1077871"/>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4" name="Arrow: Right 13">
            <a:extLst>
              <a:ext uri="{FF2B5EF4-FFF2-40B4-BE49-F238E27FC236}">
                <a16:creationId xmlns:a16="http://schemas.microsoft.com/office/drawing/2014/main" id="{2E02728F-F3AA-8C0E-94D9-89103A605EB6}"/>
              </a:ext>
            </a:extLst>
          </p:cNvPr>
          <p:cNvSpPr/>
          <p:nvPr/>
        </p:nvSpPr>
        <p:spPr>
          <a:xfrm>
            <a:off x="1610155" y="1656635"/>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A15..A13</a:t>
            </a:r>
          </a:p>
        </p:txBody>
      </p:sp>
      <p:grpSp>
        <p:nvGrpSpPr>
          <p:cNvPr id="15" name="Group 14">
            <a:extLst>
              <a:ext uri="{FF2B5EF4-FFF2-40B4-BE49-F238E27FC236}">
                <a16:creationId xmlns:a16="http://schemas.microsoft.com/office/drawing/2014/main" id="{D802B054-3776-6EE3-5533-A06066000B63}"/>
              </a:ext>
            </a:extLst>
          </p:cNvPr>
          <p:cNvGrpSpPr/>
          <p:nvPr/>
        </p:nvGrpSpPr>
        <p:grpSpPr>
          <a:xfrm rot="10800000">
            <a:off x="3815405" y="3688965"/>
            <a:ext cx="1066795" cy="1348207"/>
            <a:chOff x="7412689" y="3305857"/>
            <a:chExt cx="1066794" cy="1348207"/>
          </a:xfrm>
        </p:grpSpPr>
        <p:pic>
          <p:nvPicPr>
            <p:cNvPr id="16" name="Picture 15">
              <a:extLst>
                <a:ext uri="{FF2B5EF4-FFF2-40B4-BE49-F238E27FC236}">
                  <a16:creationId xmlns:a16="http://schemas.microsoft.com/office/drawing/2014/main" id="{B0F256F5-0B74-D156-359A-7EAD277B568C}"/>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18" name="TextBox 17">
              <a:extLst>
                <a:ext uri="{FF2B5EF4-FFF2-40B4-BE49-F238E27FC236}">
                  <a16:creationId xmlns:a16="http://schemas.microsoft.com/office/drawing/2014/main" id="{2935D9E1-4D2B-D863-82E3-C00B6CEF91EF}"/>
                </a:ext>
              </a:extLst>
            </p:cNvPr>
            <p:cNvSpPr txBox="1"/>
            <p:nvPr/>
          </p:nvSpPr>
          <p:spPr>
            <a:xfrm rot="5400000">
              <a:off x="7403387" y="3779070"/>
              <a:ext cx="1021740" cy="430887"/>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100">
                  <a:hlinkClick r:id="rId5" action="ppaction://hlinksldjump"/>
                </a:rPr>
                <a:t>138 </a:t>
              </a:r>
              <a:r>
                <a:rPr lang="en-US" sz="1100"/>
                <a:t> MMIO Device Enable</a:t>
              </a:r>
            </a:p>
          </p:txBody>
        </p:sp>
      </p:grpSp>
      <p:sp>
        <p:nvSpPr>
          <p:cNvPr id="20" name="Rectangle 19">
            <a:extLst>
              <a:ext uri="{FF2B5EF4-FFF2-40B4-BE49-F238E27FC236}">
                <a16:creationId xmlns:a16="http://schemas.microsoft.com/office/drawing/2014/main" id="{EA717DCD-4160-7F9A-090B-21E77D4C57BE}"/>
              </a:ext>
            </a:extLst>
          </p:cNvPr>
          <p:cNvSpPr/>
          <p:nvPr/>
        </p:nvSpPr>
        <p:spPr>
          <a:xfrm>
            <a:off x="3793983" y="4350685"/>
            <a:ext cx="113063" cy="1490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DE924FF5-EEA3-F09F-931D-B1ABE0FD06C9}"/>
              </a:ext>
            </a:extLst>
          </p:cNvPr>
          <p:cNvGrpSpPr/>
          <p:nvPr/>
        </p:nvGrpSpPr>
        <p:grpSpPr>
          <a:xfrm>
            <a:off x="1597802" y="3797964"/>
            <a:ext cx="2206895" cy="461331"/>
            <a:chOff x="1597801" y="3797963"/>
            <a:chExt cx="2206894" cy="461331"/>
          </a:xfrm>
        </p:grpSpPr>
        <p:cxnSp>
          <p:nvCxnSpPr>
            <p:cNvPr id="27" name="Straight Arrow Connector 26">
              <a:extLst>
                <a:ext uri="{FF2B5EF4-FFF2-40B4-BE49-F238E27FC236}">
                  <a16:creationId xmlns:a16="http://schemas.microsoft.com/office/drawing/2014/main" id="{9D7C1B3E-BBBB-3E56-22D9-38E49181A9F6}"/>
                </a:ext>
              </a:extLst>
            </p:cNvPr>
            <p:cNvCxnSpPr>
              <a:cxnSpLocks/>
            </p:cNvCxnSpPr>
            <p:nvPr/>
          </p:nvCxnSpPr>
          <p:spPr>
            <a:xfrm>
              <a:off x="1597801" y="3797963"/>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351FC4-9727-E686-5C90-0B2A9F222051}"/>
                </a:ext>
              </a:extLst>
            </p:cNvPr>
            <p:cNvCxnSpPr>
              <a:cxnSpLocks/>
            </p:cNvCxnSpPr>
            <p:nvPr/>
          </p:nvCxnSpPr>
          <p:spPr>
            <a:xfrm>
              <a:off x="1597801" y="3951740"/>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C4DEDC5-E6B0-0E2B-C8A2-FA8D12919FAC}"/>
                </a:ext>
              </a:extLst>
            </p:cNvPr>
            <p:cNvCxnSpPr>
              <a:cxnSpLocks/>
            </p:cNvCxnSpPr>
            <p:nvPr/>
          </p:nvCxnSpPr>
          <p:spPr>
            <a:xfrm>
              <a:off x="1597801" y="4105517"/>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DEBAB19-7B24-68F9-8D46-CC2F6B309D12}"/>
                </a:ext>
              </a:extLst>
            </p:cNvPr>
            <p:cNvCxnSpPr>
              <a:cxnSpLocks/>
            </p:cNvCxnSpPr>
            <p:nvPr/>
          </p:nvCxnSpPr>
          <p:spPr>
            <a:xfrm>
              <a:off x="1597801" y="4259294"/>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C6275D9E-BC03-EF07-879A-FA4031F80FD1}"/>
              </a:ext>
            </a:extLst>
          </p:cNvPr>
          <p:cNvSpPr txBox="1"/>
          <p:nvPr/>
        </p:nvSpPr>
        <p:spPr>
          <a:xfrm>
            <a:off x="1561145" y="4073993"/>
            <a:ext cx="389850" cy="246221"/>
          </a:xfrm>
          <a:prstGeom prst="rect">
            <a:avLst/>
          </a:prstGeom>
          <a:noFill/>
        </p:spPr>
        <p:txBody>
          <a:bodyPr wrap="none" rtlCol="0">
            <a:spAutoFit/>
          </a:bodyPr>
          <a:lstStyle/>
          <a:p>
            <a:r>
              <a:rPr lang="en-US" sz="1000"/>
              <a:t>A12</a:t>
            </a:r>
          </a:p>
        </p:txBody>
      </p:sp>
      <p:sp>
        <p:nvSpPr>
          <p:cNvPr id="40" name="TextBox 39">
            <a:extLst>
              <a:ext uri="{FF2B5EF4-FFF2-40B4-BE49-F238E27FC236}">
                <a16:creationId xmlns:a16="http://schemas.microsoft.com/office/drawing/2014/main" id="{4EAB284E-58F8-9308-28B4-A28C30C1FD2C}"/>
              </a:ext>
            </a:extLst>
          </p:cNvPr>
          <p:cNvSpPr txBox="1"/>
          <p:nvPr/>
        </p:nvSpPr>
        <p:spPr>
          <a:xfrm>
            <a:off x="1561145" y="3922319"/>
            <a:ext cx="389850" cy="246221"/>
          </a:xfrm>
          <a:prstGeom prst="rect">
            <a:avLst/>
          </a:prstGeom>
          <a:noFill/>
        </p:spPr>
        <p:txBody>
          <a:bodyPr wrap="none" rtlCol="0">
            <a:spAutoFit/>
          </a:bodyPr>
          <a:lstStyle/>
          <a:p>
            <a:r>
              <a:rPr lang="en-US" sz="1000"/>
              <a:t>A11</a:t>
            </a:r>
          </a:p>
        </p:txBody>
      </p:sp>
      <p:sp>
        <p:nvSpPr>
          <p:cNvPr id="43" name="TextBox 42">
            <a:extLst>
              <a:ext uri="{FF2B5EF4-FFF2-40B4-BE49-F238E27FC236}">
                <a16:creationId xmlns:a16="http://schemas.microsoft.com/office/drawing/2014/main" id="{181687ED-239D-2586-FA37-8C2DE2414574}"/>
              </a:ext>
            </a:extLst>
          </p:cNvPr>
          <p:cNvSpPr txBox="1"/>
          <p:nvPr/>
        </p:nvSpPr>
        <p:spPr>
          <a:xfrm>
            <a:off x="1561145" y="3770647"/>
            <a:ext cx="389850" cy="246221"/>
          </a:xfrm>
          <a:prstGeom prst="rect">
            <a:avLst/>
          </a:prstGeom>
          <a:noFill/>
        </p:spPr>
        <p:txBody>
          <a:bodyPr wrap="none" rtlCol="0">
            <a:spAutoFit/>
          </a:bodyPr>
          <a:lstStyle/>
          <a:p>
            <a:r>
              <a:rPr lang="en-US" sz="1000"/>
              <a:t>A10</a:t>
            </a:r>
          </a:p>
        </p:txBody>
      </p:sp>
      <p:sp>
        <p:nvSpPr>
          <p:cNvPr id="44" name="TextBox 43">
            <a:extLst>
              <a:ext uri="{FF2B5EF4-FFF2-40B4-BE49-F238E27FC236}">
                <a16:creationId xmlns:a16="http://schemas.microsoft.com/office/drawing/2014/main" id="{15137CDD-3AA9-F880-9DBD-B38377AC27D6}"/>
              </a:ext>
            </a:extLst>
          </p:cNvPr>
          <p:cNvSpPr txBox="1"/>
          <p:nvPr/>
        </p:nvSpPr>
        <p:spPr>
          <a:xfrm>
            <a:off x="1561145" y="3618975"/>
            <a:ext cx="324128" cy="246221"/>
          </a:xfrm>
          <a:prstGeom prst="rect">
            <a:avLst/>
          </a:prstGeom>
          <a:noFill/>
        </p:spPr>
        <p:txBody>
          <a:bodyPr wrap="none" rtlCol="0">
            <a:spAutoFit/>
          </a:bodyPr>
          <a:lstStyle/>
          <a:p>
            <a:r>
              <a:rPr lang="en-US" sz="1000"/>
              <a:t>A9</a:t>
            </a:r>
          </a:p>
        </p:txBody>
      </p:sp>
      <p:sp>
        <p:nvSpPr>
          <p:cNvPr id="65" name="Rectangle 64">
            <a:hlinkClick r:id="rId9" action="ppaction://hlinksldjump"/>
            <a:extLst>
              <a:ext uri="{FF2B5EF4-FFF2-40B4-BE49-F238E27FC236}">
                <a16:creationId xmlns:a16="http://schemas.microsoft.com/office/drawing/2014/main" id="{B1A95538-BA28-2AC1-63DF-584CFB1887D2}"/>
              </a:ext>
            </a:extLst>
          </p:cNvPr>
          <p:cNvSpPr/>
          <p:nvPr/>
        </p:nvSpPr>
        <p:spPr>
          <a:xfrm>
            <a:off x="5540995" y="3909532"/>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~SD Card Device En</a:t>
            </a:r>
          </a:p>
        </p:txBody>
      </p:sp>
      <p:cxnSp>
        <p:nvCxnSpPr>
          <p:cNvPr id="67" name="Straight Arrow Connector 66">
            <a:extLst>
              <a:ext uri="{FF2B5EF4-FFF2-40B4-BE49-F238E27FC236}">
                <a16:creationId xmlns:a16="http://schemas.microsoft.com/office/drawing/2014/main" id="{30B09378-F981-6D83-E806-F490A08713EC}"/>
              </a:ext>
            </a:extLst>
          </p:cNvPr>
          <p:cNvCxnSpPr>
            <a:cxnSpLocks/>
            <a:endCxn id="65" idx="1"/>
          </p:cNvCxnSpPr>
          <p:nvPr/>
        </p:nvCxnSpPr>
        <p:spPr>
          <a:xfrm>
            <a:off x="4882200" y="3951741"/>
            <a:ext cx="65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9CEBB32-1CEF-7B66-293D-C96270994380}"/>
              </a:ext>
            </a:extLst>
          </p:cNvPr>
          <p:cNvSpPr txBox="1"/>
          <p:nvPr/>
        </p:nvSpPr>
        <p:spPr>
          <a:xfrm rot="5400000">
            <a:off x="3381187" y="3170506"/>
            <a:ext cx="538930" cy="254044"/>
          </a:xfrm>
          <a:prstGeom prst="rect">
            <a:avLst/>
          </a:prstGeom>
          <a:noFill/>
        </p:spPr>
        <p:txBody>
          <a:bodyPr wrap="none" rtlCol="0">
            <a:spAutoFit/>
          </a:bodyPr>
          <a:lstStyle/>
          <a:p>
            <a:r>
              <a:rPr lang="en-US" sz="1051"/>
              <a:t>MMIO</a:t>
            </a:r>
          </a:p>
        </p:txBody>
      </p:sp>
      <p:graphicFrame>
        <p:nvGraphicFramePr>
          <p:cNvPr id="23" name="Table 22">
            <a:extLst>
              <a:ext uri="{FF2B5EF4-FFF2-40B4-BE49-F238E27FC236}">
                <a16:creationId xmlns:a16="http://schemas.microsoft.com/office/drawing/2014/main" id="{ABA828C1-4FF8-5F18-BD2E-CB9DCD74FCAF}"/>
              </a:ext>
            </a:extLst>
          </p:cNvPr>
          <p:cNvGraphicFramePr>
            <a:graphicFrameLocks noGrp="1"/>
          </p:cNvGraphicFramePr>
          <p:nvPr>
            <p:extLst>
              <p:ext uri="{D42A27DB-BD31-4B8C-83A1-F6EECF244321}">
                <p14:modId xmlns:p14="http://schemas.microsoft.com/office/powerpoint/2010/main" val="585309348"/>
              </p:ext>
            </p:extLst>
          </p:nvPr>
        </p:nvGraphicFramePr>
        <p:xfrm>
          <a:off x="10010915" y="3222931"/>
          <a:ext cx="1837096" cy="2167128"/>
        </p:xfrm>
        <a:graphic>
          <a:graphicData uri="http://schemas.openxmlformats.org/drawingml/2006/table">
            <a:tbl>
              <a:tblPr bandRow="1">
                <a:tableStyleId>{5C22544A-7EE6-4342-B048-85BDC9FD1C3A}</a:tableStyleId>
              </a:tblPr>
              <a:tblGrid>
                <a:gridCol w="890039">
                  <a:extLst>
                    <a:ext uri="{9D8B030D-6E8A-4147-A177-3AD203B41FA5}">
                      <a16:colId xmlns:a16="http://schemas.microsoft.com/office/drawing/2014/main" val="3863887044"/>
                    </a:ext>
                  </a:extLst>
                </a:gridCol>
                <a:gridCol w="947057">
                  <a:extLst>
                    <a:ext uri="{9D8B030D-6E8A-4147-A177-3AD203B41FA5}">
                      <a16:colId xmlns:a16="http://schemas.microsoft.com/office/drawing/2014/main" val="944774736"/>
                    </a:ext>
                  </a:extLst>
                </a:gridCol>
              </a:tblGrid>
              <a:tr h="204216">
                <a:tc>
                  <a:txBody>
                    <a:bodyPr/>
                    <a:lstStyle/>
                    <a:p>
                      <a:r>
                        <a:rPr lang="en-US" sz="1100"/>
                        <a:t>E000 – E1FF</a:t>
                      </a:r>
                    </a:p>
                  </a:txBody>
                  <a:tcPr marT="18288" marB="18288" anchor="ctr"/>
                </a:tc>
                <a:tc>
                  <a:txBody>
                    <a:bodyPr/>
                    <a:lstStyle/>
                    <a:p>
                      <a:r>
                        <a:rPr lang="en-US" sz="1100"/>
                        <a:t>SD Card</a:t>
                      </a:r>
                    </a:p>
                  </a:txBody>
                  <a:tcPr marT="18288" marB="18288" anchor="ctr"/>
                </a:tc>
                <a:extLst>
                  <a:ext uri="{0D108BD9-81ED-4DB2-BD59-A6C34878D82A}">
                    <a16:rowId xmlns:a16="http://schemas.microsoft.com/office/drawing/2014/main" val="1714091076"/>
                  </a:ext>
                </a:extLst>
              </a:tr>
              <a:tr h="204216">
                <a:tc>
                  <a:txBody>
                    <a:bodyPr/>
                    <a:lstStyle/>
                    <a:p>
                      <a:r>
                        <a:rPr lang="en-US" sz="1100"/>
                        <a:t>E200 – E3FF</a:t>
                      </a:r>
                    </a:p>
                  </a:txBody>
                  <a:tcPr marT="18288" marB="18288" anchor="ctr"/>
                </a:tc>
                <a:tc>
                  <a:txBody>
                    <a:bodyPr/>
                    <a:lstStyle/>
                    <a:p>
                      <a:r>
                        <a:rPr lang="en-US" sz="1100"/>
                        <a:t> Counter</a:t>
                      </a:r>
                    </a:p>
                  </a:txBody>
                  <a:tcPr marT="18288" marB="18288" anchor="ctr"/>
                </a:tc>
                <a:extLst>
                  <a:ext uri="{0D108BD9-81ED-4DB2-BD59-A6C34878D82A}">
                    <a16:rowId xmlns:a16="http://schemas.microsoft.com/office/drawing/2014/main" val="2788929914"/>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E400 – E5FF</a:t>
                      </a:r>
                    </a:p>
                  </a:txBody>
                  <a:tcPr marT="18288" marB="18288" anchor="ctr"/>
                </a:tc>
                <a:tc>
                  <a:txBody>
                    <a:bodyPr/>
                    <a:lstStyle/>
                    <a:p>
                      <a:endParaRPr lang="en-US" sz="1100"/>
                    </a:p>
                  </a:txBody>
                  <a:tcPr marT="18288" marB="18288" anchor="ctr"/>
                </a:tc>
                <a:extLst>
                  <a:ext uri="{0D108BD9-81ED-4DB2-BD59-A6C34878D82A}">
                    <a16:rowId xmlns:a16="http://schemas.microsoft.com/office/drawing/2014/main" val="3651513594"/>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E600 – E7FF</a:t>
                      </a:r>
                    </a:p>
                  </a:txBody>
                  <a:tcPr marT="18288" marB="18288" anchor="ctr"/>
                </a:tc>
                <a:tc>
                  <a:txBody>
                    <a:bodyPr/>
                    <a:lstStyle/>
                    <a:p>
                      <a:endParaRPr lang="en-US" sz="1100"/>
                    </a:p>
                  </a:txBody>
                  <a:tcPr marT="18288" marB="18288" anchor="ctr"/>
                </a:tc>
                <a:extLst>
                  <a:ext uri="{0D108BD9-81ED-4DB2-BD59-A6C34878D82A}">
                    <a16:rowId xmlns:a16="http://schemas.microsoft.com/office/drawing/2014/main" val="1291716959"/>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E800 – E9FF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 </a:t>
                      </a:r>
                    </a:p>
                  </a:txBody>
                  <a:tcPr marT="18288" marB="18288" anchor="ctr"/>
                </a:tc>
                <a:extLst>
                  <a:ext uri="{0D108BD9-81ED-4DB2-BD59-A6C34878D82A}">
                    <a16:rowId xmlns:a16="http://schemas.microsoft.com/office/drawing/2014/main" val="2735181719"/>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EA00 – EBFF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265423991"/>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EC00 – EDFF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997578407"/>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EE00 – EFFF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298302548"/>
                  </a:ext>
                </a:extLst>
              </a:tr>
              <a:tr h="533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F000 – FFFF </a:t>
                      </a:r>
                    </a:p>
                  </a:txBody>
                  <a:tcPr marT="182880" marB="182880" anchor="ct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No HW</a:t>
                      </a:r>
                    </a:p>
                  </a:txBody>
                  <a:tcPr marT="182880" marB="182880" anchor="ctr">
                    <a:solidFill>
                      <a:schemeClr val="bg1">
                        <a:lumMod val="65000"/>
                      </a:schemeClr>
                    </a:solidFill>
                  </a:tcPr>
                </a:tc>
                <a:extLst>
                  <a:ext uri="{0D108BD9-81ED-4DB2-BD59-A6C34878D82A}">
                    <a16:rowId xmlns:a16="http://schemas.microsoft.com/office/drawing/2014/main" val="3278066591"/>
                  </a:ext>
                </a:extLst>
              </a:tr>
            </a:tbl>
          </a:graphicData>
        </a:graphic>
      </p:graphicFrame>
      <p:sp>
        <p:nvSpPr>
          <p:cNvPr id="24" name="TextBox 23">
            <a:extLst>
              <a:ext uri="{FF2B5EF4-FFF2-40B4-BE49-F238E27FC236}">
                <a16:creationId xmlns:a16="http://schemas.microsoft.com/office/drawing/2014/main" id="{2DAA8409-F598-67E1-14BA-EC104C662617}"/>
              </a:ext>
            </a:extLst>
          </p:cNvPr>
          <p:cNvSpPr txBox="1"/>
          <p:nvPr/>
        </p:nvSpPr>
        <p:spPr>
          <a:xfrm>
            <a:off x="8118022" y="1818120"/>
            <a:ext cx="904415" cy="254044"/>
          </a:xfrm>
          <a:prstGeom prst="rect">
            <a:avLst/>
          </a:prstGeom>
          <a:noFill/>
        </p:spPr>
        <p:txBody>
          <a:bodyPr wrap="none" rtlCol="0">
            <a:spAutoFit/>
          </a:bodyPr>
          <a:lstStyle/>
          <a:p>
            <a:r>
              <a:rPr lang="en-US" sz="1051"/>
              <a:t>Address Map</a:t>
            </a:r>
          </a:p>
        </p:txBody>
      </p:sp>
      <p:cxnSp>
        <p:nvCxnSpPr>
          <p:cNvPr id="26" name="Straight Connector 25">
            <a:extLst>
              <a:ext uri="{FF2B5EF4-FFF2-40B4-BE49-F238E27FC236}">
                <a16:creationId xmlns:a16="http://schemas.microsoft.com/office/drawing/2014/main" id="{0C67DB49-BED3-92F0-0635-BE215D9F36A6}"/>
              </a:ext>
            </a:extLst>
          </p:cNvPr>
          <p:cNvCxnSpPr>
            <a:cxnSpLocks/>
          </p:cNvCxnSpPr>
          <p:nvPr/>
        </p:nvCxnSpPr>
        <p:spPr>
          <a:xfrm flipV="1">
            <a:off x="9385665" y="3222931"/>
            <a:ext cx="625251" cy="851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6986165-B7B6-B0FC-7597-B11D3A44015D}"/>
              </a:ext>
            </a:extLst>
          </p:cNvPr>
          <p:cNvCxnSpPr>
            <a:cxnSpLocks/>
          </p:cNvCxnSpPr>
          <p:nvPr/>
        </p:nvCxnSpPr>
        <p:spPr>
          <a:xfrm>
            <a:off x="9353385" y="4350685"/>
            <a:ext cx="657531" cy="988199"/>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hlinkClick r:id="rId10" action="ppaction://hlinksldjump"/>
            <a:extLst>
              <a:ext uri="{FF2B5EF4-FFF2-40B4-BE49-F238E27FC236}">
                <a16:creationId xmlns:a16="http://schemas.microsoft.com/office/drawing/2014/main" id="{8D01224E-3888-9420-37A2-F952FAE82204}"/>
              </a:ext>
            </a:extLst>
          </p:cNvPr>
          <p:cNvSpPr/>
          <p:nvPr/>
        </p:nvSpPr>
        <p:spPr>
          <a:xfrm>
            <a:off x="5535998" y="4077100"/>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~Counter Device En</a:t>
            </a:r>
          </a:p>
        </p:txBody>
      </p:sp>
      <p:cxnSp>
        <p:nvCxnSpPr>
          <p:cNvPr id="62" name="Straight Arrow Connector 61">
            <a:extLst>
              <a:ext uri="{FF2B5EF4-FFF2-40B4-BE49-F238E27FC236}">
                <a16:creationId xmlns:a16="http://schemas.microsoft.com/office/drawing/2014/main" id="{AA6C6BFB-275A-82C9-D275-3637CC25CF16}"/>
              </a:ext>
            </a:extLst>
          </p:cNvPr>
          <p:cNvCxnSpPr>
            <a:cxnSpLocks/>
          </p:cNvCxnSpPr>
          <p:nvPr/>
        </p:nvCxnSpPr>
        <p:spPr>
          <a:xfrm>
            <a:off x="4877203" y="4125226"/>
            <a:ext cx="65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8310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46616003"/>
              </p:ext>
            </p:extLst>
          </p:nvPr>
        </p:nvGraphicFramePr>
        <p:xfrm>
          <a:off x="4716583" y="742463"/>
          <a:ext cx="6292440" cy="371856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0_0100_1000_0001_0000 = 0x04810</a:t>
                      </a:r>
                    </a:p>
                  </a:txBody>
                  <a:tcPr/>
                </a:tc>
                <a:tc>
                  <a:txBody>
                    <a:bodyPr/>
                    <a:lstStyle/>
                    <a:p>
                      <a:pPr algn="l"/>
                      <a:r>
                        <a:rPr lang="en-US" sz="1600"/>
                        <a:t>Store Rs1 in the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1_1000_0000_1000_0000 = 0x18080</a:t>
                      </a:r>
                    </a:p>
                  </a:txBody>
                  <a:tcPr/>
                </a:tc>
                <a:tc>
                  <a:txBody>
                    <a:bodyPr/>
                    <a:lstStyle/>
                    <a:p>
                      <a:pPr algn="l"/>
                      <a:r>
                        <a:rPr lang="en-US" sz="160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04415" cy="1862048"/>
          </a:xfrm>
          <a:prstGeom prst="rect">
            <a:avLst/>
          </a:prstGeom>
          <a:noFill/>
        </p:spPr>
        <p:txBody>
          <a:bodyPr wrap="none" rtlCol="0">
            <a:spAutoFit/>
          </a:bodyPr>
          <a:lstStyle/>
          <a:p>
            <a:r>
              <a:rPr lang="en-US" sz="1150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42389080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130</a:t>
            </a:fld>
            <a:endParaRPr lang="en-US" b="1">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522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91929092"/>
              </p:ext>
            </p:extLst>
          </p:nvPr>
        </p:nvGraphicFramePr>
        <p:xfrm>
          <a:off x="4716583" y="742463"/>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for next clock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 </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0_0100_0100_0010_0000 = 0x04420</a:t>
                      </a:r>
                    </a:p>
                  </a:txBody>
                  <a:tcPr/>
                </a:tc>
                <a:tc>
                  <a:txBody>
                    <a:bodyPr/>
                    <a:lstStyle/>
                    <a:p>
                      <a:pPr algn="l"/>
                      <a:r>
                        <a:rPr lang="en-US" sz="1600"/>
                        <a:t>Load value from stack to Rd</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862737" cy="1862048"/>
          </a:xfrm>
          <a:prstGeom prst="rect">
            <a:avLst/>
          </a:prstGeom>
          <a:noFill/>
        </p:spPr>
        <p:txBody>
          <a:bodyPr wrap="none" rtlCol="0">
            <a:spAutoFit/>
          </a:bodyPr>
          <a:lstStyle/>
          <a:p>
            <a:r>
              <a:rPr lang="en-US" sz="1150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67276647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XX</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a:solidFill>
                  <a:srgbClr val="00B050"/>
                </a:solidFill>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131</a:t>
            </a:fld>
            <a:endParaRPr lang="en-US" b="1">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a:t>Micro-Instructions Control: POP (1111)</a:t>
            </a:r>
          </a:p>
        </p:txBody>
      </p:sp>
    </p:spTree>
    <p:extLst>
      <p:ext uri="{BB962C8B-B14F-4D97-AF65-F5344CB8AC3E}">
        <p14:creationId xmlns:p14="http://schemas.microsoft.com/office/powerpoint/2010/main" val="393210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extLst>
              <p:ext uri="{D42A27DB-BD31-4B8C-83A1-F6EECF244321}">
                <p14:modId xmlns:p14="http://schemas.microsoft.com/office/powerpoint/2010/main" val="175158681"/>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004496337"/>
              </p:ext>
            </p:extLst>
          </p:nvPr>
        </p:nvGraphicFramePr>
        <p:xfrm>
          <a:off x="4716583" y="742463"/>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0_0100_1010_0000_0000 = 0x04A00</a:t>
                      </a:r>
                    </a:p>
                  </a:txBody>
                  <a:tcPr/>
                </a:tc>
                <a:tc>
                  <a:txBody>
                    <a:bodyPr/>
                    <a:lstStyle/>
                    <a:p>
                      <a:pPr algn="l"/>
                      <a:r>
                        <a:rPr lang="en-US" sz="1600"/>
                        <a:t>Write PC to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1_1000_0000_0000_0000 = 0x18000</a:t>
                      </a:r>
                    </a:p>
                  </a:txBody>
                  <a:tcPr/>
                </a:tc>
                <a:tc>
                  <a:txBody>
                    <a:bodyPr/>
                    <a:lstStyle/>
                    <a:p>
                      <a:pPr algn="l"/>
                      <a:r>
                        <a:rPr lang="en-US" sz="1600"/>
                        <a:t>Increase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0_0000_0001_0100_0000 = 0x00140</a:t>
                      </a:r>
                    </a:p>
                  </a:txBody>
                  <a:tcPr/>
                </a:tc>
                <a:tc>
                  <a:txBody>
                    <a:bodyPr/>
                    <a:lstStyle/>
                    <a:p>
                      <a:pPr algn="l"/>
                      <a:r>
                        <a:rPr lang="en-US" sz="1600"/>
                        <a:t>Jump to immediate address</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4263648"/>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Immediate (Program Address)</a:t>
                      </a:r>
                    </a:p>
                  </a:txBody>
                  <a:tcPr/>
                </a:tc>
                <a:tc>
                  <a:txBody>
                    <a:bodyPr/>
                    <a:lstStyle/>
                    <a:p>
                      <a:pPr algn="ctr"/>
                      <a:r>
                        <a:rPr lang="en-US" sz="1300"/>
                        <a:t>XX</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JSR #Imm</a:t>
            </a: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132</a:t>
            </a:fld>
            <a:endParaRPr lang="en-US" b="1">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a:t>Micro-Instructions Control: JSR Jump Subroutine (10000)</a:t>
            </a:r>
          </a:p>
        </p:txBody>
      </p:sp>
    </p:spTree>
    <p:extLst>
      <p:ext uri="{BB962C8B-B14F-4D97-AF65-F5344CB8AC3E}">
        <p14:creationId xmlns:p14="http://schemas.microsoft.com/office/powerpoint/2010/main" val="261988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17121050"/>
              </p:ext>
            </p:extLst>
          </p:nvPr>
        </p:nvGraphicFramePr>
        <p:xfrm>
          <a:off x="4716583" y="742462"/>
          <a:ext cx="6292440" cy="4279959"/>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a clock cycle</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787635">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0_0100_0101_0000_0000 = 0x04500</a:t>
                      </a:r>
                    </a:p>
                  </a:txBody>
                  <a:tcPr/>
                </a:tc>
                <a:tc>
                  <a:txBody>
                    <a:bodyPr/>
                    <a:lstStyle/>
                    <a:p>
                      <a:pPr algn="l"/>
                      <a:r>
                        <a:rPr lang="en-US" sz="1600"/>
                        <a:t>Load program address on the stack to the program counter</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54921">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54921">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54921">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54921">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3288459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XXXX </a:t>
                      </a:r>
                      <a:r>
                        <a:rPr lang="en-US" sz="1300" err="1"/>
                        <a:t>XXXX</a:t>
                      </a:r>
                      <a:endParaRPr lang="en-US" sz="1300"/>
                    </a:p>
                  </a:txBody>
                  <a:tcPr/>
                </a:tc>
                <a:tc>
                  <a:txBody>
                    <a:bodyPr/>
                    <a:lstStyle/>
                    <a:p>
                      <a:pPr algn="ctr"/>
                      <a:r>
                        <a:rPr lang="en-US" sz="1300"/>
                        <a:t>XX</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RTS</a:t>
            </a: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133</a:t>
            </a:fld>
            <a:endParaRPr lang="en-US" b="1">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a:t>Micro-Instructions Control: RTS Return from Subroutine (10001)</a:t>
            </a:r>
          </a:p>
        </p:txBody>
      </p:sp>
    </p:spTree>
    <p:extLst>
      <p:ext uri="{BB962C8B-B14F-4D97-AF65-F5344CB8AC3E}">
        <p14:creationId xmlns:p14="http://schemas.microsoft.com/office/powerpoint/2010/main" val="26553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8522143"/>
              </p:ext>
            </p:extLst>
          </p:nvPr>
        </p:nvGraphicFramePr>
        <p:xfrm>
          <a:off x="4716584" y="742463"/>
          <a:ext cx="5638801" cy="3876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0001_0010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0001_1001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0x04</a:t>
                      </a:r>
                    </a:p>
                  </a:txBody>
                  <a:tcPr/>
                </a:tc>
                <a:tc>
                  <a:txBody>
                    <a:bodyPr/>
                    <a:lstStyle/>
                    <a:p>
                      <a:pPr algn="l"/>
                      <a:r>
                        <a:rPr lang="en-US" sz="130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134</a:t>
            </a:fld>
            <a:endParaRPr lang="en-US" b="1">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a:t>Micro-Instructions Control: Test (10010)</a:t>
            </a:r>
          </a:p>
        </p:txBody>
      </p:sp>
    </p:spTree>
    <p:extLst>
      <p:ext uri="{BB962C8B-B14F-4D97-AF65-F5344CB8AC3E}">
        <p14:creationId xmlns:p14="http://schemas.microsoft.com/office/powerpoint/2010/main" val="83468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686676296"/>
              </p:ext>
            </p:extLst>
          </p:nvPr>
        </p:nvGraphicFramePr>
        <p:xfrm>
          <a:off x="4716584" y="742463"/>
          <a:ext cx="5638801" cy="38709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10_0000_0001_0010 = 0x2012</a:t>
                      </a:r>
                    </a:p>
                  </a:txBody>
                  <a:tcPr/>
                </a:tc>
                <a:tc>
                  <a:txBody>
                    <a:bodyPr/>
                    <a:lstStyle/>
                    <a:p>
                      <a:pPr algn="l"/>
                      <a:r>
                        <a:rPr lang="en-US" sz="1300"/>
                        <a:t>Load Rd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0100_0001 = 0x0041</a:t>
                      </a:r>
                    </a:p>
                  </a:txBody>
                  <a:tcPr/>
                </a:tc>
                <a:tc>
                  <a:txBody>
                    <a:bodyPr/>
                    <a:lstStyle/>
                    <a:p>
                      <a:pPr algn="l"/>
                      <a:r>
                        <a:rPr lang="en-US" sz="1300"/>
                        <a:t>Load 4 bit </a:t>
                      </a:r>
                      <a:r>
                        <a:rPr lang="en-US" sz="1300" err="1"/>
                        <a:t>imm</a:t>
                      </a:r>
                      <a:r>
                        <a:rPr lang="en-US" sz="1300"/>
                        <a:t>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0x0004</a:t>
                      </a:r>
                    </a:p>
                  </a:txBody>
                  <a:tcPr/>
                </a:tc>
                <a:tc>
                  <a:txBody>
                    <a:bodyPr/>
                    <a:lstStyle/>
                    <a:p>
                      <a:pPr algn="l"/>
                      <a:r>
                        <a:rPr lang="en-US" sz="130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135</a:t>
            </a:fld>
            <a:endParaRPr lang="en-US" b="1">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a:t>Micro-Instructions Control: Test immediate (10011)</a:t>
            </a:r>
          </a:p>
        </p:txBody>
      </p:sp>
    </p:spTree>
    <p:extLst>
      <p:ext uri="{BB962C8B-B14F-4D97-AF65-F5344CB8AC3E}">
        <p14:creationId xmlns:p14="http://schemas.microsoft.com/office/powerpoint/2010/main" val="164181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xfrm>
            <a:off x="1675656" y="-327546"/>
            <a:ext cx="9144000" cy="879783"/>
          </a:xfrm>
          <a:prstGeom prst="rect">
            <a:avLst/>
          </a:prstGeom>
        </p:spPr>
        <p:txBody>
          <a:bodyPr/>
          <a:lstStyle/>
          <a:p>
            <a:r>
              <a:rPr lang="en-US" sz="4000"/>
              <a:t>ALU</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134093370"/>
              </p:ext>
            </p:extLst>
          </p:nvPr>
        </p:nvGraphicFramePr>
        <p:xfrm>
          <a:off x="2506625" y="462019"/>
          <a:ext cx="8128000" cy="3566160"/>
        </p:xfrm>
        <a:graphic>
          <a:graphicData uri="http://schemas.openxmlformats.org/drawingml/2006/table">
            <a:tbl>
              <a:tblPr firstRow="1" bandRow="1">
                <a:tableStyleId>{5C22544A-7EE6-4342-B048-85BDC9FD1C3A}</a:tableStyleId>
              </a:tblPr>
              <a:tblGrid>
                <a:gridCol w="1278908">
                  <a:extLst>
                    <a:ext uri="{9D8B030D-6E8A-4147-A177-3AD203B41FA5}">
                      <a16:colId xmlns:a16="http://schemas.microsoft.com/office/drawing/2014/main" val="321351132"/>
                    </a:ext>
                  </a:extLst>
                </a:gridCol>
                <a:gridCol w="1785464">
                  <a:extLst>
                    <a:ext uri="{9D8B030D-6E8A-4147-A177-3AD203B41FA5}">
                      <a16:colId xmlns:a16="http://schemas.microsoft.com/office/drawing/2014/main" val="947167074"/>
                    </a:ext>
                  </a:extLst>
                </a:gridCol>
                <a:gridCol w="1812428">
                  <a:extLst>
                    <a:ext uri="{9D8B030D-6E8A-4147-A177-3AD203B41FA5}">
                      <a16:colId xmlns:a16="http://schemas.microsoft.com/office/drawing/2014/main" val="3038520054"/>
                    </a:ext>
                  </a:extLst>
                </a:gridCol>
                <a:gridCol w="1625600">
                  <a:extLst>
                    <a:ext uri="{9D8B030D-6E8A-4147-A177-3AD203B41FA5}">
                      <a16:colId xmlns:a16="http://schemas.microsoft.com/office/drawing/2014/main" val="3358223032"/>
                    </a:ext>
                  </a:extLst>
                </a:gridCol>
                <a:gridCol w="1625600">
                  <a:extLst>
                    <a:ext uri="{9D8B030D-6E8A-4147-A177-3AD203B41FA5}">
                      <a16:colId xmlns:a16="http://schemas.microsoft.com/office/drawing/2014/main" val="2745844693"/>
                    </a:ext>
                  </a:extLst>
                </a:gridCol>
              </a:tblGrid>
              <a:tr h="312657">
                <a:tc>
                  <a:txBody>
                    <a:bodyPr/>
                    <a:lstStyle/>
                    <a:p>
                      <a:pPr algn="ctr"/>
                      <a:r>
                        <a:rPr lang="en-US" sz="1300"/>
                        <a:t>Op Select</a:t>
                      </a:r>
                    </a:p>
                  </a:txBody>
                  <a:tcPr/>
                </a:tc>
                <a:tc>
                  <a:txBody>
                    <a:bodyPr/>
                    <a:lstStyle/>
                    <a:p>
                      <a:pPr algn="ctr"/>
                      <a:r>
                        <a:rPr lang="en-US" sz="1300"/>
                        <a:t>Special </a:t>
                      </a:r>
                      <a:r>
                        <a:rPr lang="en-US" sz="1300" err="1"/>
                        <a:t>Func</a:t>
                      </a:r>
                      <a:r>
                        <a:rPr lang="en-US" sz="1300"/>
                        <a:t>. =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Special </a:t>
                      </a:r>
                      <a:r>
                        <a:rPr lang="en-US" sz="1300" err="1"/>
                        <a:t>Func</a:t>
                      </a:r>
                      <a:r>
                        <a:rPr lang="en-US" sz="1300"/>
                        <a:t>. = 1</a:t>
                      </a:r>
                    </a:p>
                  </a:txBody>
                  <a:tcPr/>
                </a:tc>
                <a:tc>
                  <a:txBody>
                    <a:bodyPr/>
                    <a:lstStyle/>
                    <a:p>
                      <a:pPr algn="ctr"/>
                      <a:r>
                        <a:rPr lang="en-US" sz="1300"/>
                        <a:t>Flag in</a:t>
                      </a:r>
                    </a:p>
                  </a:txBody>
                  <a:tcPr/>
                </a:tc>
                <a:tc>
                  <a:txBody>
                    <a:bodyPr/>
                    <a:lstStyle/>
                    <a:p>
                      <a:pPr algn="ctr"/>
                      <a:r>
                        <a:rPr lang="en-US" sz="1300"/>
                        <a:t>Flags Out</a:t>
                      </a:r>
                    </a:p>
                  </a:txBody>
                  <a:tcPr/>
                </a:tc>
                <a:extLst>
                  <a:ext uri="{0D108BD9-81ED-4DB2-BD59-A6C34878D82A}">
                    <a16:rowId xmlns:a16="http://schemas.microsoft.com/office/drawing/2014/main" val="1172704005"/>
                  </a:ext>
                </a:extLst>
              </a:tr>
              <a:tr h="312657">
                <a:tc>
                  <a:txBody>
                    <a:bodyPr/>
                    <a:lstStyle/>
                    <a:p>
                      <a:pPr algn="ctr"/>
                      <a:r>
                        <a:rPr lang="en-US" sz="1300"/>
                        <a:t>0</a:t>
                      </a:r>
                    </a:p>
                  </a:txBody>
                  <a:tcPr/>
                </a:tc>
                <a:tc>
                  <a:txBody>
                    <a:bodyPr/>
                    <a:lstStyle/>
                    <a:p>
                      <a:pPr algn="ctr"/>
                      <a:r>
                        <a:rPr lang="en-US" sz="1300"/>
                        <a:t>A OR 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A OR 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3310631083"/>
                  </a:ext>
                </a:extLst>
              </a:tr>
              <a:tr h="312657">
                <a:tc>
                  <a:txBody>
                    <a:bodyPr/>
                    <a:lstStyle/>
                    <a:p>
                      <a:pPr algn="ctr"/>
                      <a:r>
                        <a:rPr lang="en-US" sz="1300"/>
                        <a:t>1</a:t>
                      </a:r>
                    </a:p>
                  </a:txBody>
                  <a:tcPr/>
                </a:tc>
                <a:tc>
                  <a:txBody>
                    <a:bodyPr/>
                    <a:lstStyle/>
                    <a:p>
                      <a:pPr algn="ctr"/>
                      <a:r>
                        <a:rPr lang="en-US" sz="1300"/>
                        <a:t>A AND B</a:t>
                      </a:r>
                    </a:p>
                  </a:txBody>
                  <a:tcPr/>
                </a:tc>
                <a:tc>
                  <a:txBody>
                    <a:bodyPr/>
                    <a:lstStyle/>
                    <a:p>
                      <a:pPr algn="ctr"/>
                      <a:r>
                        <a:rPr lang="en-US" sz="1300"/>
                        <a:t>A AND 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3738173850"/>
                  </a:ext>
                </a:extLst>
              </a:tr>
              <a:tr h="312657">
                <a:tc>
                  <a:txBody>
                    <a:bodyPr/>
                    <a:lstStyle/>
                    <a:p>
                      <a:pPr algn="ctr"/>
                      <a:r>
                        <a:rPr lang="en-US" sz="1300"/>
                        <a:t>2</a:t>
                      </a:r>
                    </a:p>
                  </a:txBody>
                  <a:tcPr/>
                </a:tc>
                <a:tc>
                  <a:txBody>
                    <a:bodyPr/>
                    <a:lstStyle/>
                    <a:p>
                      <a:pPr algn="ctr"/>
                      <a:r>
                        <a:rPr lang="en-US" sz="1300"/>
                        <a:t>B</a:t>
                      </a:r>
                    </a:p>
                  </a:txBody>
                  <a:tcPr/>
                </a:tc>
                <a:tc>
                  <a:txBody>
                    <a:bodyPr/>
                    <a:lstStyle/>
                    <a:p>
                      <a:pPr algn="ctr"/>
                      <a:r>
                        <a:rPr lang="en-US" sz="1300"/>
                        <a:t>~B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1360638868"/>
                  </a:ext>
                </a:extLst>
              </a:tr>
              <a:tr h="312657">
                <a:tc>
                  <a:txBody>
                    <a:bodyPr/>
                    <a:lstStyle/>
                    <a:p>
                      <a:pPr algn="ctr"/>
                      <a:r>
                        <a:rPr lang="en-US" sz="1300"/>
                        <a:t>3</a:t>
                      </a:r>
                    </a:p>
                  </a:txBody>
                  <a:tcPr/>
                </a:tc>
                <a:tc>
                  <a:txBody>
                    <a:bodyPr/>
                    <a:lstStyle/>
                    <a:p>
                      <a:pPr algn="ctr"/>
                      <a:r>
                        <a:rPr lang="en-US" sz="1300"/>
                        <a:t>A + B</a:t>
                      </a:r>
                    </a:p>
                  </a:txBody>
                  <a:tcPr/>
                </a:tc>
                <a:tc>
                  <a:txBody>
                    <a:bodyPr/>
                    <a:lstStyle/>
                    <a:p>
                      <a:pPr algn="ctr"/>
                      <a:r>
                        <a:rPr lang="en-US" sz="1300"/>
                        <a:t>A – B</a:t>
                      </a:r>
                    </a:p>
                  </a:txBody>
                  <a:tcPr/>
                </a:tc>
                <a:tc>
                  <a:txBody>
                    <a:bodyPr/>
                    <a:lstStyle/>
                    <a:p>
                      <a:pPr algn="ctr"/>
                      <a:r>
                        <a:rPr lang="en-US" sz="1300"/>
                        <a:t>- </a:t>
                      </a:r>
                    </a:p>
                  </a:txBody>
                  <a:tcPr/>
                </a:tc>
                <a:tc>
                  <a:txBody>
                    <a:bodyPr/>
                    <a:lstStyle/>
                    <a:p>
                      <a:pPr algn="ctr"/>
                      <a:r>
                        <a:rPr lang="en-US" sz="1300"/>
                        <a:t>Z, N, Co</a:t>
                      </a:r>
                    </a:p>
                  </a:txBody>
                  <a:tcPr/>
                </a:tc>
                <a:extLst>
                  <a:ext uri="{0D108BD9-81ED-4DB2-BD59-A6C34878D82A}">
                    <a16:rowId xmlns:a16="http://schemas.microsoft.com/office/drawing/2014/main" val="4155580310"/>
                  </a:ext>
                </a:extLst>
              </a:tr>
              <a:tr h="539655">
                <a:tc>
                  <a:txBody>
                    <a:bodyPr/>
                    <a:lstStyle/>
                    <a:p>
                      <a:pPr algn="ctr"/>
                      <a:r>
                        <a:rPr lang="en-US" sz="1300"/>
                        <a:t>4</a:t>
                      </a:r>
                    </a:p>
                  </a:txBody>
                  <a:tcPr/>
                </a:tc>
                <a:tc>
                  <a:txBody>
                    <a:bodyPr/>
                    <a:lstStyle/>
                    <a:p>
                      <a:pPr algn="ctr"/>
                      <a:r>
                        <a:rPr lang="en-US" sz="1300"/>
                        <a:t>Shift Left A </a:t>
                      </a:r>
                    </a:p>
                    <a:p>
                      <a:pPr algn="ctr"/>
                      <a:r>
                        <a:rPr lang="en-US" sz="1300"/>
                        <a:t>A[0]=0</a:t>
                      </a:r>
                    </a:p>
                  </a:txBody>
                  <a:tcPr/>
                </a:tc>
                <a:tc>
                  <a:txBody>
                    <a:bodyPr/>
                    <a:lstStyle/>
                    <a:p>
                      <a:pPr algn="ctr"/>
                      <a:r>
                        <a:rPr lang="en-US" sz="1300"/>
                        <a:t>Rotate left A</a:t>
                      </a:r>
                    </a:p>
                    <a:p>
                      <a:pPr algn="ctr"/>
                      <a:r>
                        <a:rPr lang="en-US" sz="1300"/>
                        <a:t>A[0]=</a:t>
                      </a:r>
                      <a:r>
                        <a:rPr lang="en-US" sz="1300" err="1"/>
                        <a:t>Cin</a:t>
                      </a:r>
                      <a:r>
                        <a:rPr lang="en-US" sz="1300"/>
                        <a:t> </a:t>
                      </a:r>
                    </a:p>
                  </a:txBody>
                  <a:tcPr/>
                </a:tc>
                <a:tc>
                  <a:txBody>
                    <a:bodyPr/>
                    <a:lstStyle/>
                    <a:p>
                      <a:pPr algn="ctr"/>
                      <a:r>
                        <a:rPr lang="en-US" sz="1300" err="1"/>
                        <a:t>Cin</a:t>
                      </a:r>
                      <a:r>
                        <a:rPr lang="en-US" sz="1300"/>
                        <a:t> (Rotate)</a:t>
                      </a:r>
                    </a:p>
                  </a:txBody>
                  <a:tcPr/>
                </a:tc>
                <a:tc>
                  <a:txBody>
                    <a:bodyPr/>
                    <a:lstStyle/>
                    <a:p>
                      <a:pPr algn="ctr"/>
                      <a:r>
                        <a:rPr lang="en-US" sz="1300"/>
                        <a:t>Z, N=A[6], Co=A[7]</a:t>
                      </a:r>
                    </a:p>
                  </a:txBody>
                  <a:tcPr/>
                </a:tc>
                <a:extLst>
                  <a:ext uri="{0D108BD9-81ED-4DB2-BD59-A6C34878D82A}">
                    <a16:rowId xmlns:a16="http://schemas.microsoft.com/office/drawing/2014/main" val="2712813175"/>
                  </a:ext>
                </a:extLst>
              </a:tr>
              <a:tr h="312657">
                <a:tc>
                  <a:txBody>
                    <a:bodyPr/>
                    <a:lstStyle/>
                    <a:p>
                      <a:pPr algn="ctr"/>
                      <a:r>
                        <a:rPr lang="en-US" sz="1300"/>
                        <a:t>5</a:t>
                      </a:r>
                    </a:p>
                  </a:txBody>
                  <a:tcPr/>
                </a:tc>
                <a:tc>
                  <a:txBody>
                    <a:bodyPr/>
                    <a:lstStyle/>
                    <a:p>
                      <a:pPr algn="ctr"/>
                      <a:r>
                        <a:rPr lang="en-US" sz="1300"/>
                        <a:t>Shift Right A</a:t>
                      </a:r>
                    </a:p>
                  </a:txBody>
                  <a:tcPr/>
                </a:tc>
                <a:tc>
                  <a:txBody>
                    <a:bodyPr/>
                    <a:lstStyle/>
                    <a:p>
                      <a:pPr algn="ctr"/>
                      <a:r>
                        <a:rPr lang="en-US" sz="1300"/>
                        <a:t>Arithmetic S.R. A</a:t>
                      </a:r>
                    </a:p>
                  </a:txBody>
                  <a:tcPr/>
                </a:tc>
                <a:tc>
                  <a:txBody>
                    <a:bodyPr/>
                    <a:lstStyle/>
                    <a:p>
                      <a:pPr algn="ctr"/>
                      <a:r>
                        <a:rPr lang="en-US" sz="13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Z, N, Co=A[0]</a:t>
                      </a:r>
                    </a:p>
                  </a:txBody>
                  <a:tcPr/>
                </a:tc>
                <a:extLst>
                  <a:ext uri="{0D108BD9-81ED-4DB2-BD59-A6C34878D82A}">
                    <a16:rowId xmlns:a16="http://schemas.microsoft.com/office/drawing/2014/main" val="442150718"/>
                  </a:ext>
                </a:extLst>
              </a:tr>
              <a:tr h="312657">
                <a:tc>
                  <a:txBody>
                    <a:bodyPr/>
                    <a:lstStyle/>
                    <a:p>
                      <a:pPr algn="ctr"/>
                      <a:r>
                        <a:rPr lang="en-US" sz="1300"/>
                        <a:t>6</a:t>
                      </a:r>
                    </a:p>
                  </a:txBody>
                  <a:tcPr/>
                </a:tc>
                <a:tc>
                  <a:txBody>
                    <a:bodyPr/>
                    <a:lstStyle/>
                    <a:p>
                      <a:pPr algn="ctr"/>
                      <a:endParaRPr lang="en-US" sz="1300"/>
                    </a:p>
                  </a:txBody>
                  <a:tcPr/>
                </a:tc>
                <a:tc>
                  <a:txBody>
                    <a:bodyPr/>
                    <a:lstStyle/>
                    <a:p>
                      <a:pPr algn="ctr"/>
                      <a:endParaRPr lang="en-US" sz="1300"/>
                    </a:p>
                  </a:txBody>
                  <a:tcPr/>
                </a:tc>
                <a:tc>
                  <a:txBody>
                    <a:bodyPr/>
                    <a:lstStyle/>
                    <a:p>
                      <a:pPr algn="ctr"/>
                      <a:endParaRPr lang="en-US" sz="1300"/>
                    </a:p>
                  </a:txBody>
                  <a:tcPr/>
                </a:tc>
                <a:tc>
                  <a:txBody>
                    <a:bodyPr/>
                    <a:lstStyle/>
                    <a:p>
                      <a:pPr algn="ctr"/>
                      <a:endParaRPr lang="en-US" sz="1300"/>
                    </a:p>
                  </a:txBody>
                  <a:tcPr/>
                </a:tc>
                <a:extLst>
                  <a:ext uri="{0D108BD9-81ED-4DB2-BD59-A6C34878D82A}">
                    <a16:rowId xmlns:a16="http://schemas.microsoft.com/office/drawing/2014/main" val="615310716"/>
                  </a:ext>
                </a:extLst>
              </a:tr>
              <a:tr h="312657">
                <a:tc>
                  <a:txBody>
                    <a:bodyPr/>
                    <a:lstStyle/>
                    <a:p>
                      <a:pPr algn="ctr"/>
                      <a:r>
                        <a:rPr lang="en-US" sz="1300"/>
                        <a:t>7</a:t>
                      </a:r>
                    </a:p>
                  </a:txBody>
                  <a:tcPr/>
                </a:tc>
                <a:tc>
                  <a:txBody>
                    <a:bodyPr/>
                    <a:lstStyle/>
                    <a:p>
                      <a:pPr algn="ctr"/>
                      <a:r>
                        <a:rPr lang="en-US" sz="1300">
                          <a:solidFill>
                            <a:srgbClr val="FF0000"/>
                          </a:solidFill>
                        </a:rPr>
                        <a:t> </a:t>
                      </a:r>
                    </a:p>
                  </a:txBody>
                  <a:tcPr/>
                </a:tc>
                <a:tc>
                  <a:txBody>
                    <a:bodyPr/>
                    <a:lstStyle/>
                    <a:p>
                      <a:pPr algn="ctr"/>
                      <a:r>
                        <a:rPr lang="en-US" sz="1300">
                          <a:solidFill>
                            <a:srgbClr val="FF0000"/>
                          </a:solidFill>
                        </a:rPr>
                        <a:t> </a:t>
                      </a:r>
                    </a:p>
                  </a:txBody>
                  <a:tcPr/>
                </a:tc>
                <a:tc>
                  <a:txBody>
                    <a:bodyPr/>
                    <a:lstStyle/>
                    <a:p>
                      <a:pPr algn="ctr"/>
                      <a:endParaRPr lang="en-US" sz="1300"/>
                    </a:p>
                  </a:txBody>
                  <a:tcPr/>
                </a:tc>
                <a:tc>
                  <a:txBody>
                    <a:bodyPr/>
                    <a:lstStyle/>
                    <a:p>
                      <a:pPr algn="ctr"/>
                      <a:endParaRPr lang="en-US" sz="1300"/>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3699430891"/>
              </p:ext>
            </p:extLst>
          </p:nvPr>
        </p:nvGraphicFramePr>
        <p:xfrm>
          <a:off x="700586" y="4114800"/>
          <a:ext cx="10608860" cy="100584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97180">
                <a:tc>
                  <a:txBody>
                    <a:bodyPr/>
                    <a:lstStyle/>
                    <a:p>
                      <a:r>
                        <a:rPr lang="en-US" sz="1300"/>
                        <a:t>Proposal</a:t>
                      </a:r>
                    </a:p>
                  </a:txBody>
                  <a:tcPr/>
                </a:tc>
                <a:tc>
                  <a:txBody>
                    <a:bodyPr/>
                    <a:lstStyle/>
                    <a:p>
                      <a:r>
                        <a:rPr lang="en-US" sz="1300"/>
                        <a:t># of IC slots </a:t>
                      </a:r>
                    </a:p>
                  </a:txBody>
                  <a:tcPr/>
                </a:tc>
                <a:tc>
                  <a:txBody>
                    <a:bodyPr/>
                    <a:lstStyle/>
                    <a:p>
                      <a:r>
                        <a:rPr lang="en-US" sz="1300"/>
                        <a:t>Description</a:t>
                      </a:r>
                    </a:p>
                  </a:txBody>
                  <a:tcPr/>
                </a:tc>
                <a:tc>
                  <a:txBody>
                    <a:bodyPr/>
                    <a:lstStyle/>
                    <a:p>
                      <a:r>
                        <a:rPr lang="en-US" sz="1300"/>
                        <a:t>Op Code </a:t>
                      </a:r>
                    </a:p>
                  </a:txBody>
                  <a:tcPr/>
                </a:tc>
                <a:extLst>
                  <a:ext uri="{0D108BD9-81ED-4DB2-BD59-A6C34878D82A}">
                    <a16:rowId xmlns:a16="http://schemas.microsoft.com/office/drawing/2014/main" val="381336539"/>
                  </a:ext>
                </a:extLst>
              </a:tr>
              <a:tr h="502920">
                <a:tc>
                  <a:txBody>
                    <a:bodyPr/>
                    <a:lstStyle/>
                    <a:p>
                      <a:r>
                        <a:rPr lang="en-US" sz="1300"/>
                        <a:t>Move A, B Regs</a:t>
                      </a:r>
                    </a:p>
                  </a:txBody>
                  <a:tcPr/>
                </a:tc>
                <a:tc>
                  <a:txBody>
                    <a:bodyPr/>
                    <a:lstStyle/>
                    <a:p>
                      <a:r>
                        <a:rPr lang="en-US" sz="1300"/>
                        <a:t>4x 74LS161</a:t>
                      </a:r>
                    </a:p>
                  </a:txBody>
                  <a:tcPr/>
                </a:tc>
                <a:tc>
                  <a:txBody>
                    <a:bodyPr/>
                    <a:lstStyle/>
                    <a:p>
                      <a:r>
                        <a:rPr lang="en-US" sz="1300"/>
                        <a:t>Reduce interface to one data bus instead of three (A, B,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No change</a:t>
                      </a:r>
                    </a:p>
                    <a:p>
                      <a:endParaRPr lang="en-US" sz="130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835D47DE-514D-78A0-0119-54F7AA75EAD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37567F40-BB2F-3341-2D49-EEC169B0C35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136</a:t>
            </a:fld>
            <a:endParaRPr lang="en-US" b="1">
              <a:solidFill>
                <a:schemeClr val="bg1"/>
              </a:solidFill>
            </a:endParaRPr>
          </a:p>
        </p:txBody>
      </p:sp>
    </p:spTree>
    <p:extLst>
      <p:ext uri="{BB962C8B-B14F-4D97-AF65-F5344CB8AC3E}">
        <p14:creationId xmlns:p14="http://schemas.microsoft.com/office/powerpoint/2010/main" val="237300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1" y="2679857"/>
            <a:ext cx="2013020" cy="2387600"/>
          </a:xfrm>
          <a:prstGeom prst="rect">
            <a:avLst/>
          </a:prstGeom>
        </p:spPr>
        <p:txBody>
          <a:bodyPr/>
          <a:lstStyle/>
          <a:p>
            <a:r>
              <a:rPr lang="en-US"/>
              <a:t>And the Name</a:t>
            </a:r>
            <a:br>
              <a:rPr lang="en-US"/>
            </a:br>
            <a:r>
              <a:rPr lang="en-US"/>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2"/>
          <a:stretch>
            <a:fillRect/>
          </a:stretch>
        </p:blipFill>
        <p:spPr>
          <a:xfrm>
            <a:off x="5115141" y="1164153"/>
            <a:ext cx="6169159" cy="4350977"/>
          </a:xfrm>
          <a:prstGeom prst="rect">
            <a:avLst/>
          </a:prstGeom>
        </p:spPr>
      </p:pic>
    </p:spTree>
    <p:extLst>
      <p:ext uri="{BB962C8B-B14F-4D97-AF65-F5344CB8AC3E}">
        <p14:creationId xmlns:p14="http://schemas.microsoft.com/office/powerpoint/2010/main" val="41951059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FC5277A0-8A5D-9A0E-3FCE-7E4294246997}"/>
              </a:ext>
            </a:extLst>
          </p:cNvPr>
          <p:cNvPicPr>
            <a:picLocks noChangeAspect="1"/>
          </p:cNvPicPr>
          <p:nvPr/>
        </p:nvPicPr>
        <p:blipFill rotWithShape="1">
          <a:blip r:embed="rId3">
            <a:extLst>
              <a:ext uri="{28A0092B-C50C-407E-A947-70E740481C1C}">
                <a14:useLocalDpi xmlns:a14="http://schemas.microsoft.com/office/drawing/2010/main" val="0"/>
              </a:ext>
            </a:extLst>
          </a:blip>
          <a:srcRect t="28392" b="34161"/>
          <a:stretch/>
        </p:blipFill>
        <p:spPr>
          <a:xfrm rot="5400000">
            <a:off x="4375033" y="642819"/>
            <a:ext cx="3853740" cy="2568103"/>
          </a:xfrm>
          <a:prstGeom prst="rect">
            <a:avLst/>
          </a:prstGeom>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645"/>
          <a:stretch/>
        </p:blipFill>
        <p:spPr bwMode="auto">
          <a:xfrm>
            <a:off x="4298004" y="2935906"/>
            <a:ext cx="3810000" cy="149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377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901" y="123569"/>
            <a:ext cx="2965623" cy="422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399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0DE4-6D59-8B94-5035-3F3F960B28FE}"/>
              </a:ext>
            </a:extLst>
          </p:cNvPr>
          <p:cNvSpPr>
            <a:spLocks noGrp="1"/>
          </p:cNvSpPr>
          <p:nvPr>
            <p:ph type="ctrTitle"/>
          </p:nvPr>
        </p:nvSpPr>
        <p:spPr/>
        <p:txBody>
          <a:bodyPr/>
          <a:lstStyle/>
          <a:p>
            <a:r>
              <a:rPr lang="en-US"/>
              <a:t>Memory Access (v2.0)</a:t>
            </a:r>
          </a:p>
        </p:txBody>
      </p:sp>
      <p:graphicFrame>
        <p:nvGraphicFramePr>
          <p:cNvPr id="3" name="Table 2">
            <a:extLst>
              <a:ext uri="{FF2B5EF4-FFF2-40B4-BE49-F238E27FC236}">
                <a16:creationId xmlns:a16="http://schemas.microsoft.com/office/drawing/2014/main" id="{A9428495-7B2A-3AF5-724A-81B610A8880E}"/>
              </a:ext>
            </a:extLst>
          </p:cNvPr>
          <p:cNvGraphicFramePr>
            <a:graphicFrameLocks noGrp="1"/>
          </p:cNvGraphicFramePr>
          <p:nvPr>
            <p:extLst>
              <p:ext uri="{D42A27DB-BD31-4B8C-83A1-F6EECF244321}">
                <p14:modId xmlns:p14="http://schemas.microsoft.com/office/powerpoint/2010/main" val="3480175413"/>
              </p:ext>
            </p:extLst>
          </p:nvPr>
        </p:nvGraphicFramePr>
        <p:xfrm>
          <a:off x="1685833" y="2104329"/>
          <a:ext cx="8272555" cy="1889760"/>
        </p:xfrm>
        <a:graphic>
          <a:graphicData uri="http://schemas.openxmlformats.org/drawingml/2006/table">
            <a:tbl>
              <a:tblPr firstRow="1" bandRow="1">
                <a:tableStyleId>{5C22544A-7EE6-4342-B048-85BDC9FD1C3A}</a:tableStyleId>
              </a:tblPr>
              <a:tblGrid>
                <a:gridCol w="1404285">
                  <a:extLst>
                    <a:ext uri="{9D8B030D-6E8A-4147-A177-3AD203B41FA5}">
                      <a16:colId xmlns:a16="http://schemas.microsoft.com/office/drawing/2014/main" val="867544660"/>
                    </a:ext>
                  </a:extLst>
                </a:gridCol>
                <a:gridCol w="894912">
                  <a:extLst>
                    <a:ext uri="{9D8B030D-6E8A-4147-A177-3AD203B41FA5}">
                      <a16:colId xmlns:a16="http://schemas.microsoft.com/office/drawing/2014/main" val="275812589"/>
                    </a:ext>
                  </a:extLst>
                </a:gridCol>
                <a:gridCol w="2155962">
                  <a:extLst>
                    <a:ext uri="{9D8B030D-6E8A-4147-A177-3AD203B41FA5}">
                      <a16:colId xmlns:a16="http://schemas.microsoft.com/office/drawing/2014/main" val="3605157969"/>
                    </a:ext>
                  </a:extLst>
                </a:gridCol>
                <a:gridCol w="1908698">
                  <a:extLst>
                    <a:ext uri="{9D8B030D-6E8A-4147-A177-3AD203B41FA5}">
                      <a16:colId xmlns:a16="http://schemas.microsoft.com/office/drawing/2014/main" val="3478034152"/>
                    </a:ext>
                  </a:extLst>
                </a:gridCol>
                <a:gridCol w="1908698">
                  <a:extLst>
                    <a:ext uri="{9D8B030D-6E8A-4147-A177-3AD203B41FA5}">
                      <a16:colId xmlns:a16="http://schemas.microsoft.com/office/drawing/2014/main" val="2955703110"/>
                    </a:ext>
                  </a:extLst>
                </a:gridCol>
              </a:tblGrid>
              <a:tr h="370840">
                <a:tc>
                  <a:txBody>
                    <a:bodyPr/>
                    <a:lstStyle/>
                    <a:p>
                      <a:r>
                        <a:rPr lang="en-US" sz="1500"/>
                        <a:t>Cycle</a:t>
                      </a:r>
                    </a:p>
                  </a:txBody>
                  <a:tcPr/>
                </a:tc>
                <a:tc>
                  <a:txBody>
                    <a:bodyPr/>
                    <a:lstStyle/>
                    <a:p>
                      <a:r>
                        <a:rPr lang="en-US" sz="1500"/>
                        <a:t>Signal</a:t>
                      </a:r>
                    </a:p>
                  </a:txBody>
                  <a:tcPr/>
                </a:tc>
                <a:tc>
                  <a:txBody>
                    <a:bodyPr/>
                    <a:lstStyle/>
                    <a:p>
                      <a:r>
                        <a:rPr lang="en-US" sz="1500"/>
                        <a:t>SRAM</a:t>
                      </a:r>
                    </a:p>
                  </a:txBody>
                  <a:tcPr/>
                </a:tc>
                <a:tc>
                  <a:txBody>
                    <a:bodyPr/>
                    <a:lstStyle/>
                    <a:p>
                      <a:r>
                        <a:rPr lang="en-US" sz="1500"/>
                        <a:t>EEPROM</a:t>
                      </a:r>
                    </a:p>
                  </a:txBody>
                  <a:tcPr/>
                </a:tc>
                <a:tc>
                  <a:txBody>
                    <a:bodyPr/>
                    <a:lstStyle/>
                    <a:p>
                      <a:r>
                        <a:rPr lang="en-US" sz="1500"/>
                        <a:t>MMIO</a:t>
                      </a:r>
                    </a:p>
                  </a:txBody>
                  <a:tcPr/>
                </a:tc>
                <a:extLst>
                  <a:ext uri="{0D108BD9-81ED-4DB2-BD59-A6C34878D82A}">
                    <a16:rowId xmlns:a16="http://schemas.microsoft.com/office/drawing/2014/main" val="22136170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Memory Write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‘1’ (no writes)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 #WE</a:t>
                      </a:r>
                    </a:p>
                  </a:txBody>
                  <a:tcPr/>
                </a:tc>
                <a:extLst>
                  <a:ext uri="{0D108BD9-81ED-4DB2-BD59-A6C34878D82A}">
                    <a16:rowId xmlns:a16="http://schemas.microsoft.com/office/drawing/2014/main" val="2557594559"/>
                  </a:ext>
                </a:extLst>
              </a:tr>
              <a:tr h="370840">
                <a:tc>
                  <a:txBody>
                    <a:bodyPr/>
                    <a:lstStyle/>
                    <a:p>
                      <a:r>
                        <a:rPr lang="en-US" sz="1500"/>
                        <a:t>Memory Read</a:t>
                      </a:r>
                    </a:p>
                  </a:txBody>
                  <a:tcPr/>
                </a:tc>
                <a:tc>
                  <a:txBody>
                    <a:bodyPr/>
                    <a:lstStyle/>
                    <a:p>
                      <a:r>
                        <a:rPr lang="en-US" sz="1500"/>
                        <a:t>#OE</a:t>
                      </a:r>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#OE</a:t>
                      </a:r>
                    </a:p>
                  </a:txBody>
                  <a:tcPr/>
                </a:tc>
                <a:tc hMerge="1">
                  <a:txBody>
                    <a:bodyPr/>
                    <a:lstStyle/>
                    <a:p>
                      <a:endParaRPr lang="en-US"/>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p>
                  </a:txBody>
                  <a:tcPr/>
                </a:tc>
                <a:extLst>
                  <a:ext uri="{0D108BD9-81ED-4DB2-BD59-A6C34878D82A}">
                    <a16:rowId xmlns:a16="http://schemas.microsoft.com/office/drawing/2014/main" val="1192613445"/>
                  </a:ext>
                </a:extLst>
              </a:tr>
              <a:tr h="370840">
                <a:tc>
                  <a:txBody>
                    <a:bodyPr/>
                    <a:lstStyle/>
                    <a:p>
                      <a:r>
                        <a:rPr lang="en-US" sz="1500" dirty="0"/>
                        <a:t>Memory Write or Memory Read</a:t>
                      </a:r>
                    </a:p>
                  </a:txBody>
                  <a:tcPr/>
                </a:tc>
                <a:tc>
                  <a:txBody>
                    <a:bodyPr/>
                    <a:lstStyle/>
                    <a:p>
                      <a:r>
                        <a:rPr lang="en-US" sz="1500" dirty="0"/>
                        <a:t>#CE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(~SRAM Chip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(~EEPROM Chip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MMIO</a:t>
                      </a:r>
                    </a:p>
                  </a:txBody>
                  <a:tcPr/>
                </a:tc>
                <a:extLst>
                  <a:ext uri="{0D108BD9-81ED-4DB2-BD59-A6C34878D82A}">
                    <a16:rowId xmlns:a16="http://schemas.microsoft.com/office/drawing/2014/main" val="442694000"/>
                  </a:ext>
                </a:extLst>
              </a:tr>
            </a:tbl>
          </a:graphicData>
        </a:graphic>
      </p:graphicFrame>
      <p:sp>
        <p:nvSpPr>
          <p:cNvPr id="4" name="Rectangle 3">
            <a:hlinkClick r:id="rId2" action="ppaction://hlinksldjump"/>
            <a:extLst>
              <a:ext uri="{FF2B5EF4-FFF2-40B4-BE49-F238E27FC236}">
                <a16:creationId xmlns:a16="http://schemas.microsoft.com/office/drawing/2014/main" id="{63A1CBA5-F0E0-7F57-4A5A-BDC8D340B64A}"/>
              </a:ext>
            </a:extLst>
          </p:cNvPr>
          <p:cNvSpPr/>
          <p:nvPr/>
        </p:nvSpPr>
        <p:spPr>
          <a:xfrm>
            <a:off x="962677" y="450963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MEM Read</a:t>
            </a:r>
          </a:p>
        </p:txBody>
      </p:sp>
      <p:sp>
        <p:nvSpPr>
          <p:cNvPr id="5" name="TextBox 4">
            <a:hlinkClick r:id="rId3" action="ppaction://hlinksldjump"/>
            <a:extLst>
              <a:ext uri="{FF2B5EF4-FFF2-40B4-BE49-F238E27FC236}">
                <a16:creationId xmlns:a16="http://schemas.microsoft.com/office/drawing/2014/main" id="{9CE9938C-D5B0-D9CE-5038-967C8289C8DA}"/>
              </a:ext>
            </a:extLst>
          </p:cNvPr>
          <p:cNvSpPr txBox="1"/>
          <p:nvPr/>
        </p:nvSpPr>
        <p:spPr>
          <a:xfrm>
            <a:off x="1553041" y="4811354"/>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6" name="Connector: Elbow 5">
            <a:extLst>
              <a:ext uri="{FF2B5EF4-FFF2-40B4-BE49-F238E27FC236}">
                <a16:creationId xmlns:a16="http://schemas.microsoft.com/office/drawing/2014/main" id="{AF306872-9F92-3B5E-FBE2-CCF2F6F5D745}"/>
              </a:ext>
            </a:extLst>
          </p:cNvPr>
          <p:cNvCxnSpPr>
            <a:cxnSpLocks/>
            <a:stCxn id="4" idx="3"/>
          </p:cNvCxnSpPr>
          <p:nvPr/>
        </p:nvCxnSpPr>
        <p:spPr>
          <a:xfrm>
            <a:off x="2425717" y="4601072"/>
            <a:ext cx="671648" cy="13302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705CDBD8-A47B-E4FC-0251-5FB621C4536C}"/>
              </a:ext>
            </a:extLst>
          </p:cNvPr>
          <p:cNvCxnSpPr>
            <a:cxnSpLocks/>
          </p:cNvCxnSpPr>
          <p:nvPr/>
        </p:nvCxnSpPr>
        <p:spPr>
          <a:xfrm flipV="1">
            <a:off x="2376651" y="4883458"/>
            <a:ext cx="720715" cy="1323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 name="Picture 2" descr="NOR logic - Wikipedia">
            <a:extLst>
              <a:ext uri="{FF2B5EF4-FFF2-40B4-BE49-F238E27FC236}">
                <a16:creationId xmlns:a16="http://schemas.microsoft.com/office/drawing/2014/main" id="{78EAA5D5-3C68-A772-8AED-6B715EC924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91" r="13725"/>
          <a:stretch/>
        </p:blipFill>
        <p:spPr bwMode="auto">
          <a:xfrm>
            <a:off x="2959035" y="4630547"/>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5" action="ppaction://hlinksldjump"/>
            <a:extLst>
              <a:ext uri="{FF2B5EF4-FFF2-40B4-BE49-F238E27FC236}">
                <a16:creationId xmlns:a16="http://schemas.microsoft.com/office/drawing/2014/main" id="{CF69501E-1FEA-44F4-0BD6-FA08D98C02F7}"/>
              </a:ext>
            </a:extLst>
          </p:cNvPr>
          <p:cNvSpPr txBox="1"/>
          <p:nvPr/>
        </p:nvSpPr>
        <p:spPr>
          <a:xfrm>
            <a:off x="3578453" y="4712030"/>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cxnSp>
        <p:nvCxnSpPr>
          <p:cNvPr id="10" name="Connector: Elbow 9">
            <a:extLst>
              <a:ext uri="{FF2B5EF4-FFF2-40B4-BE49-F238E27FC236}">
                <a16:creationId xmlns:a16="http://schemas.microsoft.com/office/drawing/2014/main" id="{F9571CA4-30FF-36FF-79B4-64FD181CA11D}"/>
              </a:ext>
            </a:extLst>
          </p:cNvPr>
          <p:cNvCxnSpPr>
            <a:cxnSpLocks/>
          </p:cNvCxnSpPr>
          <p:nvPr/>
        </p:nvCxnSpPr>
        <p:spPr>
          <a:xfrm flipV="1">
            <a:off x="1896569" y="5903552"/>
            <a:ext cx="2479057" cy="0"/>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E4E86FAE-FD92-A78E-A2CF-6FCD2B00BDF7}"/>
              </a:ext>
            </a:extLst>
          </p:cNvPr>
          <p:cNvCxnSpPr>
            <a:cxnSpLocks/>
            <a:stCxn id="12" idx="3"/>
            <a:endCxn id="15" idx="1"/>
          </p:cNvCxnSpPr>
          <p:nvPr/>
        </p:nvCxnSpPr>
        <p:spPr>
          <a:xfrm flipV="1">
            <a:off x="4969604" y="5764329"/>
            <a:ext cx="1310040" cy="112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pic>
        <p:nvPicPr>
          <p:cNvPr id="12" name="Picture 11" descr="Diagram&#10;&#10;Description automatically generated with low confidence">
            <a:extLst>
              <a:ext uri="{FF2B5EF4-FFF2-40B4-BE49-F238E27FC236}">
                <a16:creationId xmlns:a16="http://schemas.microsoft.com/office/drawing/2014/main" id="{551FA89A-A4E3-169D-0710-FEA7AAC876DC}"/>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310318" y="5535688"/>
            <a:ext cx="659287" cy="459531"/>
          </a:xfrm>
          <a:prstGeom prst="rect">
            <a:avLst/>
          </a:prstGeom>
        </p:spPr>
      </p:pic>
      <p:cxnSp>
        <p:nvCxnSpPr>
          <p:cNvPr id="13" name="Connector: Elbow 12">
            <a:extLst>
              <a:ext uri="{FF2B5EF4-FFF2-40B4-BE49-F238E27FC236}">
                <a16:creationId xmlns:a16="http://schemas.microsoft.com/office/drawing/2014/main" id="{3F2E65A9-79AE-42E3-5ACE-9E6A4111AD78}"/>
              </a:ext>
            </a:extLst>
          </p:cNvPr>
          <p:cNvCxnSpPr>
            <a:cxnSpLocks/>
            <a:stCxn id="16" idx="3"/>
            <a:endCxn id="14" idx="1"/>
          </p:cNvCxnSpPr>
          <p:nvPr/>
        </p:nvCxnSpPr>
        <p:spPr>
          <a:xfrm>
            <a:off x="2425719" y="5563096"/>
            <a:ext cx="456766" cy="470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4" name="Picture 13" descr="Diagram&#10;&#10;Description automatically generated with low confidence">
            <a:extLst>
              <a:ext uri="{FF2B5EF4-FFF2-40B4-BE49-F238E27FC236}">
                <a16:creationId xmlns:a16="http://schemas.microsoft.com/office/drawing/2014/main" id="{8C0C7F74-C14E-8F2D-4274-F1F3A9EAC67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8979" b="31050"/>
          <a:stretch/>
        </p:blipFill>
        <p:spPr>
          <a:xfrm>
            <a:off x="2882485" y="5424882"/>
            <a:ext cx="563747" cy="370491"/>
          </a:xfrm>
          <a:prstGeom prst="rect">
            <a:avLst/>
          </a:prstGeom>
          <a:solidFill>
            <a:schemeClr val="bg1"/>
          </a:solidFill>
        </p:spPr>
      </p:pic>
      <p:pic>
        <p:nvPicPr>
          <p:cNvPr id="15" name="Picture 14" descr="Diagram&#10;&#10;Description automatically generated with low confidence">
            <a:extLst>
              <a:ext uri="{FF2B5EF4-FFF2-40B4-BE49-F238E27FC236}">
                <a16:creationId xmlns:a16="http://schemas.microsoft.com/office/drawing/2014/main" id="{44E51F48-65DC-1BDA-A17D-FCA1061A5A72}"/>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8979" b="28024"/>
          <a:stretch/>
        </p:blipFill>
        <p:spPr>
          <a:xfrm>
            <a:off x="6279644" y="5570953"/>
            <a:ext cx="563747" cy="386751"/>
          </a:xfrm>
          <a:prstGeom prst="rect">
            <a:avLst/>
          </a:prstGeom>
        </p:spPr>
      </p:pic>
      <p:sp>
        <p:nvSpPr>
          <p:cNvPr id="16" name="TextBox 15">
            <a:hlinkClick r:id="rId8" action="ppaction://hlinksldjump"/>
            <a:extLst>
              <a:ext uri="{FF2B5EF4-FFF2-40B4-BE49-F238E27FC236}">
                <a16:creationId xmlns:a16="http://schemas.microsoft.com/office/drawing/2014/main" id="{4C5F8198-5914-D64A-0EB6-5C75E3A9D07C}"/>
              </a:ext>
            </a:extLst>
          </p:cNvPr>
          <p:cNvSpPr txBox="1"/>
          <p:nvPr/>
        </p:nvSpPr>
        <p:spPr>
          <a:xfrm>
            <a:off x="1659162" y="5470763"/>
            <a:ext cx="766557" cy="184666"/>
          </a:xfrm>
          <a:prstGeom prst="rect">
            <a:avLst/>
          </a:prstGeom>
          <a:solidFill>
            <a:schemeClr val="bg1"/>
          </a:solidFill>
          <a:ln>
            <a:solidFill>
              <a:schemeClr val="accent1"/>
            </a:solidFill>
          </a:ln>
        </p:spPr>
        <p:txBody>
          <a:bodyPr wrap="none" tIns="0" bIns="0" rtlCol="0">
            <a:spAutoFit/>
          </a:bodyPr>
          <a:lstStyle/>
          <a:p>
            <a:r>
              <a:rPr lang="en-US" sz="1200"/>
              <a:t>Main CLK</a:t>
            </a:r>
          </a:p>
        </p:txBody>
      </p:sp>
      <p:sp>
        <p:nvSpPr>
          <p:cNvPr id="17" name="Rectangle 16">
            <a:hlinkClick r:id="rId2" action="ppaction://hlinksldjump"/>
            <a:extLst>
              <a:ext uri="{FF2B5EF4-FFF2-40B4-BE49-F238E27FC236}">
                <a16:creationId xmlns:a16="http://schemas.microsoft.com/office/drawing/2014/main" id="{6ACF243C-6489-7285-70AA-D96D466F3AAA}"/>
              </a:ext>
            </a:extLst>
          </p:cNvPr>
          <p:cNvSpPr/>
          <p:nvPr/>
        </p:nvSpPr>
        <p:spPr>
          <a:xfrm>
            <a:off x="962677" y="582033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MEM Write</a:t>
            </a:r>
          </a:p>
        </p:txBody>
      </p:sp>
      <p:cxnSp>
        <p:nvCxnSpPr>
          <p:cNvPr id="18" name="Straight Connector 17">
            <a:extLst>
              <a:ext uri="{FF2B5EF4-FFF2-40B4-BE49-F238E27FC236}">
                <a16:creationId xmlns:a16="http://schemas.microsoft.com/office/drawing/2014/main" id="{1CDAD533-B428-1104-F7AC-C409311F9F56}"/>
              </a:ext>
            </a:extLst>
          </p:cNvPr>
          <p:cNvCxnSpPr>
            <a:stCxn id="14" idx="3"/>
          </p:cNvCxnSpPr>
          <p:nvPr/>
        </p:nvCxnSpPr>
        <p:spPr>
          <a:xfrm>
            <a:off x="3446231" y="5610127"/>
            <a:ext cx="864087" cy="813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BC9C102-A9C5-A154-2828-D5F42F3082D9}"/>
              </a:ext>
            </a:extLst>
          </p:cNvPr>
          <p:cNvSpPr txBox="1"/>
          <p:nvPr/>
        </p:nvSpPr>
        <p:spPr>
          <a:xfrm>
            <a:off x="6854206" y="5618258"/>
            <a:ext cx="437940" cy="161711"/>
          </a:xfrm>
          <a:prstGeom prst="rect">
            <a:avLst/>
          </a:prstGeom>
          <a:noFill/>
          <a:ln>
            <a:solidFill>
              <a:schemeClr val="accent1"/>
            </a:solidFill>
          </a:ln>
        </p:spPr>
        <p:txBody>
          <a:bodyPr wrap="none" tIns="0" bIns="0" rtlCol="0">
            <a:spAutoFit/>
          </a:bodyPr>
          <a:lstStyle/>
          <a:p>
            <a:r>
              <a:rPr lang="en-US" sz="1051"/>
              <a:t>#WE</a:t>
            </a:r>
          </a:p>
        </p:txBody>
      </p:sp>
    </p:spTree>
    <p:extLst>
      <p:ext uri="{BB962C8B-B14F-4D97-AF65-F5344CB8AC3E}">
        <p14:creationId xmlns:p14="http://schemas.microsoft.com/office/powerpoint/2010/main" val="19340695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4" name="Group 3">
            <a:extLst>
              <a:ext uri="{FF2B5EF4-FFF2-40B4-BE49-F238E27FC236}">
                <a16:creationId xmlns:a16="http://schemas.microsoft.com/office/drawing/2014/main" id="{12E103B1-C1AE-1145-DA0A-2E2F2219D2BC}"/>
              </a:ext>
            </a:extLst>
          </p:cNvPr>
          <p:cNvGrpSpPr/>
          <p:nvPr/>
        </p:nvGrpSpPr>
        <p:grpSpPr>
          <a:xfrm rot="10800000">
            <a:off x="0" y="0"/>
            <a:ext cx="12192000" cy="6858000"/>
            <a:chOff x="0" y="0"/>
            <a:chExt cx="12192000" cy="6858000"/>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33845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7"/>
            <a:ext cx="12192000" cy="7946427"/>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2" y="3994796"/>
              <a:ext cx="5858399" cy="1862048"/>
            </a:xfrm>
            <a:prstGeom prst="rect">
              <a:avLst/>
            </a:prstGeom>
            <a:noFill/>
            <a:effectLst/>
          </p:spPr>
          <p:txBody>
            <a:bodyPr wrap="none" lIns="91440" tIns="45720" rIns="91440" bIns="45720">
              <a:spAutoFit/>
            </a:bodyPr>
            <a:lstStyle/>
            <a:p>
              <a:pPr algn="ctr"/>
              <a:r>
                <a:rPr lang="en-US" sz="1150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810744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84B0C0EA-E1BC-22EA-4FBA-4B1605043482}"/>
              </a:ext>
            </a:extLst>
          </p:cNvPr>
          <p:cNvSpPr/>
          <p:nvPr/>
        </p:nvSpPr>
        <p:spPr>
          <a:xfrm>
            <a:off x="7102498" y="4837755"/>
            <a:ext cx="170644" cy="147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CA3F9AB-473D-4843-A447-4D0724F39502}"/>
              </a:ext>
            </a:extLst>
          </p:cNvPr>
          <p:cNvSpPr/>
          <p:nvPr/>
        </p:nvSpPr>
        <p:spPr>
          <a:xfrm>
            <a:off x="7052319" y="3755751"/>
            <a:ext cx="211336" cy="214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80551B-3875-A41D-9C11-2189323D0083}"/>
              </a:ext>
            </a:extLst>
          </p:cNvPr>
          <p:cNvSpPr/>
          <p:nvPr/>
        </p:nvSpPr>
        <p:spPr>
          <a:xfrm>
            <a:off x="7105277" y="4531330"/>
            <a:ext cx="158379" cy="1381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3"/>
          <a:stretch>
            <a:fillRect/>
          </a:stretch>
        </p:blipFill>
        <p:spPr>
          <a:xfrm rot="5400000">
            <a:off x="5435928" y="3823026"/>
            <a:ext cx="2361877" cy="1697599"/>
          </a:xfrm>
          <a:prstGeom prst="rect">
            <a:avLst/>
          </a:prstGeom>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SRAM (v2.0)</a:t>
            </a:r>
          </a:p>
        </p:txBody>
      </p:sp>
      <p:sp>
        <p:nvSpPr>
          <p:cNvPr id="1040" name="Rectangle 1039">
            <a:extLst>
              <a:ext uri="{FF2B5EF4-FFF2-40B4-BE49-F238E27FC236}">
                <a16:creationId xmlns:a16="http://schemas.microsoft.com/office/drawing/2014/main" id="{3036A34F-87E3-4CAD-910D-E76DFED40169}"/>
              </a:ext>
            </a:extLst>
          </p:cNvPr>
          <p:cNvSpPr/>
          <p:nvPr/>
        </p:nvSpPr>
        <p:spPr>
          <a:xfrm>
            <a:off x="9730227" y="869500"/>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6" name="Arrow: Left-Right 15">
            <a:extLst>
              <a:ext uri="{FF2B5EF4-FFF2-40B4-BE49-F238E27FC236}">
                <a16:creationId xmlns:a16="http://schemas.microsoft.com/office/drawing/2014/main" id="{47BEA703-448D-4E43-ABA5-04151F81CF6A}"/>
              </a:ext>
            </a:extLst>
          </p:cNvPr>
          <p:cNvSpPr/>
          <p:nvPr/>
        </p:nvSpPr>
        <p:spPr>
          <a:xfrm>
            <a:off x="7278141" y="5164146"/>
            <a:ext cx="2452087" cy="346929"/>
          </a:xfrm>
          <a:prstGeom prst="lef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I/O[0:7]</a:t>
            </a:r>
          </a:p>
        </p:txBody>
      </p:sp>
      <p:cxnSp>
        <p:nvCxnSpPr>
          <p:cNvPr id="110" name="Connector: Elbow 109">
            <a:extLst>
              <a:ext uri="{FF2B5EF4-FFF2-40B4-BE49-F238E27FC236}">
                <a16:creationId xmlns:a16="http://schemas.microsoft.com/office/drawing/2014/main" id="{FB0F4F5E-9752-4378-B44B-2AF2DF94A47B}"/>
              </a:ext>
            </a:extLst>
          </p:cNvPr>
          <p:cNvCxnSpPr>
            <a:cxnSpLocks/>
            <a:stCxn id="9" idx="3"/>
            <a:endCxn id="106" idx="3"/>
          </p:cNvCxnSpPr>
          <p:nvPr/>
        </p:nvCxnSpPr>
        <p:spPr>
          <a:xfrm>
            <a:off x="2425716" y="2458810"/>
            <a:ext cx="4837939" cy="1404187"/>
          </a:xfrm>
          <a:prstGeom prst="bentConnector3">
            <a:avLst>
              <a:gd name="adj1" fmla="val 104725"/>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66B736-BA21-A3E7-3B68-EA5C25E6CB68}"/>
              </a:ext>
            </a:extLst>
          </p:cNvPr>
          <p:cNvSpPr txBox="1"/>
          <p:nvPr/>
        </p:nvSpPr>
        <p:spPr>
          <a:xfrm rot="5400000">
            <a:off x="6201450" y="4537392"/>
            <a:ext cx="745717" cy="369332"/>
          </a:xfrm>
          <a:prstGeom prst="rect">
            <a:avLst/>
          </a:prstGeom>
          <a:noFill/>
        </p:spPr>
        <p:txBody>
          <a:bodyPr wrap="none" rtlCol="0">
            <a:spAutoFit/>
          </a:bodyPr>
          <a:lstStyle/>
          <a:p>
            <a:r>
              <a:rPr lang="en-US"/>
              <a:t>SRAM</a:t>
            </a:r>
          </a:p>
        </p:txBody>
      </p:sp>
      <p:sp>
        <p:nvSpPr>
          <p:cNvPr id="73" name="Arrow: Right 72">
            <a:extLst>
              <a:ext uri="{FF2B5EF4-FFF2-40B4-BE49-F238E27FC236}">
                <a16:creationId xmlns:a16="http://schemas.microsoft.com/office/drawing/2014/main" id="{D9A714B9-C469-52CF-416E-8652B5D683D8}"/>
              </a:ext>
            </a:extLst>
          </p:cNvPr>
          <p:cNvSpPr/>
          <p:nvPr/>
        </p:nvSpPr>
        <p:spPr>
          <a:xfrm>
            <a:off x="4501207" y="4709019"/>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A0..A15</a:t>
            </a:r>
          </a:p>
        </p:txBody>
      </p:sp>
      <p:pic>
        <p:nvPicPr>
          <p:cNvPr id="7" name="Picture 6">
            <a:hlinkClick r:id="rId4"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5"/>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15</a:t>
            </a:fld>
            <a:endParaRPr lang="en-US" b="1">
              <a:solidFill>
                <a:schemeClr val="bg1"/>
              </a:solidFill>
            </a:endParaRPr>
          </a:p>
        </p:txBody>
      </p:sp>
      <p:sp>
        <p:nvSpPr>
          <p:cNvPr id="3" name="Rectangle 2">
            <a:extLst>
              <a:ext uri="{FF2B5EF4-FFF2-40B4-BE49-F238E27FC236}">
                <a16:creationId xmlns:a16="http://schemas.microsoft.com/office/drawing/2014/main" id="{EA9B9D24-7EA6-3FB5-3F69-E1952E804511}"/>
              </a:ext>
            </a:extLst>
          </p:cNvPr>
          <p:cNvSpPr/>
          <p:nvPr/>
        </p:nvSpPr>
        <p:spPr>
          <a:xfrm>
            <a:off x="4254290" y="3242467"/>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cxnSp>
        <p:nvCxnSpPr>
          <p:cNvPr id="22" name="Connector: Elbow 21">
            <a:extLst>
              <a:ext uri="{FF2B5EF4-FFF2-40B4-BE49-F238E27FC236}">
                <a16:creationId xmlns:a16="http://schemas.microsoft.com/office/drawing/2014/main" id="{01A6B392-CD60-3071-06E2-E94E47E03A90}"/>
              </a:ext>
            </a:extLst>
          </p:cNvPr>
          <p:cNvCxnSpPr>
            <a:cxnSpLocks/>
            <a:stCxn id="8" idx="3"/>
            <a:endCxn id="23" idx="3"/>
          </p:cNvCxnSpPr>
          <p:nvPr/>
        </p:nvCxnSpPr>
        <p:spPr>
          <a:xfrm>
            <a:off x="2446173" y="1861881"/>
            <a:ext cx="4817483" cy="2738519"/>
          </a:xfrm>
          <a:prstGeom prst="bentConnector3">
            <a:avLst>
              <a:gd name="adj1" fmla="val 11206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hlinkClick r:id="rId6" action="ppaction://hlinksldjump"/>
            <a:extLst>
              <a:ext uri="{FF2B5EF4-FFF2-40B4-BE49-F238E27FC236}">
                <a16:creationId xmlns:a16="http://schemas.microsoft.com/office/drawing/2014/main" id="{5D440DCF-9807-96B0-8ED7-F62F8B208602}"/>
              </a:ext>
            </a:extLst>
          </p:cNvPr>
          <p:cNvSpPr/>
          <p:nvPr/>
        </p:nvSpPr>
        <p:spPr>
          <a:xfrm>
            <a:off x="962677" y="12228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~SRAM Chip En</a:t>
            </a:r>
          </a:p>
        </p:txBody>
      </p:sp>
      <p:cxnSp>
        <p:nvCxnSpPr>
          <p:cNvPr id="82" name="Connector: Elbow 81">
            <a:extLst>
              <a:ext uri="{FF2B5EF4-FFF2-40B4-BE49-F238E27FC236}">
                <a16:creationId xmlns:a16="http://schemas.microsoft.com/office/drawing/2014/main" id="{D0EDEB23-3381-CF40-1BC4-3A1E76AF7C2A}"/>
              </a:ext>
            </a:extLst>
          </p:cNvPr>
          <p:cNvCxnSpPr>
            <a:cxnSpLocks/>
            <a:stCxn id="81" idx="3"/>
            <a:endCxn id="88" idx="3"/>
          </p:cNvCxnSpPr>
          <p:nvPr/>
        </p:nvCxnSpPr>
        <p:spPr>
          <a:xfrm>
            <a:off x="2425717" y="1314241"/>
            <a:ext cx="4847424" cy="3597263"/>
          </a:xfrm>
          <a:prstGeom prst="bentConnector3">
            <a:avLst>
              <a:gd name="adj1" fmla="val 130249"/>
            </a:avLst>
          </a:prstGeom>
          <a:ln>
            <a:tailEnd type="none"/>
          </a:ln>
        </p:spPr>
        <p:style>
          <a:lnRef idx="1">
            <a:schemeClr val="accent1"/>
          </a:lnRef>
          <a:fillRef idx="0">
            <a:schemeClr val="accent1"/>
          </a:fillRef>
          <a:effectRef idx="0">
            <a:schemeClr val="accent1"/>
          </a:effectRef>
          <a:fontRef idx="minor">
            <a:schemeClr val="tx1"/>
          </a:fontRef>
        </p:style>
      </p:cxnSp>
      <p:sp>
        <p:nvSpPr>
          <p:cNvPr id="8" name="TextBox 7">
            <a:hlinkClick r:id="rId7" action="ppaction://hlinksldjump"/>
            <a:extLst>
              <a:ext uri="{FF2B5EF4-FFF2-40B4-BE49-F238E27FC236}">
                <a16:creationId xmlns:a16="http://schemas.microsoft.com/office/drawing/2014/main" id="{817BB199-CE53-CE81-5CDA-C8821186C829}"/>
              </a:ext>
            </a:extLst>
          </p:cNvPr>
          <p:cNvSpPr txBox="1"/>
          <p:nvPr/>
        </p:nvSpPr>
        <p:spPr>
          <a:xfrm>
            <a:off x="2006629" y="1769548"/>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sp>
        <p:nvSpPr>
          <p:cNvPr id="9" name="TextBox 8">
            <a:hlinkClick r:id="rId7" action="ppaction://hlinksldjump"/>
            <a:extLst>
              <a:ext uri="{FF2B5EF4-FFF2-40B4-BE49-F238E27FC236}">
                <a16:creationId xmlns:a16="http://schemas.microsoft.com/office/drawing/2014/main" id="{CFFFFFB3-E644-0CA6-EC8E-82C1E6B8613E}"/>
              </a:ext>
            </a:extLst>
          </p:cNvPr>
          <p:cNvSpPr txBox="1"/>
          <p:nvPr/>
        </p:nvSpPr>
        <p:spPr>
          <a:xfrm>
            <a:off x="1987776" y="2377954"/>
            <a:ext cx="437940" cy="161711"/>
          </a:xfrm>
          <a:prstGeom prst="rect">
            <a:avLst/>
          </a:prstGeom>
          <a:noFill/>
          <a:ln>
            <a:solidFill>
              <a:schemeClr val="accent1"/>
            </a:solidFill>
          </a:ln>
        </p:spPr>
        <p:txBody>
          <a:bodyPr wrap="none" tIns="0" bIns="0" rtlCol="0">
            <a:spAutoFit/>
          </a:bodyPr>
          <a:lstStyle/>
          <a:p>
            <a:r>
              <a:rPr lang="en-US" sz="1051"/>
              <a:t>#WE</a:t>
            </a:r>
          </a:p>
        </p:txBody>
      </p:sp>
    </p:spTree>
    <p:extLst>
      <p:ext uri="{BB962C8B-B14F-4D97-AF65-F5344CB8AC3E}">
        <p14:creationId xmlns:p14="http://schemas.microsoft.com/office/powerpoint/2010/main" val="312703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1BE6810C-42F2-FABB-06F3-14CFBEA1F7E3}"/>
              </a:ext>
            </a:extLst>
          </p:cNvPr>
          <p:cNvSpPr/>
          <p:nvPr/>
        </p:nvSpPr>
        <p:spPr>
          <a:xfrm>
            <a:off x="5939466" y="4323215"/>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EEPROM (v2.0)</a:t>
            </a:r>
          </a:p>
        </p:txBody>
      </p:sp>
      <p:sp>
        <p:nvSpPr>
          <p:cNvPr id="39" name="Rectangle 38">
            <a:extLst>
              <a:ext uri="{FF2B5EF4-FFF2-40B4-BE49-F238E27FC236}">
                <a16:creationId xmlns:a16="http://schemas.microsoft.com/office/drawing/2014/main" id="{21BFEEB5-A39E-B284-4B24-202C8C74E161}"/>
              </a:ext>
            </a:extLst>
          </p:cNvPr>
          <p:cNvSpPr/>
          <p:nvPr/>
        </p:nvSpPr>
        <p:spPr>
          <a:xfrm>
            <a:off x="2560515" y="5518714"/>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Data  Bus </a:t>
            </a:r>
          </a:p>
        </p:txBody>
      </p: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57850" y="2881518"/>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5584388" y="3825225"/>
            <a:ext cx="1194751" cy="307777"/>
          </a:xfrm>
          <a:prstGeom prst="rect">
            <a:avLst/>
          </a:prstGeom>
          <a:noFill/>
        </p:spPr>
        <p:txBody>
          <a:bodyPr wrap="none" rtlCol="0">
            <a:spAutoFit/>
          </a:bodyPr>
          <a:lstStyle/>
          <a:p>
            <a:r>
              <a:rPr lang="en-US" sz="140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5872093" y="2458171"/>
            <a:ext cx="61933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algn="ctr"/>
            <a:r>
              <a:rPr lang="en-US" sz="1200" err="1"/>
              <a:t>Addr</a:t>
            </a:r>
            <a:endParaRPr lang="en-US" sz="1200"/>
          </a:p>
          <a:p>
            <a:pPr algn="ctr"/>
            <a:r>
              <a:rPr lang="en-US" sz="1200"/>
              <a:t>[15:0]</a:t>
            </a:r>
          </a:p>
        </p:txBody>
      </p:sp>
      <p:sp>
        <p:nvSpPr>
          <p:cNvPr id="97" name="Arrow: Right 96">
            <a:hlinkClick r:id="rId4" action="ppaction://hlinksldjump"/>
            <a:extLst>
              <a:ext uri="{FF2B5EF4-FFF2-40B4-BE49-F238E27FC236}">
                <a16:creationId xmlns:a16="http://schemas.microsoft.com/office/drawing/2014/main" id="{0B49D036-F266-3613-4810-B55A990BFCDF}"/>
              </a:ext>
            </a:extLst>
          </p:cNvPr>
          <p:cNvSpPr/>
          <p:nvPr/>
        </p:nvSpPr>
        <p:spPr>
          <a:xfrm rot="5400000">
            <a:off x="5816001" y="4586880"/>
            <a:ext cx="731520" cy="11044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Prog </a:t>
            </a:r>
          </a:p>
          <a:p>
            <a:pPr algn="ctr"/>
            <a:r>
              <a:rPr lang="en-US" sz="1100"/>
              <a:t>Data[7:0]</a:t>
            </a:r>
          </a:p>
        </p:txBody>
      </p:sp>
      <p:pic>
        <p:nvPicPr>
          <p:cNvPr id="10" name="Picture 9">
            <a:hlinkClick r:id="rId5"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6"/>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16</a:t>
            </a:fld>
            <a:endParaRPr lang="en-US" b="1">
              <a:solidFill>
                <a:schemeClr val="bg1"/>
              </a:solidFill>
            </a:endParaRPr>
          </a:p>
        </p:txBody>
      </p:sp>
      <p:sp>
        <p:nvSpPr>
          <p:cNvPr id="4" name="Rectangle 3">
            <a:extLst>
              <a:ext uri="{FF2B5EF4-FFF2-40B4-BE49-F238E27FC236}">
                <a16:creationId xmlns:a16="http://schemas.microsoft.com/office/drawing/2014/main" id="{B9259154-74B1-8EA6-27E8-2C0B683D31EC}"/>
              </a:ext>
            </a:extLst>
          </p:cNvPr>
          <p:cNvSpPr/>
          <p:nvPr/>
        </p:nvSpPr>
        <p:spPr>
          <a:xfrm rot="16200000">
            <a:off x="6040274" y="-1382649"/>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a:t>
            </a:r>
          </a:p>
        </p:txBody>
      </p:sp>
      <p:sp>
        <p:nvSpPr>
          <p:cNvPr id="9" name="Rectangle 8">
            <a:hlinkClick r:id="rId7" action="ppaction://hlinksldjump"/>
            <a:extLst>
              <a:ext uri="{FF2B5EF4-FFF2-40B4-BE49-F238E27FC236}">
                <a16:creationId xmlns:a16="http://schemas.microsoft.com/office/drawing/2014/main" id="{04694702-6A85-0CCC-35A8-462E3D1AA135}"/>
              </a:ext>
            </a:extLst>
          </p:cNvPr>
          <p:cNvSpPr/>
          <p:nvPr/>
        </p:nvSpPr>
        <p:spPr>
          <a:xfrm>
            <a:off x="2577168" y="45861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a:t>~EEPROM Chip En</a:t>
            </a:r>
          </a:p>
        </p:txBody>
      </p:sp>
      <p:cxnSp>
        <p:nvCxnSpPr>
          <p:cNvPr id="16" name="Connector: Elbow 15">
            <a:extLst>
              <a:ext uri="{FF2B5EF4-FFF2-40B4-BE49-F238E27FC236}">
                <a16:creationId xmlns:a16="http://schemas.microsoft.com/office/drawing/2014/main" id="{AA228691-39D2-72AF-FBCC-60386C5ACFF9}"/>
              </a:ext>
            </a:extLst>
          </p:cNvPr>
          <p:cNvCxnSpPr>
            <a:cxnSpLocks/>
            <a:stCxn id="9" idx="3"/>
            <a:endCxn id="85" idx="2"/>
          </p:cNvCxnSpPr>
          <p:nvPr/>
        </p:nvCxnSpPr>
        <p:spPr>
          <a:xfrm flipV="1">
            <a:off x="4040208" y="4557910"/>
            <a:ext cx="1970517" cy="1196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C0A56B7-B06C-0814-2A90-F992BA5C5DC8}"/>
              </a:ext>
            </a:extLst>
          </p:cNvPr>
          <p:cNvCxnSpPr>
            <a:cxnSpLocks/>
          </p:cNvCxnSpPr>
          <p:nvPr/>
        </p:nvCxnSpPr>
        <p:spPr>
          <a:xfrm rot="10800000">
            <a:off x="6317673" y="4586100"/>
            <a:ext cx="2005643" cy="109104"/>
          </a:xfrm>
          <a:prstGeom prst="bentConnector3">
            <a:avLst>
              <a:gd name="adj1" fmla="val 100657"/>
            </a:avLst>
          </a:prstGeom>
        </p:spPr>
        <p:style>
          <a:lnRef idx="1">
            <a:schemeClr val="accent1"/>
          </a:lnRef>
          <a:fillRef idx="0">
            <a:schemeClr val="accent1"/>
          </a:fillRef>
          <a:effectRef idx="0">
            <a:schemeClr val="accent1"/>
          </a:effectRef>
          <a:fontRef idx="minor">
            <a:schemeClr val="tx1"/>
          </a:fontRef>
        </p:style>
      </p:cxnSp>
      <p:sp>
        <p:nvSpPr>
          <p:cNvPr id="6" name="TextBox 5">
            <a:hlinkClick r:id="rId8" action="ppaction://hlinksldjump"/>
            <a:extLst>
              <a:ext uri="{FF2B5EF4-FFF2-40B4-BE49-F238E27FC236}">
                <a16:creationId xmlns:a16="http://schemas.microsoft.com/office/drawing/2014/main" id="{6ADE87BA-A6B6-588D-FB8D-BF0DF02648C9}"/>
              </a:ext>
            </a:extLst>
          </p:cNvPr>
          <p:cNvSpPr txBox="1"/>
          <p:nvPr/>
        </p:nvSpPr>
        <p:spPr>
          <a:xfrm>
            <a:off x="8263739" y="4616743"/>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spTree>
    <p:extLst>
      <p:ext uri="{BB962C8B-B14F-4D97-AF65-F5344CB8AC3E}">
        <p14:creationId xmlns:p14="http://schemas.microsoft.com/office/powerpoint/2010/main" val="326522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Connector: Elbow 31">
            <a:extLst>
              <a:ext uri="{FF2B5EF4-FFF2-40B4-BE49-F238E27FC236}">
                <a16:creationId xmlns:a16="http://schemas.microsoft.com/office/drawing/2014/main" id="{881B7EAD-238E-50F0-71E0-AD0A6BCF4830}"/>
              </a:ext>
            </a:extLst>
          </p:cNvPr>
          <p:cNvCxnSpPr>
            <a:cxnSpLocks/>
            <a:stCxn id="31" idx="3"/>
            <a:endCxn id="35" idx="1"/>
          </p:cNvCxnSpPr>
          <p:nvPr/>
        </p:nvCxnSpPr>
        <p:spPr>
          <a:xfrm flipV="1">
            <a:off x="7110599" y="2456231"/>
            <a:ext cx="491177" cy="107839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1" name="TextBox 30">
            <a:hlinkClick r:id="rId3" action="ppaction://hlinksldjump"/>
            <a:extLst>
              <a:ext uri="{FF2B5EF4-FFF2-40B4-BE49-F238E27FC236}">
                <a16:creationId xmlns:a16="http://schemas.microsoft.com/office/drawing/2014/main" id="{10942EC0-AF4E-0B0B-5A9D-5AAFBB5C16F3}"/>
              </a:ext>
            </a:extLst>
          </p:cNvPr>
          <p:cNvSpPr txBox="1"/>
          <p:nvPr/>
        </p:nvSpPr>
        <p:spPr>
          <a:xfrm>
            <a:off x="6344042" y="3396125"/>
            <a:ext cx="766557" cy="276999"/>
          </a:xfrm>
          <a:prstGeom prst="rect">
            <a:avLst/>
          </a:prstGeom>
          <a:solidFill>
            <a:schemeClr val="bg1"/>
          </a:solidFill>
          <a:ln>
            <a:solidFill>
              <a:schemeClr val="accent1"/>
            </a:solidFill>
          </a:ln>
        </p:spPr>
        <p:txBody>
          <a:bodyPr wrap="square" rtlCol="0">
            <a:spAutoFit/>
          </a:bodyPr>
          <a:lstStyle/>
          <a:p>
            <a:r>
              <a:rPr lang="en-US" sz="1200"/>
              <a:t>Main CLK</a:t>
            </a:r>
          </a:p>
        </p:txBody>
      </p:sp>
      <p:sp>
        <p:nvSpPr>
          <p:cNvPr id="2" name="Title 1">
            <a:extLst>
              <a:ext uri="{FF2B5EF4-FFF2-40B4-BE49-F238E27FC236}">
                <a16:creationId xmlns:a16="http://schemas.microsoft.com/office/drawing/2014/main" id="{6E2EA90F-262B-44FA-188B-40F48AD6CD24}"/>
              </a:ext>
            </a:extLst>
          </p:cNvPr>
          <p:cNvSpPr>
            <a:spLocks noGrp="1"/>
          </p:cNvSpPr>
          <p:nvPr>
            <p:ph type="ctrTitle"/>
          </p:nvPr>
        </p:nvSpPr>
        <p:spPr>
          <a:xfrm>
            <a:off x="914401" y="457200"/>
            <a:ext cx="4173583" cy="457200"/>
          </a:xfrm>
        </p:spPr>
        <p:txBody>
          <a:bodyPr/>
          <a:lstStyle/>
          <a:p>
            <a:r>
              <a:rPr lang="en-US"/>
              <a:t>Load Special Pointer (LSP) (v2.0)</a:t>
            </a:r>
          </a:p>
        </p:txBody>
      </p:sp>
      <p:grpSp>
        <p:nvGrpSpPr>
          <p:cNvPr id="3" name="Group 2">
            <a:extLst>
              <a:ext uri="{FF2B5EF4-FFF2-40B4-BE49-F238E27FC236}">
                <a16:creationId xmlns:a16="http://schemas.microsoft.com/office/drawing/2014/main" id="{FA906901-D599-B141-2BC3-42562243554C}"/>
              </a:ext>
            </a:extLst>
          </p:cNvPr>
          <p:cNvGrpSpPr/>
          <p:nvPr/>
        </p:nvGrpSpPr>
        <p:grpSpPr>
          <a:xfrm rot="10800000">
            <a:off x="5883497" y="1557825"/>
            <a:ext cx="1066795" cy="1348207"/>
            <a:chOff x="7412689" y="3305857"/>
            <a:chExt cx="1066794" cy="1348207"/>
          </a:xfrm>
        </p:grpSpPr>
        <p:pic>
          <p:nvPicPr>
            <p:cNvPr id="4" name="Picture 3">
              <a:extLst>
                <a:ext uri="{FF2B5EF4-FFF2-40B4-BE49-F238E27FC236}">
                  <a16:creationId xmlns:a16="http://schemas.microsoft.com/office/drawing/2014/main" id="{2D992195-39C6-9279-352F-56B8B77098F1}"/>
                </a:ext>
              </a:extLst>
            </p:cNvPr>
            <p:cNvPicPr>
              <a:picLocks noChangeAspect="1"/>
            </p:cNvPicPr>
            <p:nvPr/>
          </p:nvPicPr>
          <p:blipFill>
            <a:blip r:embed="rId4"/>
            <a:stretch>
              <a:fillRect/>
            </a:stretch>
          </p:blipFill>
          <p:spPr>
            <a:xfrm rot="10800000">
              <a:off x="7412689" y="3305857"/>
              <a:ext cx="1066794" cy="1348207"/>
            </a:xfrm>
            <a:prstGeom prst="rect">
              <a:avLst/>
            </a:prstGeom>
          </p:spPr>
        </p:pic>
        <p:sp>
          <p:nvSpPr>
            <p:cNvPr id="5" name="TextBox 4">
              <a:extLst>
                <a:ext uri="{FF2B5EF4-FFF2-40B4-BE49-F238E27FC236}">
                  <a16:creationId xmlns:a16="http://schemas.microsoft.com/office/drawing/2014/main" id="{1A5F78E8-253F-44D0-378F-0682A3ADEAFD}"/>
                </a:ext>
              </a:extLst>
            </p:cNvPr>
            <p:cNvSpPr txBox="1"/>
            <p:nvPr/>
          </p:nvSpPr>
          <p:spPr>
            <a:xfrm rot="5400000">
              <a:off x="7424929" y="3911375"/>
              <a:ext cx="926411" cy="261610"/>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5" action="ppaction://hlinksldjump"/>
                </a:rPr>
                <a:t>138</a:t>
              </a:r>
              <a:r>
                <a:rPr lang="en-US" sz="1100"/>
                <a:t>: LSP</a:t>
              </a:r>
            </a:p>
          </p:txBody>
        </p:sp>
      </p:grpSp>
      <p:cxnSp>
        <p:nvCxnSpPr>
          <p:cNvPr id="8" name="Straight Arrow Connector 7">
            <a:extLst>
              <a:ext uri="{FF2B5EF4-FFF2-40B4-BE49-F238E27FC236}">
                <a16:creationId xmlns:a16="http://schemas.microsoft.com/office/drawing/2014/main" id="{40E98A72-B500-55CC-8978-BED2F9FF4ADB}"/>
              </a:ext>
            </a:extLst>
          </p:cNvPr>
          <p:cNvCxnSpPr>
            <a:cxnSpLocks/>
          </p:cNvCxnSpPr>
          <p:nvPr/>
        </p:nvCxnSpPr>
        <p:spPr>
          <a:xfrm>
            <a:off x="4708872" y="1655351"/>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hlinkClick r:id="rId6" action="ppaction://hlinksldjump"/>
            <a:extLst>
              <a:ext uri="{FF2B5EF4-FFF2-40B4-BE49-F238E27FC236}">
                <a16:creationId xmlns:a16="http://schemas.microsoft.com/office/drawing/2014/main" id="{A79D18A5-08A5-F9E8-B533-24978102A9C3}"/>
              </a:ext>
            </a:extLst>
          </p:cNvPr>
          <p:cNvSpPr/>
          <p:nvPr/>
        </p:nvSpPr>
        <p:spPr>
          <a:xfrm>
            <a:off x="3240464" y="23811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 LSP</a:t>
            </a:r>
          </a:p>
        </p:txBody>
      </p:sp>
      <p:cxnSp>
        <p:nvCxnSpPr>
          <p:cNvPr id="10" name="Straight Arrow Connector 9">
            <a:extLst>
              <a:ext uri="{FF2B5EF4-FFF2-40B4-BE49-F238E27FC236}">
                <a16:creationId xmlns:a16="http://schemas.microsoft.com/office/drawing/2014/main" id="{03BE3AD6-59B5-1F8C-B523-6EE5CF9CB73A}"/>
              </a:ext>
            </a:extLst>
          </p:cNvPr>
          <p:cNvCxnSpPr/>
          <p:nvPr/>
        </p:nvCxnSpPr>
        <p:spPr>
          <a:xfrm>
            <a:off x="4691456" y="2467427"/>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Arrow: Right 11">
            <a:hlinkClick r:id="rId7" action="ppaction://hlinksldjump"/>
            <a:extLst>
              <a:ext uri="{FF2B5EF4-FFF2-40B4-BE49-F238E27FC236}">
                <a16:creationId xmlns:a16="http://schemas.microsoft.com/office/drawing/2014/main" id="{48466F97-CD77-FAAB-9F8B-845D00472BF0}"/>
              </a:ext>
            </a:extLst>
          </p:cNvPr>
          <p:cNvSpPr/>
          <p:nvPr/>
        </p:nvSpPr>
        <p:spPr>
          <a:xfrm>
            <a:off x="3635317" y="1361461"/>
            <a:ext cx="1133499"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SP</a:t>
            </a:r>
          </a:p>
        </p:txBody>
      </p:sp>
      <p:cxnSp>
        <p:nvCxnSpPr>
          <p:cNvPr id="16" name="Straight Arrow Connector 15">
            <a:extLst>
              <a:ext uri="{FF2B5EF4-FFF2-40B4-BE49-F238E27FC236}">
                <a16:creationId xmlns:a16="http://schemas.microsoft.com/office/drawing/2014/main" id="{95657899-4ECF-5412-9145-D098CCE50F30}"/>
              </a:ext>
            </a:extLst>
          </p:cNvPr>
          <p:cNvCxnSpPr>
            <a:cxnSpLocks/>
          </p:cNvCxnSpPr>
          <p:nvPr/>
        </p:nvCxnSpPr>
        <p:spPr>
          <a:xfrm>
            <a:off x="4704522" y="1833875"/>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hlinkClick r:id="rId8" action="ppaction://hlinksldjump"/>
            <a:extLst>
              <a:ext uri="{FF2B5EF4-FFF2-40B4-BE49-F238E27FC236}">
                <a16:creationId xmlns:a16="http://schemas.microsoft.com/office/drawing/2014/main" id="{479179A3-C988-0430-028A-A08EC5E4408B}"/>
              </a:ext>
            </a:extLst>
          </p:cNvPr>
          <p:cNvSpPr/>
          <p:nvPr/>
        </p:nvSpPr>
        <p:spPr>
          <a:xfrm>
            <a:off x="8073637" y="18273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err="1"/>
              <a:t>Ld</a:t>
            </a:r>
            <a:r>
              <a:rPr lang="en-US" sz="1200"/>
              <a:t> </a:t>
            </a:r>
            <a:r>
              <a:rPr lang="en-US" sz="1200" err="1"/>
              <a:t>Addr</a:t>
            </a:r>
            <a:r>
              <a:rPr lang="en-US" sz="1200"/>
              <a:t> </a:t>
            </a:r>
            <a:r>
              <a:rPr lang="en-US" sz="1200" err="1"/>
              <a:t>Ptr</a:t>
            </a:r>
            <a:r>
              <a:rPr lang="en-US" sz="1200"/>
              <a:t> Hi</a:t>
            </a:r>
          </a:p>
        </p:txBody>
      </p:sp>
      <p:sp>
        <p:nvSpPr>
          <p:cNvPr id="23" name="Rectangle 22">
            <a:hlinkClick r:id="rId9" action="ppaction://hlinksldjump"/>
            <a:extLst>
              <a:ext uri="{FF2B5EF4-FFF2-40B4-BE49-F238E27FC236}">
                <a16:creationId xmlns:a16="http://schemas.microsoft.com/office/drawing/2014/main" id="{51974D4A-D864-7FCD-C5CF-A7EB0B20CE14}"/>
              </a:ext>
            </a:extLst>
          </p:cNvPr>
          <p:cNvSpPr/>
          <p:nvPr/>
        </p:nvSpPr>
        <p:spPr>
          <a:xfrm>
            <a:off x="8073637" y="228670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err="1"/>
              <a:t>Ld</a:t>
            </a:r>
            <a:r>
              <a:rPr lang="en-US" sz="1200"/>
              <a:t> Stack </a:t>
            </a:r>
            <a:r>
              <a:rPr lang="en-US" sz="1200" err="1"/>
              <a:t>Ptr</a:t>
            </a:r>
            <a:r>
              <a:rPr lang="en-US" sz="1200"/>
              <a:t> Hi</a:t>
            </a:r>
          </a:p>
        </p:txBody>
      </p:sp>
      <p:pic>
        <p:nvPicPr>
          <p:cNvPr id="24" name="Picture 2" descr="NOR logic - Wikipedia">
            <a:extLst>
              <a:ext uri="{FF2B5EF4-FFF2-40B4-BE49-F238E27FC236}">
                <a16:creationId xmlns:a16="http://schemas.microsoft.com/office/drawing/2014/main" id="{37D0D0C7-7DA5-8BCD-2E47-B69BC73EDC7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691" r="13725"/>
          <a:stretch/>
        </p:blipFill>
        <p:spPr bwMode="auto">
          <a:xfrm>
            <a:off x="7428197" y="1731645"/>
            <a:ext cx="619419" cy="365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NOR logic - Wikipedia">
            <a:extLst>
              <a:ext uri="{FF2B5EF4-FFF2-40B4-BE49-F238E27FC236}">
                <a16:creationId xmlns:a16="http://schemas.microsoft.com/office/drawing/2014/main" id="{DA845130-08F9-D3D9-8E2E-5BA2660C0B2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691" r="13725"/>
          <a:stretch/>
        </p:blipFill>
        <p:spPr bwMode="auto">
          <a:xfrm>
            <a:off x="7428197" y="2204343"/>
            <a:ext cx="619419" cy="365656"/>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nector: Elbow 26">
            <a:extLst>
              <a:ext uri="{FF2B5EF4-FFF2-40B4-BE49-F238E27FC236}">
                <a16:creationId xmlns:a16="http://schemas.microsoft.com/office/drawing/2014/main" id="{906581AB-AA41-D89C-30B6-52FD7CB77B91}"/>
              </a:ext>
            </a:extLst>
          </p:cNvPr>
          <p:cNvCxnSpPr/>
          <p:nvPr/>
        </p:nvCxnSpPr>
        <p:spPr>
          <a:xfrm flipV="1">
            <a:off x="6877595" y="1833875"/>
            <a:ext cx="659675" cy="14368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B61E5C9-2364-DE46-DBFD-19110BF22282}"/>
              </a:ext>
            </a:extLst>
          </p:cNvPr>
          <p:cNvCxnSpPr>
            <a:cxnSpLocks/>
          </p:cNvCxnSpPr>
          <p:nvPr/>
        </p:nvCxnSpPr>
        <p:spPr>
          <a:xfrm>
            <a:off x="6870321" y="2143465"/>
            <a:ext cx="686543" cy="16284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149995-CA4A-5E33-1718-663E20538E01}"/>
              </a:ext>
            </a:extLst>
          </p:cNvPr>
          <p:cNvSpPr/>
          <p:nvPr/>
        </p:nvSpPr>
        <p:spPr>
          <a:xfrm>
            <a:off x="7601776" y="2348461"/>
            <a:ext cx="306979" cy="2155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31B13ECC-758A-1A40-B63F-7A221F8E564B}"/>
              </a:ext>
            </a:extLst>
          </p:cNvPr>
          <p:cNvCxnSpPr>
            <a:cxnSpLocks/>
            <a:stCxn id="31" idx="3"/>
            <a:endCxn id="38" idx="1"/>
          </p:cNvCxnSpPr>
          <p:nvPr/>
        </p:nvCxnSpPr>
        <p:spPr>
          <a:xfrm flipV="1">
            <a:off x="7110599" y="1987542"/>
            <a:ext cx="391634" cy="154708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97A6A392-BA14-A1BC-7A8F-B92AD1E00F70}"/>
              </a:ext>
            </a:extLst>
          </p:cNvPr>
          <p:cNvSpPr/>
          <p:nvPr/>
        </p:nvSpPr>
        <p:spPr>
          <a:xfrm>
            <a:off x="7502233" y="1879772"/>
            <a:ext cx="306979" cy="2155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0CB51D0-14FB-9718-CE20-4EFCCC82146D}"/>
              </a:ext>
            </a:extLst>
          </p:cNvPr>
          <p:cNvSpPr/>
          <p:nvPr/>
        </p:nvSpPr>
        <p:spPr>
          <a:xfrm>
            <a:off x="7594093" y="475278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0" name="Table 110">
            <a:extLst>
              <a:ext uri="{FF2B5EF4-FFF2-40B4-BE49-F238E27FC236}">
                <a16:creationId xmlns:a16="http://schemas.microsoft.com/office/drawing/2014/main" id="{7175CB88-AC23-D929-A329-C003D6B60A16}"/>
              </a:ext>
            </a:extLst>
          </p:cNvPr>
          <p:cNvGraphicFramePr>
            <a:graphicFrameLocks noGrp="1"/>
          </p:cNvGraphicFramePr>
          <p:nvPr>
            <p:extLst>
              <p:ext uri="{D42A27DB-BD31-4B8C-83A1-F6EECF244321}">
                <p14:modId xmlns:p14="http://schemas.microsoft.com/office/powerpoint/2010/main" val="3937249602"/>
              </p:ext>
            </p:extLst>
          </p:nvPr>
        </p:nvGraphicFramePr>
        <p:xfrm>
          <a:off x="7005139" y="44698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52" name="TextBox 51">
            <a:extLst>
              <a:ext uri="{FF2B5EF4-FFF2-40B4-BE49-F238E27FC236}">
                <a16:creationId xmlns:a16="http://schemas.microsoft.com/office/drawing/2014/main" id="{502035BF-103C-17C7-48CA-9C1D1BBA79A7}"/>
              </a:ext>
            </a:extLst>
          </p:cNvPr>
          <p:cNvSpPr txBox="1"/>
          <p:nvPr/>
        </p:nvSpPr>
        <p:spPr>
          <a:xfrm>
            <a:off x="6670307" y="4828081"/>
            <a:ext cx="421910" cy="246221"/>
          </a:xfrm>
          <a:prstGeom prst="rect">
            <a:avLst/>
          </a:prstGeom>
          <a:noFill/>
        </p:spPr>
        <p:txBody>
          <a:bodyPr wrap="none" rtlCol="0">
            <a:spAutoFit/>
          </a:bodyPr>
          <a:lstStyle/>
          <a:p>
            <a:r>
              <a:rPr lang="en-US" sz="1000"/>
              <a:t>NOR</a:t>
            </a:r>
          </a:p>
        </p:txBody>
      </p:sp>
      <p:graphicFrame>
        <p:nvGraphicFramePr>
          <p:cNvPr id="53" name="Table 110">
            <a:extLst>
              <a:ext uri="{FF2B5EF4-FFF2-40B4-BE49-F238E27FC236}">
                <a16:creationId xmlns:a16="http://schemas.microsoft.com/office/drawing/2014/main" id="{85E8DD19-5CED-CDDD-6FAF-9DC544703216}"/>
              </a:ext>
            </a:extLst>
          </p:cNvPr>
          <p:cNvGraphicFramePr>
            <a:graphicFrameLocks noGrp="1"/>
          </p:cNvGraphicFramePr>
          <p:nvPr>
            <p:extLst>
              <p:ext uri="{D42A27DB-BD31-4B8C-83A1-F6EECF244321}">
                <p14:modId xmlns:p14="http://schemas.microsoft.com/office/powerpoint/2010/main" val="3102951527"/>
              </p:ext>
            </p:extLst>
          </p:nvPr>
        </p:nvGraphicFramePr>
        <p:xfrm>
          <a:off x="6929655" y="41402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54" name="TextBox 53">
            <a:extLst>
              <a:ext uri="{FF2B5EF4-FFF2-40B4-BE49-F238E27FC236}">
                <a16:creationId xmlns:a16="http://schemas.microsoft.com/office/drawing/2014/main" id="{CA31840C-ADDC-1F7A-96B3-11CE642FF56D}"/>
              </a:ext>
            </a:extLst>
          </p:cNvPr>
          <p:cNvSpPr txBox="1"/>
          <p:nvPr/>
        </p:nvSpPr>
        <p:spPr>
          <a:xfrm>
            <a:off x="6605652" y="4140221"/>
            <a:ext cx="340158" cy="246221"/>
          </a:xfrm>
          <a:prstGeom prst="rect">
            <a:avLst/>
          </a:prstGeom>
          <a:noFill/>
        </p:spPr>
        <p:txBody>
          <a:bodyPr wrap="none" rtlCol="0">
            <a:spAutoFit/>
          </a:bodyPr>
          <a:lstStyle/>
          <a:p>
            <a:r>
              <a:rPr lang="en-US" sz="1000"/>
              <a:t>Clk</a:t>
            </a:r>
          </a:p>
        </p:txBody>
      </p:sp>
      <p:graphicFrame>
        <p:nvGraphicFramePr>
          <p:cNvPr id="55" name="Table 110">
            <a:extLst>
              <a:ext uri="{FF2B5EF4-FFF2-40B4-BE49-F238E27FC236}">
                <a16:creationId xmlns:a16="http://schemas.microsoft.com/office/drawing/2014/main" id="{2714753D-9121-7E1E-7D0F-0BC6601A733F}"/>
              </a:ext>
            </a:extLst>
          </p:cNvPr>
          <p:cNvGraphicFramePr>
            <a:graphicFrameLocks noGrp="1"/>
          </p:cNvGraphicFramePr>
          <p:nvPr>
            <p:extLst>
              <p:ext uri="{D42A27DB-BD31-4B8C-83A1-F6EECF244321}">
                <p14:modId xmlns:p14="http://schemas.microsoft.com/office/powerpoint/2010/main" val="3141461014"/>
              </p:ext>
            </p:extLst>
          </p:nvPr>
        </p:nvGraphicFramePr>
        <p:xfrm>
          <a:off x="6946167" y="480865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56" name="TextBox 55">
            <a:extLst>
              <a:ext uri="{FF2B5EF4-FFF2-40B4-BE49-F238E27FC236}">
                <a16:creationId xmlns:a16="http://schemas.microsoft.com/office/drawing/2014/main" id="{0D6BE25E-ED9B-BBDA-11A6-64C34F16C2D2}"/>
              </a:ext>
            </a:extLst>
          </p:cNvPr>
          <p:cNvSpPr txBox="1"/>
          <p:nvPr/>
        </p:nvSpPr>
        <p:spPr>
          <a:xfrm>
            <a:off x="6157186" y="4447789"/>
            <a:ext cx="1026243" cy="246221"/>
          </a:xfrm>
          <a:prstGeom prst="rect">
            <a:avLst/>
          </a:prstGeom>
          <a:noFill/>
        </p:spPr>
        <p:txBody>
          <a:bodyPr wrap="none" rtlCol="0">
            <a:spAutoFit/>
          </a:bodyPr>
          <a:lstStyle/>
          <a:p>
            <a:r>
              <a:rPr lang="en-US" sz="1000"/>
              <a:t>138 output (inv)</a:t>
            </a:r>
          </a:p>
        </p:txBody>
      </p:sp>
      <p:sp>
        <p:nvSpPr>
          <p:cNvPr id="6" name="Rectangle 5">
            <a:hlinkClick r:id="rId11" action="ppaction://hlinksldjump"/>
            <a:extLst>
              <a:ext uri="{FF2B5EF4-FFF2-40B4-BE49-F238E27FC236}">
                <a16:creationId xmlns:a16="http://schemas.microsoft.com/office/drawing/2014/main" id="{B40F6F61-43C6-3C3E-DB5D-304B5AD8E45B}"/>
              </a:ext>
            </a:extLst>
          </p:cNvPr>
          <p:cNvSpPr/>
          <p:nvPr/>
        </p:nvSpPr>
        <p:spPr>
          <a:xfrm>
            <a:off x="8073637" y="139844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err="1"/>
              <a:t>Ld</a:t>
            </a:r>
            <a:r>
              <a:rPr lang="en-US" sz="1200"/>
              <a:t> Prog Ctr Dummy</a:t>
            </a:r>
          </a:p>
        </p:txBody>
      </p:sp>
      <p:pic>
        <p:nvPicPr>
          <p:cNvPr id="9" name="Picture 2" descr="NOR logic - Wikipedia">
            <a:extLst>
              <a:ext uri="{FF2B5EF4-FFF2-40B4-BE49-F238E27FC236}">
                <a16:creationId xmlns:a16="http://schemas.microsoft.com/office/drawing/2014/main" id="{65BF2C8C-FBA0-68B3-1B5B-0782765EA4A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691" r="13725"/>
          <a:stretch/>
        </p:blipFill>
        <p:spPr bwMode="auto">
          <a:xfrm>
            <a:off x="7428197" y="1302751"/>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E3AB041-0740-AAAF-A806-B868853816E6}"/>
              </a:ext>
            </a:extLst>
          </p:cNvPr>
          <p:cNvSpPr/>
          <p:nvPr/>
        </p:nvSpPr>
        <p:spPr>
          <a:xfrm>
            <a:off x="7419503" y="1450877"/>
            <a:ext cx="306979" cy="2155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185B0672-63E3-34FE-9996-99A5D29DB71E}"/>
              </a:ext>
            </a:extLst>
          </p:cNvPr>
          <p:cNvCxnSpPr>
            <a:cxnSpLocks/>
            <a:stCxn id="31" idx="3"/>
            <a:endCxn id="11" idx="1"/>
          </p:cNvCxnSpPr>
          <p:nvPr/>
        </p:nvCxnSpPr>
        <p:spPr>
          <a:xfrm flipV="1">
            <a:off x="7110599" y="1558647"/>
            <a:ext cx="308904" cy="197597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8CC4DA1-B6AB-275C-8AEF-78CDA83C1817}"/>
              </a:ext>
            </a:extLst>
          </p:cNvPr>
          <p:cNvCxnSpPr>
            <a:cxnSpLocks/>
          </p:cNvCxnSpPr>
          <p:nvPr/>
        </p:nvCxnSpPr>
        <p:spPr>
          <a:xfrm flipV="1">
            <a:off x="6918963" y="1398448"/>
            <a:ext cx="644328" cy="431064"/>
          </a:xfrm>
          <a:prstGeom prst="bentConnector3">
            <a:avLst>
              <a:gd name="adj1" fmla="val 33781"/>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DEDD9E9-EA1A-DD1F-6B5E-A3FB9F48E7A7}"/>
              </a:ext>
            </a:extLst>
          </p:cNvPr>
          <p:cNvSpPr txBox="1"/>
          <p:nvPr/>
        </p:nvSpPr>
        <p:spPr>
          <a:xfrm>
            <a:off x="5314688" y="218365"/>
            <a:ext cx="6109295" cy="954107"/>
          </a:xfrm>
          <a:prstGeom prst="rect">
            <a:avLst/>
          </a:prstGeom>
          <a:solidFill>
            <a:srgbClr val="FFC000"/>
          </a:solidFill>
        </p:spPr>
        <p:txBody>
          <a:bodyPr wrap="square" rtlCol="0">
            <a:spAutoFit/>
          </a:bodyPr>
          <a:lstStyle/>
          <a:p>
            <a:r>
              <a:rPr lang="en-US" sz="1400" b="1" dirty="0"/>
              <a:t>Note: </a:t>
            </a:r>
            <a:r>
              <a:rPr lang="en-US" sz="1400" dirty="0"/>
              <a:t>The Load Special Pointer logic is </a:t>
            </a:r>
            <a:r>
              <a:rPr lang="en-US" sz="1400" b="1" dirty="0">
                <a:solidFill>
                  <a:srgbClr val="C00000"/>
                </a:solidFill>
              </a:rPr>
              <a:t>Deprecated</a:t>
            </a:r>
            <a:r>
              <a:rPr lang="en-US" sz="1400" dirty="0"/>
              <a:t>. It is replaced by the AR Data Bus Load Enable LUT. However, the LUT still needs to NOR its active low output enables with the CLK (exceptions: PC[L] + PC[H] = DHPC Load Enable and SP[L] Load Enable).</a:t>
            </a:r>
            <a:endParaRPr lang="en-US" sz="1400" b="1" dirty="0"/>
          </a:p>
        </p:txBody>
      </p:sp>
      <p:sp>
        <p:nvSpPr>
          <p:cNvPr id="15" name="TextBox 14">
            <a:extLst>
              <a:ext uri="{FF2B5EF4-FFF2-40B4-BE49-F238E27FC236}">
                <a16:creationId xmlns:a16="http://schemas.microsoft.com/office/drawing/2014/main" id="{916D4607-8DC6-45E8-A1ED-0F31B14108F6}"/>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2431369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56529B80-120C-BCEB-9D96-052E0F2B87BC}"/>
              </a:ext>
            </a:extLst>
          </p:cNvPr>
          <p:cNvSpPr/>
          <p:nvPr/>
        </p:nvSpPr>
        <p:spPr>
          <a:xfrm>
            <a:off x="6950812" y="2687180"/>
            <a:ext cx="133947"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36248-77E2-8250-E9C6-512CB7195362}"/>
              </a:ext>
            </a:extLst>
          </p:cNvPr>
          <p:cNvSpPr>
            <a:spLocks noGrp="1"/>
          </p:cNvSpPr>
          <p:nvPr>
            <p:ph type="ctrTitle"/>
          </p:nvPr>
        </p:nvSpPr>
        <p:spPr>
          <a:xfrm>
            <a:off x="914399" y="457200"/>
            <a:ext cx="6485022" cy="457200"/>
          </a:xfrm>
        </p:spPr>
        <p:txBody>
          <a:bodyPr/>
          <a:lstStyle/>
          <a:p>
            <a:r>
              <a:rPr lang="en-US" dirty="0"/>
              <a:t>Address Registers - Data Bus Load Enable v2.0</a:t>
            </a:r>
          </a:p>
        </p:txBody>
      </p:sp>
      <p:grpSp>
        <p:nvGrpSpPr>
          <p:cNvPr id="3" name="Group 2">
            <a:extLst>
              <a:ext uri="{FF2B5EF4-FFF2-40B4-BE49-F238E27FC236}">
                <a16:creationId xmlns:a16="http://schemas.microsoft.com/office/drawing/2014/main" id="{0A199914-35F5-764B-9EA8-540FA02F9DF0}"/>
              </a:ext>
            </a:extLst>
          </p:cNvPr>
          <p:cNvGrpSpPr/>
          <p:nvPr/>
        </p:nvGrpSpPr>
        <p:grpSpPr>
          <a:xfrm>
            <a:off x="5105790" y="1517440"/>
            <a:ext cx="1184722" cy="1672548"/>
            <a:chOff x="5721016" y="2899611"/>
            <a:chExt cx="1184722" cy="1672548"/>
          </a:xfrm>
        </p:grpSpPr>
        <p:pic>
          <p:nvPicPr>
            <p:cNvPr id="4" name="Picture 3" descr="A group of black squares with numbers&#10;&#10;AI-generated content may be incorrect.">
              <a:extLst>
                <a:ext uri="{FF2B5EF4-FFF2-40B4-BE49-F238E27FC236}">
                  <a16:creationId xmlns:a16="http://schemas.microsoft.com/office/drawing/2014/main" id="{AD1FC7BD-9F9B-6201-C3E5-64F6EE615083}"/>
                </a:ext>
              </a:extLst>
            </p:cNvPr>
            <p:cNvPicPr>
              <a:picLocks noChangeAspect="1"/>
            </p:cNvPicPr>
            <p:nvPr/>
          </p:nvPicPr>
          <p:blipFill>
            <a:blip r:embed="rId2"/>
            <a:stretch>
              <a:fillRect/>
            </a:stretch>
          </p:blipFill>
          <p:spPr>
            <a:xfrm>
              <a:off x="5721016" y="2899611"/>
              <a:ext cx="1184722" cy="1672548"/>
            </a:xfrm>
            <a:prstGeom prst="rect">
              <a:avLst/>
            </a:prstGeom>
          </p:spPr>
        </p:pic>
        <p:sp>
          <p:nvSpPr>
            <p:cNvPr id="5" name="TextBox 4">
              <a:extLst>
                <a:ext uri="{FF2B5EF4-FFF2-40B4-BE49-F238E27FC236}">
                  <a16:creationId xmlns:a16="http://schemas.microsoft.com/office/drawing/2014/main" id="{42986F20-2CED-E0DD-2F17-9F49CB64369A}"/>
                </a:ext>
              </a:extLst>
            </p:cNvPr>
            <p:cNvSpPr txBox="1"/>
            <p:nvPr/>
          </p:nvSpPr>
          <p:spPr>
            <a:xfrm rot="5400000">
              <a:off x="5762732" y="3673481"/>
              <a:ext cx="1186543" cy="253916"/>
            </a:xfrm>
            <a:prstGeom prst="rect">
              <a:avLst/>
            </a:prstGeom>
            <a:noFill/>
          </p:spPr>
          <p:txBody>
            <a:bodyPr wrap="none" rtlCol="0">
              <a:spAutoFit/>
            </a:bodyPr>
            <a:lstStyle/>
            <a:p>
              <a:r>
                <a:rPr lang="en-US" sz="1050" dirty="0"/>
                <a:t>AR DB LE 8x8 LUT</a:t>
              </a:r>
            </a:p>
          </p:txBody>
        </p:sp>
      </p:grpSp>
      <p:graphicFrame>
        <p:nvGraphicFramePr>
          <p:cNvPr id="6" name="Table 5">
            <a:extLst>
              <a:ext uri="{FF2B5EF4-FFF2-40B4-BE49-F238E27FC236}">
                <a16:creationId xmlns:a16="http://schemas.microsoft.com/office/drawing/2014/main" id="{0735B6E4-261C-0648-B4BA-F15434C7A326}"/>
              </a:ext>
            </a:extLst>
          </p:cNvPr>
          <p:cNvGraphicFramePr>
            <a:graphicFrameLocks noGrp="1"/>
          </p:cNvGraphicFramePr>
          <p:nvPr>
            <p:extLst>
              <p:ext uri="{D42A27DB-BD31-4B8C-83A1-F6EECF244321}">
                <p14:modId xmlns:p14="http://schemas.microsoft.com/office/powerpoint/2010/main" val="2953574709"/>
              </p:ext>
            </p:extLst>
          </p:nvPr>
        </p:nvGraphicFramePr>
        <p:xfrm>
          <a:off x="1081838" y="4009431"/>
          <a:ext cx="4684896" cy="2483236"/>
        </p:xfrm>
        <a:graphic>
          <a:graphicData uri="http://schemas.openxmlformats.org/drawingml/2006/table">
            <a:tbl>
              <a:tblPr firstRow="1" bandRow="1">
                <a:tableStyleId>{5C22544A-7EE6-4342-B048-85BDC9FD1C3A}</a:tableStyleId>
              </a:tblPr>
              <a:tblGrid>
                <a:gridCol w="1911067">
                  <a:extLst>
                    <a:ext uri="{9D8B030D-6E8A-4147-A177-3AD203B41FA5}">
                      <a16:colId xmlns:a16="http://schemas.microsoft.com/office/drawing/2014/main" val="2482476324"/>
                    </a:ext>
                  </a:extLst>
                </a:gridCol>
                <a:gridCol w="2773829">
                  <a:extLst>
                    <a:ext uri="{9D8B030D-6E8A-4147-A177-3AD203B41FA5}">
                      <a16:colId xmlns:a16="http://schemas.microsoft.com/office/drawing/2014/main" val="777123861"/>
                    </a:ext>
                  </a:extLst>
                </a:gridCol>
              </a:tblGrid>
              <a:tr h="288676">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173205">
                <a:tc>
                  <a:txBody>
                    <a:bodyPr/>
                    <a:lstStyle/>
                    <a:p>
                      <a:r>
                        <a:rPr lang="en-US" sz="1200" dirty="0"/>
                        <a:t>7</a:t>
                      </a:r>
                    </a:p>
                  </a:txBody>
                  <a:tcPr/>
                </a:tc>
                <a:tc>
                  <a:txBody>
                    <a:bodyPr/>
                    <a:lstStyle/>
                    <a:p>
                      <a:r>
                        <a:rPr lang="en-US" sz="1200" dirty="0"/>
                        <a:t>PC Load Branch (</a:t>
                      </a:r>
                      <a:r>
                        <a:rPr lang="en-US" sz="1200" b="1" dirty="0"/>
                        <a:t>ACTIVE LOW</a:t>
                      </a:r>
                      <a:r>
                        <a:rPr lang="en-US" sz="1200" dirty="0"/>
                        <a:t>)</a:t>
                      </a:r>
                    </a:p>
                  </a:txBody>
                  <a:tcPr/>
                </a:tc>
                <a:extLst>
                  <a:ext uri="{0D108BD9-81ED-4DB2-BD59-A6C34878D82A}">
                    <a16:rowId xmlns:a16="http://schemas.microsoft.com/office/drawing/2014/main" val="4162940809"/>
                  </a:ext>
                </a:extLst>
              </a:tr>
              <a:tr h="173205">
                <a:tc>
                  <a:txBody>
                    <a:bodyPr/>
                    <a:lstStyle/>
                    <a:p>
                      <a:r>
                        <a:rPr lang="en-US" sz="1200" dirty="0"/>
                        <a:t>6</a:t>
                      </a:r>
                    </a:p>
                  </a:txBody>
                  <a:tcPr/>
                </a:tc>
                <a:tc>
                  <a:txBody>
                    <a:bodyPr/>
                    <a:lstStyle/>
                    <a:p>
                      <a:r>
                        <a:rPr lang="en-US" sz="1200" i="1" dirty="0" err="1"/>
                        <a:t>loadAR</a:t>
                      </a:r>
                      <a:r>
                        <a:rPr lang="en-US" sz="1200" i="0" dirty="0"/>
                        <a:t> (control signal)</a:t>
                      </a:r>
                      <a:endParaRPr lang="en-US" sz="1200" i="1" dirty="0"/>
                    </a:p>
                  </a:txBody>
                  <a:tcPr/>
                </a:tc>
                <a:extLst>
                  <a:ext uri="{0D108BD9-81ED-4DB2-BD59-A6C34878D82A}">
                    <a16:rowId xmlns:a16="http://schemas.microsoft.com/office/drawing/2014/main" val="38975368"/>
                  </a:ext>
                </a:extLst>
              </a:tr>
              <a:tr h="173205">
                <a:tc>
                  <a:txBody>
                    <a:bodyPr/>
                    <a:lstStyle/>
                    <a:p>
                      <a:r>
                        <a:rPr lang="en-US" sz="1200" dirty="0"/>
                        <a:t>5</a:t>
                      </a:r>
                    </a:p>
                  </a:txBody>
                  <a:tcPr/>
                </a:tc>
                <a:tc>
                  <a:txBody>
                    <a:bodyPr/>
                    <a:lstStyle/>
                    <a:p>
                      <a:r>
                        <a:rPr lang="en-US" sz="1200" i="1" dirty="0"/>
                        <a:t>PC Load</a:t>
                      </a:r>
                      <a:r>
                        <a:rPr lang="en-US" sz="1200" i="0" dirty="0"/>
                        <a:t> (control signal)</a:t>
                      </a:r>
                      <a:endParaRPr lang="en-US" sz="1200" i="1" dirty="0"/>
                    </a:p>
                  </a:txBody>
                  <a:tcPr/>
                </a:tc>
                <a:extLst>
                  <a:ext uri="{0D108BD9-81ED-4DB2-BD59-A6C34878D82A}">
                    <a16:rowId xmlns:a16="http://schemas.microsoft.com/office/drawing/2014/main" val="1263556232"/>
                  </a:ext>
                </a:extLst>
              </a:tr>
              <a:tr h="173205">
                <a:tc>
                  <a:txBody>
                    <a:bodyPr/>
                    <a:lstStyle/>
                    <a:p>
                      <a:r>
                        <a:rPr lang="en-US" sz="1200" dirty="0"/>
                        <a:t>4</a:t>
                      </a:r>
                    </a:p>
                  </a:txBody>
                  <a:tcPr/>
                </a:tc>
                <a:tc>
                  <a:txBody>
                    <a:bodyPr/>
                    <a:lstStyle/>
                    <a:p>
                      <a:r>
                        <a:rPr lang="en-US" sz="1200" i="1" dirty="0" err="1"/>
                        <a:t>loadARHorL</a:t>
                      </a:r>
                      <a:r>
                        <a:rPr lang="en-US" sz="1200" i="0" dirty="0"/>
                        <a:t> (control signal)</a:t>
                      </a:r>
                      <a:endParaRPr lang="en-US" sz="1200" i="1" dirty="0"/>
                    </a:p>
                  </a:txBody>
                  <a:tcPr/>
                </a:tc>
                <a:extLst>
                  <a:ext uri="{0D108BD9-81ED-4DB2-BD59-A6C34878D82A}">
                    <a16:rowId xmlns:a16="http://schemas.microsoft.com/office/drawing/2014/main" val="3876244510"/>
                  </a:ext>
                </a:extLst>
              </a:tr>
              <a:tr h="173205">
                <a:tc>
                  <a:txBody>
                    <a:bodyPr/>
                    <a:lstStyle/>
                    <a:p>
                      <a:r>
                        <a:rPr lang="en-US" sz="1200" dirty="0"/>
                        <a:t>3</a:t>
                      </a:r>
                    </a:p>
                  </a:txBody>
                  <a:tcPr/>
                </a:tc>
                <a:tc>
                  <a:txBody>
                    <a:bodyPr/>
                    <a:lstStyle/>
                    <a:p>
                      <a:r>
                        <a:rPr lang="en-US" sz="1200" i="0" dirty="0" err="1"/>
                        <a:t>Opcode_MAA</a:t>
                      </a:r>
                      <a:r>
                        <a:rPr lang="en-US" sz="1200" i="0" dirty="0"/>
                        <a:t> (</a:t>
                      </a:r>
                      <a:r>
                        <a:rPr lang="en-US" sz="1200" b="1" i="0" dirty="0"/>
                        <a:t>ACTIVE LOW</a:t>
                      </a:r>
                      <a:r>
                        <a:rPr lang="en-US" sz="1200" i="0" dirty="0"/>
                        <a:t>)</a:t>
                      </a:r>
                    </a:p>
                  </a:txBody>
                  <a:tcPr/>
                </a:tc>
                <a:extLst>
                  <a:ext uri="{0D108BD9-81ED-4DB2-BD59-A6C34878D82A}">
                    <a16:rowId xmlns:a16="http://schemas.microsoft.com/office/drawing/2014/main" val="34840973"/>
                  </a:ext>
                </a:extLst>
              </a:tr>
              <a:tr h="173205">
                <a:tc>
                  <a:txBody>
                    <a:bodyPr/>
                    <a:lstStyle/>
                    <a:p>
                      <a:r>
                        <a:rPr lang="en-US" sz="1200" dirty="0"/>
                        <a:t>2</a:t>
                      </a:r>
                    </a:p>
                  </a:txBody>
                  <a:tcPr/>
                </a:tc>
                <a:tc>
                  <a:txBody>
                    <a:bodyPr/>
                    <a:lstStyle/>
                    <a:p>
                      <a:r>
                        <a:rPr lang="en-US" sz="1200" dirty="0"/>
                        <a:t>(AR) L/H instruction operand</a:t>
                      </a:r>
                    </a:p>
                  </a:txBody>
                  <a:tcPr/>
                </a:tc>
                <a:extLst>
                  <a:ext uri="{0D108BD9-81ED-4DB2-BD59-A6C34878D82A}">
                    <a16:rowId xmlns:a16="http://schemas.microsoft.com/office/drawing/2014/main" val="3812691075"/>
                  </a:ext>
                </a:extLst>
              </a:tr>
              <a:tr h="173205">
                <a:tc>
                  <a:txBody>
                    <a:bodyPr/>
                    <a:lstStyle/>
                    <a:p>
                      <a:r>
                        <a:rPr lang="en-US" sz="1200" dirty="0"/>
                        <a:t>1</a:t>
                      </a:r>
                    </a:p>
                  </a:txBody>
                  <a:tcPr/>
                </a:tc>
                <a:tc>
                  <a:txBody>
                    <a:bodyPr/>
                    <a:lstStyle/>
                    <a:p>
                      <a:r>
                        <a:rPr lang="en-US" sz="1200" dirty="0"/>
                        <a:t>ARDest[1]</a:t>
                      </a:r>
                    </a:p>
                  </a:txBody>
                  <a:tcPr/>
                </a:tc>
                <a:extLst>
                  <a:ext uri="{0D108BD9-81ED-4DB2-BD59-A6C34878D82A}">
                    <a16:rowId xmlns:a16="http://schemas.microsoft.com/office/drawing/2014/main" val="523843"/>
                  </a:ext>
                </a:extLst>
              </a:tr>
              <a:tr h="173205">
                <a:tc>
                  <a:txBody>
                    <a:bodyPr/>
                    <a:lstStyle/>
                    <a:p>
                      <a:r>
                        <a:rPr lang="en-US" sz="1200" dirty="0"/>
                        <a:t>0</a:t>
                      </a:r>
                    </a:p>
                  </a:txBody>
                  <a:tcPr/>
                </a:tc>
                <a:tc>
                  <a:txBody>
                    <a:bodyPr/>
                    <a:lstStyle/>
                    <a:p>
                      <a:r>
                        <a:rPr lang="en-US" sz="1200" dirty="0"/>
                        <a:t>ARDest[0]</a:t>
                      </a:r>
                    </a:p>
                  </a:txBody>
                  <a:tcPr/>
                </a:tc>
                <a:extLst>
                  <a:ext uri="{0D108BD9-81ED-4DB2-BD59-A6C34878D82A}">
                    <a16:rowId xmlns:a16="http://schemas.microsoft.com/office/drawing/2014/main" val="2010627648"/>
                  </a:ext>
                </a:extLst>
              </a:tr>
            </a:tbl>
          </a:graphicData>
        </a:graphic>
      </p:graphicFrame>
      <p:graphicFrame>
        <p:nvGraphicFramePr>
          <p:cNvPr id="7" name="Table 6">
            <a:extLst>
              <a:ext uri="{FF2B5EF4-FFF2-40B4-BE49-F238E27FC236}">
                <a16:creationId xmlns:a16="http://schemas.microsoft.com/office/drawing/2014/main" id="{EC22D1D1-E290-13AF-6A14-1EF746861564}"/>
              </a:ext>
            </a:extLst>
          </p:cNvPr>
          <p:cNvGraphicFramePr>
            <a:graphicFrameLocks noGrp="1"/>
          </p:cNvGraphicFramePr>
          <p:nvPr>
            <p:extLst>
              <p:ext uri="{D42A27DB-BD31-4B8C-83A1-F6EECF244321}">
                <p14:modId xmlns:p14="http://schemas.microsoft.com/office/powerpoint/2010/main" val="3965624137"/>
              </p:ext>
            </p:extLst>
          </p:nvPr>
        </p:nvGraphicFramePr>
        <p:xfrm>
          <a:off x="6015790" y="4009431"/>
          <a:ext cx="5094372" cy="2497592"/>
        </p:xfrm>
        <a:graphic>
          <a:graphicData uri="http://schemas.openxmlformats.org/drawingml/2006/table">
            <a:tbl>
              <a:tblPr firstRow="1" bandRow="1">
                <a:tableStyleId>{5C22544A-7EE6-4342-B048-85BDC9FD1C3A}</a:tableStyleId>
              </a:tblPr>
              <a:tblGrid>
                <a:gridCol w="1863893">
                  <a:extLst>
                    <a:ext uri="{9D8B030D-6E8A-4147-A177-3AD203B41FA5}">
                      <a16:colId xmlns:a16="http://schemas.microsoft.com/office/drawing/2014/main" val="2482476324"/>
                    </a:ext>
                  </a:extLst>
                </a:gridCol>
                <a:gridCol w="3230479">
                  <a:extLst>
                    <a:ext uri="{9D8B030D-6E8A-4147-A177-3AD203B41FA5}">
                      <a16:colId xmlns:a16="http://schemas.microsoft.com/office/drawing/2014/main" val="777123861"/>
                    </a:ext>
                  </a:extLst>
                </a:gridCol>
              </a:tblGrid>
              <a:tr h="288676">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173205">
                <a:tc>
                  <a:txBody>
                    <a:bodyPr/>
                    <a:lstStyle/>
                    <a:p>
                      <a:r>
                        <a:rPr lang="en-US" sz="1200" dirty="0"/>
                        <a:t>7</a:t>
                      </a:r>
                    </a:p>
                  </a:txBody>
                  <a:tcPr/>
                </a:tc>
                <a:tc>
                  <a:txBody>
                    <a:bodyPr/>
                    <a:lstStyle/>
                    <a:p>
                      <a:r>
                        <a:rPr lang="en-US" sz="1200" dirty="0"/>
                        <a:t>BP[H]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4162940809"/>
                  </a:ext>
                </a:extLst>
              </a:tr>
              <a:tr h="173205">
                <a:tc>
                  <a:txBody>
                    <a:bodyPr/>
                    <a:lstStyle/>
                    <a:p>
                      <a:r>
                        <a:rPr lang="en-US" sz="1200" dirty="0"/>
                        <a:t>6</a:t>
                      </a:r>
                    </a:p>
                  </a:txBody>
                  <a:tcPr/>
                </a:tc>
                <a:tc>
                  <a:txBody>
                    <a:bodyPr/>
                    <a:lstStyle/>
                    <a:p>
                      <a:r>
                        <a:rPr lang="en-US" sz="1200" i="0" dirty="0"/>
                        <a:t>BP[L] Load Enable (</a:t>
                      </a:r>
                      <a:r>
                        <a:rPr lang="en-US" sz="1200" b="1" i="0" dirty="0"/>
                        <a:t>ACTIVE LOW</a:t>
                      </a:r>
                      <a:r>
                        <a:rPr lang="en-US" sz="1200" i="0" dirty="0"/>
                        <a:t>)</a:t>
                      </a:r>
                    </a:p>
                  </a:txBody>
                  <a:tcPr/>
                </a:tc>
                <a:extLst>
                  <a:ext uri="{0D108BD9-81ED-4DB2-BD59-A6C34878D82A}">
                    <a16:rowId xmlns:a16="http://schemas.microsoft.com/office/drawing/2014/main" val="38975368"/>
                  </a:ext>
                </a:extLst>
              </a:tr>
              <a:tr h="173205">
                <a:tc>
                  <a:txBody>
                    <a:bodyPr/>
                    <a:lstStyle/>
                    <a:p>
                      <a:r>
                        <a:rPr lang="en-US" sz="1200" dirty="0"/>
                        <a:t>5</a:t>
                      </a:r>
                    </a:p>
                  </a:txBody>
                  <a:tcPr/>
                </a:tc>
                <a:tc>
                  <a:txBody>
                    <a:bodyPr/>
                    <a:lstStyle/>
                    <a:p>
                      <a:r>
                        <a:rPr lang="en-US" sz="1200" i="0" dirty="0"/>
                        <a:t>SP[H] Load Enable (</a:t>
                      </a:r>
                      <a:r>
                        <a:rPr lang="en-US" sz="1200" b="1" i="0" dirty="0"/>
                        <a:t>ACTIVE LOW</a:t>
                      </a:r>
                      <a:r>
                        <a:rPr lang="en-US" sz="1200" i="0" dirty="0"/>
                        <a:t>)</a:t>
                      </a:r>
                    </a:p>
                  </a:txBody>
                  <a:tcPr/>
                </a:tc>
                <a:extLst>
                  <a:ext uri="{0D108BD9-81ED-4DB2-BD59-A6C34878D82A}">
                    <a16:rowId xmlns:a16="http://schemas.microsoft.com/office/drawing/2014/main" val="1263556232"/>
                  </a:ext>
                </a:extLst>
              </a:tr>
              <a:tr h="173205">
                <a:tc>
                  <a:txBody>
                    <a:bodyPr/>
                    <a:lstStyle/>
                    <a:p>
                      <a:r>
                        <a:rPr lang="en-US" sz="1200" dirty="0"/>
                        <a:t>4</a:t>
                      </a:r>
                    </a:p>
                  </a:txBody>
                  <a:tcPr/>
                </a:tc>
                <a:tc>
                  <a:txBody>
                    <a:bodyPr/>
                    <a:lstStyle/>
                    <a:p>
                      <a:r>
                        <a:rPr lang="en-US" sz="1200" i="0" dirty="0"/>
                        <a:t>SP[L] Load Enable (</a:t>
                      </a:r>
                      <a:r>
                        <a:rPr lang="en-US" sz="1200" b="1" i="0" dirty="0"/>
                        <a:t>ACTIVE LOW</a:t>
                      </a:r>
                      <a:r>
                        <a:rPr lang="en-US" sz="1200" i="0" dirty="0"/>
                        <a:t>)</a:t>
                      </a:r>
                    </a:p>
                  </a:txBody>
                  <a:tcPr/>
                </a:tc>
                <a:extLst>
                  <a:ext uri="{0D108BD9-81ED-4DB2-BD59-A6C34878D82A}">
                    <a16:rowId xmlns:a16="http://schemas.microsoft.com/office/drawing/2014/main" val="3876244510"/>
                  </a:ext>
                </a:extLst>
              </a:tr>
              <a:tr h="173205">
                <a:tc>
                  <a:txBody>
                    <a:bodyPr/>
                    <a:lstStyle/>
                    <a:p>
                      <a:r>
                        <a:rPr lang="en-US" sz="1200" dirty="0"/>
                        <a:t>3</a:t>
                      </a:r>
                    </a:p>
                  </a:txBody>
                  <a:tcPr/>
                </a:tc>
                <a:tc>
                  <a:txBody>
                    <a:bodyPr/>
                    <a:lstStyle/>
                    <a:p>
                      <a:r>
                        <a:rPr lang="en-US" sz="1200" i="0" dirty="0"/>
                        <a:t>DP[H] Load Enable (</a:t>
                      </a:r>
                      <a:r>
                        <a:rPr lang="en-US" sz="1200" b="1" i="0" dirty="0"/>
                        <a:t>ACTIVE LOW</a:t>
                      </a:r>
                      <a:r>
                        <a:rPr lang="en-US" sz="1200" i="0" dirty="0"/>
                        <a:t>)</a:t>
                      </a:r>
                    </a:p>
                  </a:txBody>
                  <a:tcPr/>
                </a:tc>
                <a:extLst>
                  <a:ext uri="{0D108BD9-81ED-4DB2-BD59-A6C34878D82A}">
                    <a16:rowId xmlns:a16="http://schemas.microsoft.com/office/drawing/2014/main" val="34840973"/>
                  </a:ext>
                </a:extLst>
              </a:tr>
              <a:tr h="173205">
                <a:tc>
                  <a:txBody>
                    <a:bodyPr/>
                    <a:lstStyle/>
                    <a:p>
                      <a:r>
                        <a:rPr lang="en-US" sz="1200" dirty="0"/>
                        <a:t>2</a:t>
                      </a:r>
                    </a:p>
                  </a:txBody>
                  <a:tcPr/>
                </a:tc>
                <a:tc>
                  <a:txBody>
                    <a:bodyPr/>
                    <a:lstStyle/>
                    <a:p>
                      <a:r>
                        <a:rPr lang="en-US" sz="1200" dirty="0"/>
                        <a:t>DP[L]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3812691075"/>
                  </a:ext>
                </a:extLst>
              </a:tr>
              <a:tr h="173205">
                <a:tc>
                  <a:txBody>
                    <a:bodyPr/>
                    <a:lstStyle/>
                    <a:p>
                      <a:r>
                        <a:rPr lang="en-US" sz="1200" dirty="0"/>
                        <a:t>1</a:t>
                      </a:r>
                    </a:p>
                  </a:txBody>
                  <a:tcPr/>
                </a:tc>
                <a:tc>
                  <a:txBody>
                    <a:bodyPr/>
                    <a:lstStyle/>
                    <a:p>
                      <a:r>
                        <a:rPr lang="en-US" sz="1200" dirty="0"/>
                        <a:t>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523843"/>
                  </a:ext>
                </a:extLst>
              </a:tr>
              <a:tr h="288676">
                <a:tc>
                  <a:txBody>
                    <a:bodyPr/>
                    <a:lstStyle/>
                    <a:p>
                      <a:r>
                        <a:rPr lang="en-US" sz="1200" dirty="0"/>
                        <a:t>0</a:t>
                      </a:r>
                    </a:p>
                  </a:txBody>
                  <a:tcPr/>
                </a:tc>
                <a:tc>
                  <a:txBody>
                    <a:bodyPr/>
                    <a:lstStyle/>
                    <a:p>
                      <a:r>
                        <a:rPr lang="en-US" sz="1200" dirty="0"/>
                        <a:t>PC[L] + PC[H] = 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2010627648"/>
                  </a:ext>
                </a:extLst>
              </a:tr>
            </a:tbl>
          </a:graphicData>
        </a:graphic>
      </p:graphicFrame>
      <p:sp>
        <p:nvSpPr>
          <p:cNvPr id="8" name="Rectangle 7">
            <a:hlinkClick r:id="rId3" action="ppaction://hlinksldjump"/>
            <a:extLst>
              <a:ext uri="{FF2B5EF4-FFF2-40B4-BE49-F238E27FC236}">
                <a16:creationId xmlns:a16="http://schemas.microsoft.com/office/drawing/2014/main" id="{1F486D80-860F-FCED-57DB-9BC18F026219}"/>
              </a:ext>
            </a:extLst>
          </p:cNvPr>
          <p:cNvSpPr/>
          <p:nvPr/>
        </p:nvSpPr>
        <p:spPr>
          <a:xfrm>
            <a:off x="2919780" y="1631660"/>
            <a:ext cx="1037704"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a:t>µC 8: PC Load</a:t>
            </a:r>
          </a:p>
        </p:txBody>
      </p:sp>
      <p:grpSp>
        <p:nvGrpSpPr>
          <p:cNvPr id="9" name="Group 8">
            <a:extLst>
              <a:ext uri="{FF2B5EF4-FFF2-40B4-BE49-F238E27FC236}">
                <a16:creationId xmlns:a16="http://schemas.microsoft.com/office/drawing/2014/main" id="{18F2A671-533D-CEE2-91BA-2FE90335A296}"/>
              </a:ext>
            </a:extLst>
          </p:cNvPr>
          <p:cNvGrpSpPr/>
          <p:nvPr/>
        </p:nvGrpSpPr>
        <p:grpSpPr>
          <a:xfrm>
            <a:off x="3061085" y="1226026"/>
            <a:ext cx="896399" cy="146304"/>
            <a:chOff x="10114348" y="3078736"/>
            <a:chExt cx="896400" cy="161584"/>
          </a:xfrm>
        </p:grpSpPr>
        <p:sp>
          <p:nvSpPr>
            <p:cNvPr id="10" name="TextBox 9">
              <a:hlinkClick r:id="rId4" action="ppaction://hlinksldjump"/>
              <a:extLst>
                <a:ext uri="{FF2B5EF4-FFF2-40B4-BE49-F238E27FC236}">
                  <a16:creationId xmlns:a16="http://schemas.microsoft.com/office/drawing/2014/main" id="{E5105EF3-BAB6-3508-75FE-1B70604A4808}"/>
                </a:ext>
              </a:extLst>
            </p:cNvPr>
            <p:cNvSpPr txBox="1"/>
            <p:nvPr/>
          </p:nvSpPr>
          <p:spPr>
            <a:xfrm>
              <a:off x="10114348" y="3078736"/>
              <a:ext cx="896400" cy="161584"/>
            </a:xfrm>
            <a:prstGeom prst="rect">
              <a:avLst/>
            </a:prstGeom>
            <a:noFill/>
            <a:ln>
              <a:solidFill>
                <a:schemeClr val="accent1"/>
              </a:solidFill>
            </a:ln>
          </p:spPr>
          <p:txBody>
            <a:bodyPr wrap="none" tIns="0" bIns="0" rtlCol="0">
              <a:spAutoFit/>
            </a:bodyPr>
            <a:lstStyle/>
            <a:p>
              <a:r>
                <a:rPr lang="en-US" sz="1050" dirty="0"/>
                <a:t>PC </a:t>
              </a:r>
              <a:r>
                <a:rPr lang="en-US" sz="1050" dirty="0" err="1"/>
                <a:t>Ld</a:t>
              </a:r>
              <a:r>
                <a:rPr lang="en-US" sz="1050" dirty="0"/>
                <a:t> Branch</a:t>
              </a:r>
            </a:p>
          </p:txBody>
        </p:sp>
        <p:cxnSp>
          <p:nvCxnSpPr>
            <p:cNvPr id="11" name="Straight Connector 10">
              <a:extLst>
                <a:ext uri="{FF2B5EF4-FFF2-40B4-BE49-F238E27FC236}">
                  <a16:creationId xmlns:a16="http://schemas.microsoft.com/office/drawing/2014/main" id="{B0FD0B62-2D56-3BAF-A796-440F8BF31FB3}"/>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3" name="Connector: Elbow 12">
            <a:extLst>
              <a:ext uri="{FF2B5EF4-FFF2-40B4-BE49-F238E27FC236}">
                <a16:creationId xmlns:a16="http://schemas.microsoft.com/office/drawing/2014/main" id="{D87546E7-187B-FFDB-5F0E-19CCC33AF46F}"/>
              </a:ext>
            </a:extLst>
          </p:cNvPr>
          <p:cNvCxnSpPr>
            <a:cxnSpLocks/>
            <a:stCxn id="8" idx="3"/>
          </p:cNvCxnSpPr>
          <p:nvPr/>
        </p:nvCxnSpPr>
        <p:spPr>
          <a:xfrm>
            <a:off x="3957484" y="1704812"/>
            <a:ext cx="1282269" cy="250320"/>
          </a:xfrm>
          <a:prstGeom prst="bentConnector3">
            <a:avLst>
              <a:gd name="adj1" fmla="val 61729"/>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8163E97-4BD7-3E64-D5D7-31E87E9B7C51}"/>
              </a:ext>
            </a:extLst>
          </p:cNvPr>
          <p:cNvGrpSpPr/>
          <p:nvPr/>
        </p:nvGrpSpPr>
        <p:grpSpPr>
          <a:xfrm>
            <a:off x="3307947" y="3161388"/>
            <a:ext cx="649537" cy="146304"/>
            <a:chOff x="10114348" y="3078736"/>
            <a:chExt cx="649538" cy="161584"/>
          </a:xfrm>
        </p:grpSpPr>
        <p:sp>
          <p:nvSpPr>
            <p:cNvPr id="18" name="TextBox 17">
              <a:hlinkClick r:id="rId5" action="ppaction://hlinksldjump"/>
              <a:extLst>
                <a:ext uri="{FF2B5EF4-FFF2-40B4-BE49-F238E27FC236}">
                  <a16:creationId xmlns:a16="http://schemas.microsoft.com/office/drawing/2014/main" id="{3E1B57FB-278B-18DF-D1CA-05C156EE137F}"/>
                </a:ext>
              </a:extLst>
            </p:cNvPr>
            <p:cNvSpPr txBox="1"/>
            <p:nvPr/>
          </p:nvSpPr>
          <p:spPr>
            <a:xfrm>
              <a:off x="10114348" y="3078736"/>
              <a:ext cx="649538" cy="161584"/>
            </a:xfrm>
            <a:prstGeom prst="rect">
              <a:avLst/>
            </a:prstGeom>
            <a:solidFill>
              <a:schemeClr val="bg1"/>
            </a:solidFill>
            <a:ln>
              <a:solidFill>
                <a:schemeClr val="accent1"/>
              </a:solidFill>
            </a:ln>
          </p:spPr>
          <p:txBody>
            <a:bodyPr wrap="none" tIns="0" bIns="0" rtlCol="0">
              <a:spAutoFit/>
            </a:bodyPr>
            <a:lstStyle/>
            <a:p>
              <a:r>
                <a:rPr lang="en-US" sz="1050" dirty="0"/>
                <a:t>PC </a:t>
              </a:r>
              <a:r>
                <a:rPr lang="en-US" sz="1050" dirty="0" err="1"/>
                <a:t>Ld</a:t>
              </a:r>
              <a:r>
                <a:rPr lang="en-US" sz="1050" dirty="0"/>
                <a:t> En</a:t>
              </a:r>
            </a:p>
          </p:txBody>
        </p:sp>
        <p:cxnSp>
          <p:nvCxnSpPr>
            <p:cNvPr id="19" name="Straight Connector 18">
              <a:extLst>
                <a:ext uri="{FF2B5EF4-FFF2-40B4-BE49-F238E27FC236}">
                  <a16:creationId xmlns:a16="http://schemas.microsoft.com/office/drawing/2014/main" id="{4AD2298E-0BA8-5ECC-8415-83333B566556}"/>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1" name="Connector: Elbow 20">
            <a:extLst>
              <a:ext uri="{FF2B5EF4-FFF2-40B4-BE49-F238E27FC236}">
                <a16:creationId xmlns:a16="http://schemas.microsoft.com/office/drawing/2014/main" id="{DF415799-CA5A-9155-B7A4-65FCF31AA622}"/>
              </a:ext>
            </a:extLst>
          </p:cNvPr>
          <p:cNvCxnSpPr>
            <a:cxnSpLocks/>
            <a:endCxn id="18" idx="3"/>
          </p:cNvCxnSpPr>
          <p:nvPr/>
        </p:nvCxnSpPr>
        <p:spPr>
          <a:xfrm rot="10800000" flipV="1">
            <a:off x="3957485" y="2645742"/>
            <a:ext cx="1204065" cy="588797"/>
          </a:xfrm>
          <a:prstGeom prst="bentConnector3">
            <a:avLst>
              <a:gd name="adj1" fmla="val 355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F2A9385-923B-3535-BCE2-E6B6C21268FA}"/>
              </a:ext>
            </a:extLst>
          </p:cNvPr>
          <p:cNvCxnSpPr>
            <a:stCxn id="10" idx="3"/>
          </p:cNvCxnSpPr>
          <p:nvPr/>
        </p:nvCxnSpPr>
        <p:spPr>
          <a:xfrm>
            <a:off x="3957484" y="1299178"/>
            <a:ext cx="1282269" cy="399159"/>
          </a:xfrm>
          <a:prstGeom prst="bentConnector3">
            <a:avLst>
              <a:gd name="adj1" fmla="val 8002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hlinkClick r:id="rId3" action="ppaction://hlinksldjump"/>
            <a:extLst>
              <a:ext uri="{FF2B5EF4-FFF2-40B4-BE49-F238E27FC236}">
                <a16:creationId xmlns:a16="http://schemas.microsoft.com/office/drawing/2014/main" id="{11C745FD-B589-8292-8749-61D31A9D627A}"/>
              </a:ext>
            </a:extLst>
          </p:cNvPr>
          <p:cNvSpPr/>
          <p:nvPr/>
        </p:nvSpPr>
        <p:spPr>
          <a:xfrm>
            <a:off x="2652169" y="1834477"/>
            <a:ext cx="1305315"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18: </a:t>
            </a:r>
            <a:r>
              <a:rPr lang="en-US" sz="1050" dirty="0" err="1"/>
              <a:t>LoadAR</a:t>
            </a:r>
            <a:r>
              <a:rPr lang="en-US" sz="1050" dirty="0"/>
              <a:t> H/L</a:t>
            </a:r>
          </a:p>
        </p:txBody>
      </p:sp>
      <p:sp>
        <p:nvSpPr>
          <p:cNvPr id="26" name="Rectangle 25">
            <a:hlinkClick r:id="rId3" action="ppaction://hlinksldjump"/>
            <a:extLst>
              <a:ext uri="{FF2B5EF4-FFF2-40B4-BE49-F238E27FC236}">
                <a16:creationId xmlns:a16="http://schemas.microsoft.com/office/drawing/2014/main" id="{CAEBCEA9-4B15-2734-46CD-FD3796325D5E}"/>
              </a:ext>
            </a:extLst>
          </p:cNvPr>
          <p:cNvSpPr/>
          <p:nvPr/>
        </p:nvSpPr>
        <p:spPr>
          <a:xfrm>
            <a:off x="2919780" y="1428843"/>
            <a:ext cx="1037704"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17: </a:t>
            </a:r>
            <a:r>
              <a:rPr lang="en-US" sz="1050" dirty="0" err="1"/>
              <a:t>LoadAR</a:t>
            </a:r>
            <a:endParaRPr lang="en-US" sz="1050" strike="sngStrike" dirty="0"/>
          </a:p>
        </p:txBody>
      </p:sp>
      <p:cxnSp>
        <p:nvCxnSpPr>
          <p:cNvPr id="29" name="Connector: Elbow 28">
            <a:extLst>
              <a:ext uri="{FF2B5EF4-FFF2-40B4-BE49-F238E27FC236}">
                <a16:creationId xmlns:a16="http://schemas.microsoft.com/office/drawing/2014/main" id="{01E55A0E-DD4E-4804-BC6D-5708497282F9}"/>
              </a:ext>
            </a:extLst>
          </p:cNvPr>
          <p:cNvCxnSpPr>
            <a:stCxn id="26" idx="3"/>
          </p:cNvCxnSpPr>
          <p:nvPr/>
        </p:nvCxnSpPr>
        <p:spPr>
          <a:xfrm>
            <a:off x="3957484" y="1501995"/>
            <a:ext cx="1282269" cy="317528"/>
          </a:xfrm>
          <a:prstGeom prst="bentConnector3">
            <a:avLst>
              <a:gd name="adj1" fmla="val 711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ADFD1A42-348E-AB02-AAE0-71781F049E8E}"/>
              </a:ext>
            </a:extLst>
          </p:cNvPr>
          <p:cNvCxnSpPr>
            <a:stCxn id="25" idx="3"/>
          </p:cNvCxnSpPr>
          <p:nvPr/>
        </p:nvCxnSpPr>
        <p:spPr>
          <a:xfrm>
            <a:off x="3957484" y="1907629"/>
            <a:ext cx="1282269" cy="1497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hlinkClick r:id="rId6" action="ppaction://hlinksldjump"/>
            <a:extLst>
              <a:ext uri="{FF2B5EF4-FFF2-40B4-BE49-F238E27FC236}">
                <a16:creationId xmlns:a16="http://schemas.microsoft.com/office/drawing/2014/main" id="{C27EBC28-DD73-8BBA-535F-1311F2852E62}"/>
              </a:ext>
            </a:extLst>
          </p:cNvPr>
          <p:cNvSpPr txBox="1"/>
          <p:nvPr/>
        </p:nvSpPr>
        <p:spPr>
          <a:xfrm>
            <a:off x="3006583" y="2037294"/>
            <a:ext cx="950901" cy="146304"/>
          </a:xfrm>
          <a:prstGeom prst="rect">
            <a:avLst/>
          </a:prstGeom>
          <a:noFill/>
          <a:ln>
            <a:solidFill>
              <a:schemeClr val="accent1"/>
            </a:solidFill>
          </a:ln>
        </p:spPr>
        <p:txBody>
          <a:bodyPr wrap="none" tIns="0" bIns="0" rtlCol="0">
            <a:spAutoFit/>
          </a:bodyPr>
          <a:lstStyle/>
          <a:p>
            <a:r>
              <a:rPr lang="en-US" sz="1050" dirty="0" err="1"/>
              <a:t>Opcode_MAA</a:t>
            </a:r>
            <a:endParaRPr lang="en-US" sz="1050" dirty="0"/>
          </a:p>
        </p:txBody>
      </p:sp>
      <p:cxnSp>
        <p:nvCxnSpPr>
          <p:cNvPr id="37" name="Connector: Elbow 36">
            <a:extLst>
              <a:ext uri="{FF2B5EF4-FFF2-40B4-BE49-F238E27FC236}">
                <a16:creationId xmlns:a16="http://schemas.microsoft.com/office/drawing/2014/main" id="{013E522B-10FE-2508-F196-059961274C67}"/>
              </a:ext>
            </a:extLst>
          </p:cNvPr>
          <p:cNvCxnSpPr>
            <a:stCxn id="35" idx="3"/>
          </p:cNvCxnSpPr>
          <p:nvPr/>
        </p:nvCxnSpPr>
        <p:spPr>
          <a:xfrm>
            <a:off x="3957484" y="2110446"/>
            <a:ext cx="1282269" cy="401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hlinkClick r:id="rId7" action="ppaction://hlinksldjump"/>
            <a:extLst>
              <a:ext uri="{FF2B5EF4-FFF2-40B4-BE49-F238E27FC236}">
                <a16:creationId xmlns:a16="http://schemas.microsoft.com/office/drawing/2014/main" id="{0B48037C-645A-251E-E68C-1CD12CC698E8}"/>
              </a:ext>
            </a:extLst>
          </p:cNvPr>
          <p:cNvSpPr txBox="1"/>
          <p:nvPr/>
        </p:nvSpPr>
        <p:spPr>
          <a:xfrm>
            <a:off x="3210164" y="2240111"/>
            <a:ext cx="747320" cy="146304"/>
          </a:xfrm>
          <a:prstGeom prst="rect">
            <a:avLst/>
          </a:prstGeom>
          <a:noFill/>
          <a:ln>
            <a:solidFill>
              <a:schemeClr val="accent1"/>
            </a:solidFill>
          </a:ln>
        </p:spPr>
        <p:txBody>
          <a:bodyPr wrap="none" tIns="0" bIns="0" rtlCol="0">
            <a:spAutoFit/>
          </a:bodyPr>
          <a:lstStyle/>
          <a:p>
            <a:r>
              <a:rPr lang="en-US" sz="1050" dirty="0"/>
              <a:t>Opcode_5</a:t>
            </a:r>
          </a:p>
        </p:txBody>
      </p:sp>
      <p:sp>
        <p:nvSpPr>
          <p:cNvPr id="39" name="TextBox 38">
            <a:hlinkClick r:id="rId7" action="ppaction://hlinksldjump"/>
            <a:extLst>
              <a:ext uri="{FF2B5EF4-FFF2-40B4-BE49-F238E27FC236}">
                <a16:creationId xmlns:a16="http://schemas.microsoft.com/office/drawing/2014/main" id="{F400C003-9C75-89E4-0E7F-ED255EED630F}"/>
              </a:ext>
            </a:extLst>
          </p:cNvPr>
          <p:cNvSpPr txBox="1"/>
          <p:nvPr/>
        </p:nvSpPr>
        <p:spPr>
          <a:xfrm>
            <a:off x="3210164" y="2442928"/>
            <a:ext cx="747320" cy="161583"/>
          </a:xfrm>
          <a:prstGeom prst="rect">
            <a:avLst/>
          </a:prstGeom>
          <a:noFill/>
          <a:ln>
            <a:solidFill>
              <a:schemeClr val="accent1"/>
            </a:solidFill>
          </a:ln>
        </p:spPr>
        <p:txBody>
          <a:bodyPr wrap="none" tIns="0" bIns="0" rtlCol="0">
            <a:spAutoFit/>
          </a:bodyPr>
          <a:lstStyle/>
          <a:p>
            <a:r>
              <a:rPr lang="en-US" sz="1050" dirty="0"/>
              <a:t>Opcode_7</a:t>
            </a:r>
          </a:p>
        </p:txBody>
      </p:sp>
      <p:sp>
        <p:nvSpPr>
          <p:cNvPr id="40" name="TextBox 39">
            <a:hlinkClick r:id="rId7" action="ppaction://hlinksldjump"/>
            <a:extLst>
              <a:ext uri="{FF2B5EF4-FFF2-40B4-BE49-F238E27FC236}">
                <a16:creationId xmlns:a16="http://schemas.microsoft.com/office/drawing/2014/main" id="{436651E1-969F-B23B-438B-251895226AB1}"/>
              </a:ext>
            </a:extLst>
          </p:cNvPr>
          <p:cNvSpPr txBox="1"/>
          <p:nvPr/>
        </p:nvSpPr>
        <p:spPr>
          <a:xfrm>
            <a:off x="3210164" y="2645745"/>
            <a:ext cx="747320" cy="161583"/>
          </a:xfrm>
          <a:prstGeom prst="rect">
            <a:avLst/>
          </a:prstGeom>
          <a:noFill/>
          <a:ln>
            <a:solidFill>
              <a:schemeClr val="accent1"/>
            </a:solidFill>
          </a:ln>
        </p:spPr>
        <p:txBody>
          <a:bodyPr wrap="none" tIns="0" bIns="0" rtlCol="0">
            <a:spAutoFit/>
          </a:bodyPr>
          <a:lstStyle/>
          <a:p>
            <a:r>
              <a:rPr lang="en-US" sz="1050" dirty="0"/>
              <a:t>Opcode_6</a:t>
            </a:r>
          </a:p>
        </p:txBody>
      </p:sp>
      <p:cxnSp>
        <p:nvCxnSpPr>
          <p:cNvPr id="42" name="Connector: Elbow 41">
            <a:extLst>
              <a:ext uri="{FF2B5EF4-FFF2-40B4-BE49-F238E27FC236}">
                <a16:creationId xmlns:a16="http://schemas.microsoft.com/office/drawing/2014/main" id="{B6F56C8F-8B87-8E75-3D1C-12AADC9C8AB5}"/>
              </a:ext>
            </a:extLst>
          </p:cNvPr>
          <p:cNvCxnSpPr>
            <a:stCxn id="38" idx="3"/>
          </p:cNvCxnSpPr>
          <p:nvPr/>
        </p:nvCxnSpPr>
        <p:spPr>
          <a:xfrm flipV="1">
            <a:off x="3957484" y="2304047"/>
            <a:ext cx="1282269" cy="9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C97AF34A-C399-6E2D-FBE4-1BB576843D84}"/>
              </a:ext>
            </a:extLst>
          </p:cNvPr>
          <p:cNvCxnSpPr>
            <a:cxnSpLocks/>
            <a:stCxn id="39" idx="3"/>
          </p:cNvCxnSpPr>
          <p:nvPr/>
        </p:nvCxnSpPr>
        <p:spPr>
          <a:xfrm flipV="1">
            <a:off x="3957484" y="2442928"/>
            <a:ext cx="1282269" cy="807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9903880-FE73-D715-E47E-B0158B644AAE}"/>
              </a:ext>
            </a:extLst>
          </p:cNvPr>
          <p:cNvCxnSpPr>
            <a:cxnSpLocks/>
            <a:stCxn id="40" idx="3"/>
          </p:cNvCxnSpPr>
          <p:nvPr/>
        </p:nvCxnSpPr>
        <p:spPr>
          <a:xfrm flipV="1">
            <a:off x="3957484" y="2523720"/>
            <a:ext cx="1282269" cy="202817"/>
          </a:xfrm>
          <a:prstGeom prst="bentConnector3">
            <a:avLst>
              <a:gd name="adj1" fmla="val 5469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hlinkClick r:id="rId8" action="ppaction://hlinksldjump"/>
            <a:extLst>
              <a:ext uri="{FF2B5EF4-FFF2-40B4-BE49-F238E27FC236}">
                <a16:creationId xmlns:a16="http://schemas.microsoft.com/office/drawing/2014/main" id="{1E401FED-59F9-9DE0-3DA2-8B5FA59C35BC}"/>
              </a:ext>
            </a:extLst>
          </p:cNvPr>
          <p:cNvSpPr txBox="1"/>
          <p:nvPr/>
        </p:nvSpPr>
        <p:spPr>
          <a:xfrm>
            <a:off x="3141235" y="3367370"/>
            <a:ext cx="816249" cy="161583"/>
          </a:xfrm>
          <a:prstGeom prst="rect">
            <a:avLst/>
          </a:prstGeom>
          <a:noFill/>
          <a:ln>
            <a:solidFill>
              <a:schemeClr val="accent1"/>
            </a:solidFill>
          </a:ln>
        </p:spPr>
        <p:txBody>
          <a:bodyPr wrap="none" tIns="0" bIns="0" rtlCol="0">
            <a:spAutoFit/>
          </a:bodyPr>
          <a:lstStyle/>
          <a:p>
            <a:r>
              <a:rPr lang="en-US" sz="1050" dirty="0"/>
              <a:t>DHPC </a:t>
            </a:r>
            <a:r>
              <a:rPr lang="en-US" sz="1050" dirty="0" err="1"/>
              <a:t>Ld</a:t>
            </a:r>
            <a:r>
              <a:rPr lang="en-US" sz="1050" dirty="0"/>
              <a:t> En</a:t>
            </a:r>
          </a:p>
        </p:txBody>
      </p:sp>
      <p:sp>
        <p:nvSpPr>
          <p:cNvPr id="62" name="TextBox 61">
            <a:hlinkClick r:id="rId9" action="ppaction://hlinksldjump"/>
            <a:extLst>
              <a:ext uri="{FF2B5EF4-FFF2-40B4-BE49-F238E27FC236}">
                <a16:creationId xmlns:a16="http://schemas.microsoft.com/office/drawing/2014/main" id="{2998890D-2F8C-39C9-F19B-44B02966A0B3}"/>
              </a:ext>
            </a:extLst>
          </p:cNvPr>
          <p:cNvSpPr txBox="1"/>
          <p:nvPr/>
        </p:nvSpPr>
        <p:spPr>
          <a:xfrm>
            <a:off x="3157265" y="3591765"/>
            <a:ext cx="800219" cy="161583"/>
          </a:xfrm>
          <a:prstGeom prst="rect">
            <a:avLst/>
          </a:prstGeom>
          <a:noFill/>
          <a:ln>
            <a:solidFill>
              <a:schemeClr val="accent1"/>
            </a:solidFill>
          </a:ln>
        </p:spPr>
        <p:txBody>
          <a:bodyPr wrap="none" tIns="0" bIns="0" rtlCol="0">
            <a:spAutoFit/>
          </a:bodyPr>
          <a:lstStyle/>
          <a:p>
            <a:r>
              <a:rPr lang="en-US" sz="1050" dirty="0"/>
              <a:t>DP[L] </a:t>
            </a:r>
            <a:r>
              <a:rPr lang="en-US" sz="1050" dirty="0" err="1"/>
              <a:t>Ld</a:t>
            </a:r>
            <a:r>
              <a:rPr lang="en-US" sz="1050" dirty="0"/>
              <a:t> En</a:t>
            </a:r>
          </a:p>
        </p:txBody>
      </p:sp>
      <p:cxnSp>
        <p:nvCxnSpPr>
          <p:cNvPr id="64" name="Connector: Elbow 63">
            <a:extLst>
              <a:ext uri="{FF2B5EF4-FFF2-40B4-BE49-F238E27FC236}">
                <a16:creationId xmlns:a16="http://schemas.microsoft.com/office/drawing/2014/main" id="{9A2B8FFD-0875-AB91-8593-0D2CF66401B5}"/>
              </a:ext>
            </a:extLst>
          </p:cNvPr>
          <p:cNvCxnSpPr>
            <a:cxnSpLocks/>
            <a:endCxn id="61" idx="3"/>
          </p:cNvCxnSpPr>
          <p:nvPr/>
        </p:nvCxnSpPr>
        <p:spPr>
          <a:xfrm rot="10800000" flipV="1">
            <a:off x="3957484" y="2771502"/>
            <a:ext cx="1204066" cy="676660"/>
          </a:xfrm>
          <a:prstGeom prst="bentConnector3">
            <a:avLst>
              <a:gd name="adj1" fmla="val 245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E20E8FB-C935-8766-6264-CF3484BEE008}"/>
              </a:ext>
            </a:extLst>
          </p:cNvPr>
          <p:cNvCxnSpPr>
            <a:cxnSpLocks/>
            <a:endCxn id="62" idx="3"/>
          </p:cNvCxnSpPr>
          <p:nvPr/>
        </p:nvCxnSpPr>
        <p:spPr>
          <a:xfrm rot="10800000" flipV="1">
            <a:off x="3957484" y="2899611"/>
            <a:ext cx="1204066" cy="772946"/>
          </a:xfrm>
          <a:prstGeom prst="bentConnector3">
            <a:avLst>
              <a:gd name="adj1" fmla="val 13028"/>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hlinkClick r:id="rId9" action="ppaction://hlinksldjump"/>
            <a:extLst>
              <a:ext uri="{FF2B5EF4-FFF2-40B4-BE49-F238E27FC236}">
                <a16:creationId xmlns:a16="http://schemas.microsoft.com/office/drawing/2014/main" id="{44C7E367-EBD9-9F0B-5317-1B787C94C96B}"/>
              </a:ext>
            </a:extLst>
          </p:cNvPr>
          <p:cNvSpPr txBox="1"/>
          <p:nvPr/>
        </p:nvSpPr>
        <p:spPr>
          <a:xfrm>
            <a:off x="7268051" y="3104408"/>
            <a:ext cx="827471" cy="161583"/>
          </a:xfrm>
          <a:prstGeom prst="rect">
            <a:avLst/>
          </a:prstGeom>
          <a:noFill/>
          <a:ln>
            <a:solidFill>
              <a:schemeClr val="accent1"/>
            </a:solidFill>
          </a:ln>
        </p:spPr>
        <p:txBody>
          <a:bodyPr wrap="none" tIns="0" bIns="0" rtlCol="0">
            <a:spAutoFit/>
          </a:bodyPr>
          <a:lstStyle/>
          <a:p>
            <a:r>
              <a:rPr lang="en-US" sz="1050" dirty="0"/>
              <a:t>DP[H] </a:t>
            </a:r>
            <a:r>
              <a:rPr lang="en-US" sz="1050" dirty="0" err="1"/>
              <a:t>Ld</a:t>
            </a:r>
            <a:r>
              <a:rPr lang="en-US" sz="1050" dirty="0"/>
              <a:t> En</a:t>
            </a:r>
          </a:p>
        </p:txBody>
      </p:sp>
      <p:cxnSp>
        <p:nvCxnSpPr>
          <p:cNvPr id="74" name="Connector: Elbow 73">
            <a:extLst>
              <a:ext uri="{FF2B5EF4-FFF2-40B4-BE49-F238E27FC236}">
                <a16:creationId xmlns:a16="http://schemas.microsoft.com/office/drawing/2014/main" id="{CB129D48-2E36-723F-038E-FB8355D2404F}"/>
              </a:ext>
            </a:extLst>
          </p:cNvPr>
          <p:cNvCxnSpPr>
            <a:endCxn id="72" idx="1"/>
          </p:cNvCxnSpPr>
          <p:nvPr/>
        </p:nvCxnSpPr>
        <p:spPr>
          <a:xfrm>
            <a:off x="6290512" y="3011540"/>
            <a:ext cx="977539" cy="1736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hlinkClick r:id="rId7" action="ppaction://hlinksldjump"/>
            <a:extLst>
              <a:ext uri="{FF2B5EF4-FFF2-40B4-BE49-F238E27FC236}">
                <a16:creationId xmlns:a16="http://schemas.microsoft.com/office/drawing/2014/main" id="{3FA378F1-5899-1320-BE2C-E72D0982A25B}"/>
              </a:ext>
            </a:extLst>
          </p:cNvPr>
          <p:cNvSpPr txBox="1"/>
          <p:nvPr/>
        </p:nvSpPr>
        <p:spPr>
          <a:xfrm>
            <a:off x="7268051" y="2868856"/>
            <a:ext cx="806631" cy="161583"/>
          </a:xfrm>
          <a:prstGeom prst="rect">
            <a:avLst/>
          </a:prstGeom>
          <a:noFill/>
          <a:ln>
            <a:solidFill>
              <a:schemeClr val="accent1"/>
            </a:solidFill>
          </a:ln>
        </p:spPr>
        <p:txBody>
          <a:bodyPr wrap="none" tIns="0" bIns="0" rtlCol="0">
            <a:spAutoFit/>
          </a:bodyPr>
          <a:lstStyle/>
          <a:p>
            <a:r>
              <a:rPr lang="en-US" sz="1050" dirty="0"/>
              <a:t>SP[L] </a:t>
            </a:r>
            <a:r>
              <a:rPr lang="en-US" sz="1050" dirty="0" err="1"/>
              <a:t>Ld</a:t>
            </a:r>
            <a:r>
              <a:rPr lang="en-US" sz="1050" dirty="0"/>
              <a:t> En</a:t>
            </a:r>
          </a:p>
        </p:txBody>
      </p:sp>
      <p:sp>
        <p:nvSpPr>
          <p:cNvPr id="76" name="TextBox 75">
            <a:hlinkClick r:id="rId10" action="ppaction://hlinksldjump"/>
            <a:extLst>
              <a:ext uri="{FF2B5EF4-FFF2-40B4-BE49-F238E27FC236}">
                <a16:creationId xmlns:a16="http://schemas.microsoft.com/office/drawing/2014/main" id="{C5676E2E-DBD4-0099-0BD6-3BECDFC9FED4}"/>
              </a:ext>
            </a:extLst>
          </p:cNvPr>
          <p:cNvSpPr txBox="1"/>
          <p:nvPr/>
        </p:nvSpPr>
        <p:spPr>
          <a:xfrm>
            <a:off x="7268051" y="2633303"/>
            <a:ext cx="827471" cy="161583"/>
          </a:xfrm>
          <a:prstGeom prst="rect">
            <a:avLst/>
          </a:prstGeom>
          <a:noFill/>
          <a:ln>
            <a:solidFill>
              <a:schemeClr val="accent1"/>
            </a:solidFill>
          </a:ln>
        </p:spPr>
        <p:txBody>
          <a:bodyPr wrap="none" tIns="0" bIns="0" rtlCol="0">
            <a:spAutoFit/>
          </a:bodyPr>
          <a:lstStyle/>
          <a:p>
            <a:r>
              <a:rPr lang="en-US" sz="1050" dirty="0"/>
              <a:t>SP[H] </a:t>
            </a:r>
            <a:r>
              <a:rPr lang="en-US" sz="1050" dirty="0" err="1"/>
              <a:t>Ld</a:t>
            </a:r>
            <a:r>
              <a:rPr lang="en-US" sz="1050" dirty="0"/>
              <a:t> En</a:t>
            </a:r>
          </a:p>
        </p:txBody>
      </p:sp>
      <p:sp>
        <p:nvSpPr>
          <p:cNvPr id="77" name="TextBox 76">
            <a:hlinkClick r:id="rId7" action="ppaction://hlinksldjump"/>
            <a:extLst>
              <a:ext uri="{FF2B5EF4-FFF2-40B4-BE49-F238E27FC236}">
                <a16:creationId xmlns:a16="http://schemas.microsoft.com/office/drawing/2014/main" id="{264E4CDC-8667-6FEE-BCEB-26AF96053966}"/>
              </a:ext>
            </a:extLst>
          </p:cNvPr>
          <p:cNvSpPr txBox="1"/>
          <p:nvPr/>
        </p:nvSpPr>
        <p:spPr>
          <a:xfrm>
            <a:off x="7268051" y="2397750"/>
            <a:ext cx="790601" cy="161583"/>
          </a:xfrm>
          <a:prstGeom prst="rect">
            <a:avLst/>
          </a:prstGeom>
          <a:noFill/>
          <a:ln>
            <a:solidFill>
              <a:schemeClr val="accent1"/>
            </a:solidFill>
          </a:ln>
        </p:spPr>
        <p:txBody>
          <a:bodyPr wrap="none" tIns="0" bIns="0" rtlCol="0">
            <a:spAutoFit/>
          </a:bodyPr>
          <a:lstStyle/>
          <a:p>
            <a:r>
              <a:rPr lang="en-US" sz="1050" dirty="0"/>
              <a:t>BP[L] </a:t>
            </a:r>
            <a:r>
              <a:rPr lang="en-US" sz="1050" dirty="0" err="1"/>
              <a:t>Ld</a:t>
            </a:r>
            <a:r>
              <a:rPr lang="en-US" sz="1050" dirty="0"/>
              <a:t> En</a:t>
            </a:r>
          </a:p>
        </p:txBody>
      </p:sp>
      <p:sp>
        <p:nvSpPr>
          <p:cNvPr id="78" name="TextBox 77">
            <a:hlinkClick r:id="rId7" action="ppaction://hlinksldjump"/>
            <a:extLst>
              <a:ext uri="{FF2B5EF4-FFF2-40B4-BE49-F238E27FC236}">
                <a16:creationId xmlns:a16="http://schemas.microsoft.com/office/drawing/2014/main" id="{6737AC94-E243-4062-4BD3-B00F3E5B3346}"/>
              </a:ext>
            </a:extLst>
          </p:cNvPr>
          <p:cNvSpPr txBox="1"/>
          <p:nvPr/>
        </p:nvSpPr>
        <p:spPr>
          <a:xfrm>
            <a:off x="7268051" y="2162197"/>
            <a:ext cx="827471" cy="161583"/>
          </a:xfrm>
          <a:prstGeom prst="rect">
            <a:avLst/>
          </a:prstGeom>
          <a:noFill/>
          <a:ln>
            <a:solidFill>
              <a:schemeClr val="accent1"/>
            </a:solidFill>
          </a:ln>
        </p:spPr>
        <p:txBody>
          <a:bodyPr wrap="none" tIns="0" bIns="0" rtlCol="0">
            <a:spAutoFit/>
          </a:bodyPr>
          <a:lstStyle/>
          <a:p>
            <a:r>
              <a:rPr lang="en-US" sz="1050" dirty="0"/>
              <a:t>BP[H] </a:t>
            </a:r>
            <a:r>
              <a:rPr lang="en-US" sz="1050" dirty="0" err="1"/>
              <a:t>Ld</a:t>
            </a:r>
            <a:r>
              <a:rPr lang="en-US" sz="1050" dirty="0"/>
              <a:t> En</a:t>
            </a:r>
          </a:p>
        </p:txBody>
      </p:sp>
      <p:cxnSp>
        <p:nvCxnSpPr>
          <p:cNvPr id="79" name="Connector: Elbow 78">
            <a:extLst>
              <a:ext uri="{FF2B5EF4-FFF2-40B4-BE49-F238E27FC236}">
                <a16:creationId xmlns:a16="http://schemas.microsoft.com/office/drawing/2014/main" id="{D3CC50D9-4B8F-E4CC-8632-F2ABF4FB8573}"/>
              </a:ext>
            </a:extLst>
          </p:cNvPr>
          <p:cNvCxnSpPr>
            <a:cxnSpLocks/>
            <a:endCxn id="75" idx="1"/>
          </p:cNvCxnSpPr>
          <p:nvPr/>
        </p:nvCxnSpPr>
        <p:spPr>
          <a:xfrm>
            <a:off x="6290512" y="2899611"/>
            <a:ext cx="977539" cy="500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305D29D5-5D09-DEAF-0E17-43172F263363}"/>
              </a:ext>
            </a:extLst>
          </p:cNvPr>
          <p:cNvCxnSpPr>
            <a:cxnSpLocks/>
            <a:endCxn id="76" idx="1"/>
          </p:cNvCxnSpPr>
          <p:nvPr/>
        </p:nvCxnSpPr>
        <p:spPr>
          <a:xfrm flipV="1">
            <a:off x="6281258" y="2714095"/>
            <a:ext cx="986793" cy="574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4C4E38E4-FF75-ACB6-2965-A8E2E6229E9B}"/>
              </a:ext>
            </a:extLst>
          </p:cNvPr>
          <p:cNvCxnSpPr>
            <a:cxnSpLocks/>
            <a:endCxn id="77" idx="1"/>
          </p:cNvCxnSpPr>
          <p:nvPr/>
        </p:nvCxnSpPr>
        <p:spPr>
          <a:xfrm flipV="1">
            <a:off x="6276631" y="2478542"/>
            <a:ext cx="991420" cy="1830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553316CC-B4AA-4D0B-C71D-1C4882CA5911}"/>
              </a:ext>
            </a:extLst>
          </p:cNvPr>
          <p:cNvCxnSpPr>
            <a:cxnSpLocks/>
            <a:endCxn id="78" idx="1"/>
          </p:cNvCxnSpPr>
          <p:nvPr/>
        </p:nvCxnSpPr>
        <p:spPr>
          <a:xfrm flipV="1">
            <a:off x="6276631" y="2242989"/>
            <a:ext cx="991420" cy="300788"/>
          </a:xfrm>
          <a:prstGeom prst="bentConnector3">
            <a:avLst>
              <a:gd name="adj1" fmla="val 39685"/>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B2B2857-2926-CC6E-F7FE-BBD65A1CCC34}"/>
              </a:ext>
            </a:extLst>
          </p:cNvPr>
          <p:cNvSpPr/>
          <p:nvPr/>
        </p:nvSpPr>
        <p:spPr>
          <a:xfrm>
            <a:off x="4360937" y="3410075"/>
            <a:ext cx="133947"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Diagram&#10;&#10;Description automatically generated with low confidence">
            <a:extLst>
              <a:ext uri="{FF2B5EF4-FFF2-40B4-BE49-F238E27FC236}">
                <a16:creationId xmlns:a16="http://schemas.microsoft.com/office/drawing/2014/main" id="{0CDCB733-5CA8-2DB5-E3D9-C6CF8D674E6A}"/>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635842"/>
            <a:ext cx="231824" cy="161584"/>
          </a:xfrm>
          <a:prstGeom prst="rect">
            <a:avLst/>
          </a:prstGeom>
        </p:spPr>
      </p:pic>
      <p:cxnSp>
        <p:nvCxnSpPr>
          <p:cNvPr id="16" name="Connector: Elbow 15">
            <a:extLst>
              <a:ext uri="{FF2B5EF4-FFF2-40B4-BE49-F238E27FC236}">
                <a16:creationId xmlns:a16="http://schemas.microsoft.com/office/drawing/2014/main" id="{1D639D08-1A00-6E10-3A3A-5A95D8F0C1E2}"/>
              </a:ext>
            </a:extLst>
          </p:cNvPr>
          <p:cNvCxnSpPr>
            <a:cxnSpLocks/>
            <a:stCxn id="22" idx="3"/>
            <a:endCxn id="20" idx="1"/>
          </p:cNvCxnSpPr>
          <p:nvPr/>
        </p:nvCxnSpPr>
        <p:spPr>
          <a:xfrm>
            <a:off x="2397923" y="3540442"/>
            <a:ext cx="472877" cy="3409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20" name="Picture 19" descr="Diagram&#10;&#10;Description automatically generated with low confidence">
            <a:extLst>
              <a:ext uri="{FF2B5EF4-FFF2-40B4-BE49-F238E27FC236}">
                <a16:creationId xmlns:a16="http://schemas.microsoft.com/office/drawing/2014/main" id="{FBDE4927-0C63-3D43-5DAC-4BB9E922074A}"/>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r="58979" b="28024"/>
          <a:stretch/>
        </p:blipFill>
        <p:spPr>
          <a:xfrm>
            <a:off x="2870800" y="3788626"/>
            <a:ext cx="270435" cy="185528"/>
          </a:xfrm>
          <a:prstGeom prst="rect">
            <a:avLst/>
          </a:prstGeom>
          <a:solidFill>
            <a:schemeClr val="bg1"/>
          </a:solidFill>
        </p:spPr>
      </p:pic>
      <p:sp>
        <p:nvSpPr>
          <p:cNvPr id="22" name="TextBox 21">
            <a:hlinkClick r:id="rId13" action="ppaction://hlinksldjump"/>
            <a:extLst>
              <a:ext uri="{FF2B5EF4-FFF2-40B4-BE49-F238E27FC236}">
                <a16:creationId xmlns:a16="http://schemas.microsoft.com/office/drawing/2014/main" id="{2AB670A1-9F3E-A2CC-A3E9-2AA3A3AFCF91}"/>
              </a:ext>
            </a:extLst>
          </p:cNvPr>
          <p:cNvSpPr txBox="1"/>
          <p:nvPr/>
        </p:nvSpPr>
        <p:spPr>
          <a:xfrm>
            <a:off x="1727547" y="3463498"/>
            <a:ext cx="670376" cy="153888"/>
          </a:xfrm>
          <a:prstGeom prst="rect">
            <a:avLst/>
          </a:prstGeom>
          <a:solidFill>
            <a:schemeClr val="bg1"/>
          </a:solidFill>
          <a:ln>
            <a:solidFill>
              <a:schemeClr val="accent1"/>
            </a:solidFill>
          </a:ln>
        </p:spPr>
        <p:txBody>
          <a:bodyPr wrap="none" tIns="0" bIns="0" rtlCol="0">
            <a:spAutoFit/>
          </a:bodyPr>
          <a:lstStyle/>
          <a:p>
            <a:r>
              <a:rPr lang="en-US" sz="1000" dirty="0"/>
              <a:t>Main CLK</a:t>
            </a:r>
          </a:p>
        </p:txBody>
      </p:sp>
      <p:cxnSp>
        <p:nvCxnSpPr>
          <p:cNvPr id="27" name="Connector: Elbow 26">
            <a:extLst>
              <a:ext uri="{FF2B5EF4-FFF2-40B4-BE49-F238E27FC236}">
                <a16:creationId xmlns:a16="http://schemas.microsoft.com/office/drawing/2014/main" id="{F4ACB04A-9221-6841-2D35-F1FDB5650DBF}"/>
              </a:ext>
            </a:extLst>
          </p:cNvPr>
          <p:cNvCxnSpPr>
            <a:cxnSpLocks/>
            <a:stCxn id="20" idx="3"/>
            <a:endCxn id="12" idx="2"/>
          </p:cNvCxnSpPr>
          <p:nvPr/>
        </p:nvCxnSpPr>
        <p:spPr>
          <a:xfrm flipV="1">
            <a:off x="3141235" y="3501428"/>
            <a:ext cx="1286676" cy="379962"/>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0" name="Picture 29" descr="Diagram&#10;&#10;Description automatically generated with low confidence">
            <a:extLst>
              <a:ext uri="{FF2B5EF4-FFF2-40B4-BE49-F238E27FC236}">
                <a16:creationId xmlns:a16="http://schemas.microsoft.com/office/drawing/2014/main" id="{7450099E-0791-8081-C6DE-15AB3CF9F2FF}"/>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flipH="1">
            <a:off x="4290141" y="3595527"/>
            <a:ext cx="231824" cy="161584"/>
          </a:xfrm>
          <a:prstGeom prst="rect">
            <a:avLst/>
          </a:prstGeom>
        </p:spPr>
      </p:pic>
      <p:pic>
        <p:nvPicPr>
          <p:cNvPr id="31" name="Picture 30" descr="Diagram&#10;&#10;Description automatically generated with low confidence">
            <a:extLst>
              <a:ext uri="{FF2B5EF4-FFF2-40B4-BE49-F238E27FC236}">
                <a16:creationId xmlns:a16="http://schemas.microsoft.com/office/drawing/2014/main" id="{50359120-9A1D-2C00-5978-50CD9380AEB5}"/>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flipH="1">
            <a:off x="4286680" y="3374223"/>
            <a:ext cx="231824" cy="161584"/>
          </a:xfrm>
          <a:prstGeom prst="rect">
            <a:avLst/>
          </a:prstGeom>
        </p:spPr>
      </p:pic>
      <p:cxnSp>
        <p:nvCxnSpPr>
          <p:cNvPr id="54" name="Connector: Elbow 53">
            <a:extLst>
              <a:ext uri="{FF2B5EF4-FFF2-40B4-BE49-F238E27FC236}">
                <a16:creationId xmlns:a16="http://schemas.microsoft.com/office/drawing/2014/main" id="{80F48B80-73BE-0059-E924-C1B27AD4CD0E}"/>
              </a:ext>
            </a:extLst>
          </p:cNvPr>
          <p:cNvCxnSpPr>
            <a:cxnSpLocks/>
            <a:stCxn id="20" idx="3"/>
            <a:endCxn id="53" idx="2"/>
          </p:cNvCxnSpPr>
          <p:nvPr/>
        </p:nvCxnSpPr>
        <p:spPr>
          <a:xfrm flipV="1">
            <a:off x="3141235" y="2778533"/>
            <a:ext cx="3876551" cy="1102857"/>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with low confidence">
            <a:extLst>
              <a:ext uri="{FF2B5EF4-FFF2-40B4-BE49-F238E27FC236}">
                <a16:creationId xmlns:a16="http://schemas.microsoft.com/office/drawing/2014/main" id="{861975FF-E00E-A230-3B5A-7B25233DBD9F}"/>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3110402"/>
            <a:ext cx="231824" cy="161584"/>
          </a:xfrm>
          <a:prstGeom prst="rect">
            <a:avLst/>
          </a:prstGeom>
        </p:spPr>
      </p:pic>
    </p:spTree>
    <p:extLst>
      <p:ext uri="{BB962C8B-B14F-4D97-AF65-F5344CB8AC3E}">
        <p14:creationId xmlns:p14="http://schemas.microsoft.com/office/powerpoint/2010/main" val="1768926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40E1B0B-3CB6-29F8-29E4-71AF7EF70BB3}"/>
              </a:ext>
            </a:extLst>
          </p:cNvPr>
          <p:cNvSpPr/>
          <p:nvPr/>
        </p:nvSpPr>
        <p:spPr>
          <a:xfrm>
            <a:off x="8230107" y="2836750"/>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C306325-928C-ADD8-D888-E6C0F2FB6DE9}"/>
              </a:ext>
            </a:extLst>
          </p:cNvPr>
          <p:cNvSpPr/>
          <p:nvPr/>
        </p:nvSpPr>
        <p:spPr>
          <a:xfrm>
            <a:off x="7540295" y="3828293"/>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EAF6F86-CB24-A572-4B88-D7164CF3B3DE}"/>
              </a:ext>
            </a:extLst>
          </p:cNvPr>
          <p:cNvGrpSpPr/>
          <p:nvPr/>
        </p:nvGrpSpPr>
        <p:grpSpPr>
          <a:xfrm>
            <a:off x="6546674" y="3774385"/>
            <a:ext cx="1508861" cy="2350579"/>
            <a:chOff x="6520847" y="4291893"/>
            <a:chExt cx="1508861" cy="2350578"/>
          </a:xfrm>
        </p:grpSpPr>
        <p:pic>
          <p:nvPicPr>
            <p:cNvPr id="27" name="Picture 2" descr="74HC245 Octal Bus Transceiver Pinout, Examples, Datasheet, Applications">
              <a:extLst>
                <a:ext uri="{FF2B5EF4-FFF2-40B4-BE49-F238E27FC236}">
                  <a16:creationId xmlns:a16="http://schemas.microsoft.com/office/drawing/2014/main" id="{F1B6EEB3-2365-1C40-A682-D827816A83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4" t="-1060" r="12831" b="11087"/>
            <a:stretch/>
          </p:blipFill>
          <p:spPr bwMode="auto">
            <a:xfrm rot="16200000">
              <a:off x="6099989" y="4712751"/>
              <a:ext cx="2350578" cy="150886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DE0D714-BF89-1158-AC30-C76599990A58}"/>
                </a:ext>
              </a:extLst>
            </p:cNvPr>
            <p:cNvSpPr txBox="1"/>
            <p:nvPr/>
          </p:nvSpPr>
          <p:spPr>
            <a:xfrm>
              <a:off x="6583636" y="4956427"/>
              <a:ext cx="849913" cy="307777"/>
            </a:xfrm>
            <a:prstGeom prst="rect">
              <a:avLst/>
            </a:prstGeom>
            <a:noFill/>
          </p:spPr>
          <p:txBody>
            <a:bodyPr wrap="none" rtlCol="0">
              <a:spAutoFit/>
            </a:bodyPr>
            <a:lstStyle/>
            <a:p>
              <a:r>
                <a:rPr lang="en-US" sz="1400">
                  <a:hlinkClick r:id="rId4" action="ppaction://hlinksldjump"/>
                </a:rPr>
                <a:t>74HC245</a:t>
              </a:r>
              <a:endParaRPr lang="en-US" sz="1400"/>
            </a:p>
          </p:txBody>
        </p:sp>
      </p:grpSp>
      <p:sp>
        <p:nvSpPr>
          <p:cNvPr id="49" name="Rectangle 48">
            <a:extLst>
              <a:ext uri="{FF2B5EF4-FFF2-40B4-BE49-F238E27FC236}">
                <a16:creationId xmlns:a16="http://schemas.microsoft.com/office/drawing/2014/main" id="{CE2D8C3E-0C94-C958-BA77-4AB1C4D467D6}"/>
              </a:ext>
            </a:extLst>
          </p:cNvPr>
          <p:cNvSpPr/>
          <p:nvPr/>
        </p:nvSpPr>
        <p:spPr>
          <a:xfrm>
            <a:off x="7550721" y="30262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46AADE6-53CB-4453-3A37-A5306EEFD35E}"/>
              </a:ext>
            </a:extLst>
          </p:cNvPr>
          <p:cNvSpPr/>
          <p:nvPr/>
        </p:nvSpPr>
        <p:spPr>
          <a:xfrm>
            <a:off x="6484588"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9B7DEAE-DDB0-321F-8106-CA40B47660B7}"/>
              </a:ext>
            </a:extLst>
          </p:cNvPr>
          <p:cNvSpPr/>
          <p:nvPr/>
        </p:nvSpPr>
        <p:spPr>
          <a:xfrm>
            <a:off x="8405523" y="28765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6D1A523-1FE6-E194-D08C-D44E8333E6F8}"/>
              </a:ext>
            </a:extLst>
          </p:cNvPr>
          <p:cNvSpPr/>
          <p:nvPr/>
        </p:nvSpPr>
        <p:spPr>
          <a:xfrm>
            <a:off x="9270416" y="2920577"/>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5D09178-72F6-56C7-5582-627AA23BBE47}"/>
              </a:ext>
            </a:extLst>
          </p:cNvPr>
          <p:cNvSpPr/>
          <p:nvPr/>
        </p:nvSpPr>
        <p:spPr>
          <a:xfrm>
            <a:off x="6624471" y="2929271"/>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2FEEDC0-B82D-1797-053C-7FC3E7144346}"/>
              </a:ext>
            </a:extLst>
          </p:cNvPr>
          <p:cNvSpPr/>
          <p:nvPr/>
        </p:nvSpPr>
        <p:spPr>
          <a:xfrm>
            <a:off x="3561283" y="30262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968B8BA-0E0A-C3BD-0633-CB0D1BA736A5}"/>
              </a:ext>
            </a:extLst>
          </p:cNvPr>
          <p:cNvSpPr/>
          <p:nvPr/>
        </p:nvSpPr>
        <p:spPr>
          <a:xfrm>
            <a:off x="1638483"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50FB2B4-212D-96AD-F380-A7353CFF3400}"/>
              </a:ext>
            </a:extLst>
          </p:cNvPr>
          <p:cNvSpPr/>
          <p:nvPr/>
        </p:nvSpPr>
        <p:spPr>
          <a:xfrm>
            <a:off x="3387568"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CCC70E6-7C94-828C-C788-C107CBE53303}"/>
              </a:ext>
            </a:extLst>
          </p:cNvPr>
          <p:cNvGrpSpPr/>
          <p:nvPr/>
        </p:nvGrpSpPr>
        <p:grpSpPr>
          <a:xfrm>
            <a:off x="1604717" y="2110061"/>
            <a:ext cx="3222366" cy="1143913"/>
            <a:chOff x="6159098" y="1379058"/>
            <a:chExt cx="4902278" cy="2049942"/>
          </a:xfrm>
        </p:grpSpPr>
        <p:pic>
          <p:nvPicPr>
            <p:cNvPr id="19" name="Picture 18">
              <a:extLst>
                <a:ext uri="{FF2B5EF4-FFF2-40B4-BE49-F238E27FC236}">
                  <a16:creationId xmlns:a16="http://schemas.microsoft.com/office/drawing/2014/main" id="{2EFD09FA-01E8-5AD6-2BFA-1CA751DF75C7}"/>
                </a:ext>
              </a:extLst>
            </p:cNvPr>
            <p:cNvPicPr>
              <a:picLocks noChangeAspect="1"/>
            </p:cNvPicPr>
            <p:nvPr/>
          </p:nvPicPr>
          <p:blipFill>
            <a:blip r:embed="rId5"/>
            <a:stretch>
              <a:fillRect/>
            </a:stretch>
          </p:blipFill>
          <p:spPr>
            <a:xfrm rot="5400000">
              <a:off x="6260672" y="1277485"/>
              <a:ext cx="2049941" cy="2253089"/>
            </a:xfrm>
            <a:prstGeom prst="rect">
              <a:avLst/>
            </a:prstGeom>
          </p:spPr>
        </p:pic>
        <p:pic>
          <p:nvPicPr>
            <p:cNvPr id="20" name="Picture 19">
              <a:extLst>
                <a:ext uri="{FF2B5EF4-FFF2-40B4-BE49-F238E27FC236}">
                  <a16:creationId xmlns:a16="http://schemas.microsoft.com/office/drawing/2014/main" id="{2D8ECCCB-1F40-571E-100E-1EFA11A81032}"/>
                </a:ext>
              </a:extLst>
            </p:cNvPr>
            <p:cNvPicPr>
              <a:picLocks noChangeAspect="1"/>
            </p:cNvPicPr>
            <p:nvPr/>
          </p:nvPicPr>
          <p:blipFill>
            <a:blip r:embed="rId5"/>
            <a:stretch>
              <a:fillRect/>
            </a:stretch>
          </p:blipFill>
          <p:spPr>
            <a:xfrm rot="5400000">
              <a:off x="8909861" y="1277484"/>
              <a:ext cx="2049941" cy="2253089"/>
            </a:xfrm>
            <a:prstGeom prst="rect">
              <a:avLst/>
            </a:prstGeom>
          </p:spPr>
        </p:pic>
        <p:sp>
          <p:nvSpPr>
            <p:cNvPr id="21" name="TextBox 20">
              <a:extLst>
                <a:ext uri="{FF2B5EF4-FFF2-40B4-BE49-F238E27FC236}">
                  <a16:creationId xmlns:a16="http://schemas.microsoft.com/office/drawing/2014/main" id="{AA85EEBD-E871-3271-3864-FA94C7E67FB0}"/>
                </a:ext>
              </a:extLst>
            </p:cNvPr>
            <p:cNvSpPr txBox="1"/>
            <p:nvPr/>
          </p:nvSpPr>
          <p:spPr>
            <a:xfrm>
              <a:off x="6484311" y="2167011"/>
              <a:ext cx="1980708" cy="468817"/>
            </a:xfrm>
            <a:prstGeom prst="rect">
              <a:avLst/>
            </a:prstGeom>
            <a:noFill/>
          </p:spPr>
          <p:txBody>
            <a:bodyPr wrap="none" rtlCol="0">
              <a:spAutoFit/>
            </a:bodyPr>
            <a:lstStyle/>
            <a:p>
              <a:r>
                <a:rPr lang="en-US" sz="1100">
                  <a:hlinkClick r:id="rId6" action="ppaction://hlinksldjump"/>
                </a:rPr>
                <a:t>74HC161</a:t>
              </a:r>
              <a:r>
                <a:rPr lang="en-US" sz="1100"/>
                <a:t> PC[14:12]</a:t>
              </a:r>
            </a:p>
          </p:txBody>
        </p:sp>
        <p:sp>
          <p:nvSpPr>
            <p:cNvPr id="22" name="TextBox 21">
              <a:extLst>
                <a:ext uri="{FF2B5EF4-FFF2-40B4-BE49-F238E27FC236}">
                  <a16:creationId xmlns:a16="http://schemas.microsoft.com/office/drawing/2014/main" id="{26C6D4A5-A7E8-B32A-51D7-0CB1A167A5DC}"/>
                </a:ext>
              </a:extLst>
            </p:cNvPr>
            <p:cNvSpPr txBox="1"/>
            <p:nvPr/>
          </p:nvSpPr>
          <p:spPr>
            <a:xfrm>
              <a:off x="8923346" y="2200970"/>
              <a:ext cx="1870967" cy="468817"/>
            </a:xfrm>
            <a:prstGeom prst="rect">
              <a:avLst/>
            </a:prstGeom>
            <a:noFill/>
          </p:spPr>
          <p:txBody>
            <a:bodyPr wrap="none" rtlCol="0">
              <a:spAutoFit/>
            </a:bodyPr>
            <a:lstStyle/>
            <a:p>
              <a:r>
                <a:rPr lang="en-US" sz="1100">
                  <a:hlinkClick r:id="rId6" action="ppaction://hlinksldjump"/>
                </a:rPr>
                <a:t>74HC161</a:t>
              </a:r>
              <a:r>
                <a:rPr lang="en-US" sz="1100"/>
                <a:t> PC[11:8]</a:t>
              </a:r>
            </a:p>
          </p:txBody>
        </p:sp>
      </p:grpSp>
      <p:grpSp>
        <p:nvGrpSpPr>
          <p:cNvPr id="24" name="Group 23">
            <a:extLst>
              <a:ext uri="{FF2B5EF4-FFF2-40B4-BE49-F238E27FC236}">
                <a16:creationId xmlns:a16="http://schemas.microsoft.com/office/drawing/2014/main" id="{FE7A7B17-26A4-531C-5250-8AB35C0CD5DF}"/>
              </a:ext>
            </a:extLst>
          </p:cNvPr>
          <p:cNvGrpSpPr/>
          <p:nvPr/>
        </p:nvGrpSpPr>
        <p:grpSpPr>
          <a:xfrm>
            <a:off x="6446734" y="2116157"/>
            <a:ext cx="3222366" cy="1143913"/>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5"/>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5"/>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484311" y="2167011"/>
              <a:ext cx="1761225" cy="468817"/>
            </a:xfrm>
            <a:prstGeom prst="rect">
              <a:avLst/>
            </a:prstGeom>
            <a:noFill/>
          </p:spPr>
          <p:txBody>
            <a:bodyPr wrap="none" rtlCol="0">
              <a:spAutoFit/>
            </a:bodyPr>
            <a:lstStyle/>
            <a:p>
              <a:r>
                <a:rPr lang="en-US" sz="1100">
                  <a:hlinkClick r:id="rId6" action="ppaction://hlinksldjump"/>
                </a:rPr>
                <a:t>74HC161</a:t>
              </a:r>
              <a:r>
                <a:rPr lang="en-US" sz="1100"/>
                <a:t> PC[7:4]</a:t>
              </a:r>
            </a:p>
          </p:txBody>
        </p:sp>
        <p:sp>
          <p:nvSpPr>
            <p:cNvPr id="8" name="TextBox 7">
              <a:extLst>
                <a:ext uri="{FF2B5EF4-FFF2-40B4-BE49-F238E27FC236}">
                  <a16:creationId xmlns:a16="http://schemas.microsoft.com/office/drawing/2014/main" id="{1D2EE4F3-D9AF-1621-8F6C-F66CADB8B5D2}"/>
                </a:ext>
              </a:extLst>
            </p:cNvPr>
            <p:cNvSpPr txBox="1"/>
            <p:nvPr/>
          </p:nvSpPr>
          <p:spPr>
            <a:xfrm>
              <a:off x="8923346" y="2200970"/>
              <a:ext cx="1761225" cy="468817"/>
            </a:xfrm>
            <a:prstGeom prst="rect">
              <a:avLst/>
            </a:prstGeom>
            <a:noFill/>
          </p:spPr>
          <p:txBody>
            <a:bodyPr wrap="none" rtlCol="0">
              <a:spAutoFit/>
            </a:bodyPr>
            <a:lstStyle/>
            <a:p>
              <a:r>
                <a:rPr lang="en-US" sz="1100">
                  <a:hlinkClick r:id="rId6" action="ppaction://hlinksldjump"/>
                </a:rPr>
                <a:t>74HC161</a:t>
              </a:r>
              <a:r>
                <a:rPr lang="en-US" sz="1100"/>
                <a:t> PC[3:0]</a:t>
              </a:r>
            </a:p>
          </p:txBody>
        </p:sp>
      </p:grpSp>
      <p:sp>
        <p:nvSpPr>
          <p:cNvPr id="25" name="Callout: Down Arrow 24">
            <a:extLst>
              <a:ext uri="{FF2B5EF4-FFF2-40B4-BE49-F238E27FC236}">
                <a16:creationId xmlns:a16="http://schemas.microsoft.com/office/drawing/2014/main" id="{BB50E15C-1CBC-3DD2-E502-32E1E332EE1C}"/>
              </a:ext>
            </a:extLst>
          </p:cNvPr>
          <p:cNvSpPr/>
          <p:nvPr/>
        </p:nvSpPr>
        <p:spPr>
          <a:xfrm>
            <a:off x="4958160" y="3431273"/>
            <a:ext cx="4324653" cy="474713"/>
          </a:xfrm>
          <a:prstGeom prst="downArrowCallout">
            <a:avLst>
              <a:gd name="adj1" fmla="val 27752"/>
              <a:gd name="adj2" fmla="val 23624"/>
              <a:gd name="adj3" fmla="val 30503"/>
              <a:gd name="adj4" fmla="val 34708"/>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900"/>
              <a:t>                                               PC Low[7:0]</a:t>
            </a:r>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Program Counter (v2.0)</a:t>
            </a:r>
          </a:p>
        </p:txBody>
      </p:sp>
      <p:sp>
        <p:nvSpPr>
          <p:cNvPr id="52" name="TextBox 51">
            <a:hlinkClick r:id="rId7" action="ppaction://hlinksldjump"/>
            <a:extLst>
              <a:ext uri="{FF2B5EF4-FFF2-40B4-BE49-F238E27FC236}">
                <a16:creationId xmlns:a16="http://schemas.microsoft.com/office/drawing/2014/main" id="{84D4E892-BC18-14C3-F5BB-E9B7EC20FB94}"/>
              </a:ext>
            </a:extLst>
          </p:cNvPr>
          <p:cNvSpPr txBox="1"/>
          <p:nvPr/>
        </p:nvSpPr>
        <p:spPr>
          <a:xfrm>
            <a:off x="10147005" y="1959452"/>
            <a:ext cx="963405" cy="184666"/>
          </a:xfrm>
          <a:prstGeom prst="rect">
            <a:avLst/>
          </a:prstGeom>
          <a:solidFill>
            <a:schemeClr val="bg1"/>
          </a:solidFill>
          <a:ln>
            <a:solidFill>
              <a:schemeClr val="accent1"/>
            </a:solidFill>
          </a:ln>
        </p:spPr>
        <p:txBody>
          <a:bodyPr wrap="none" tIns="0" bIns="0" rtlCol="0">
            <a:spAutoFit/>
          </a:bodyPr>
          <a:lstStyle/>
          <a:p>
            <a:r>
              <a:rPr lang="en-US" sz="1200"/>
              <a:t>~Main Reset</a:t>
            </a:r>
          </a:p>
        </p:txBody>
      </p:sp>
      <p:sp>
        <p:nvSpPr>
          <p:cNvPr id="54" name="TextBox 53">
            <a:hlinkClick r:id="rId7" action="ppaction://hlinksldjump"/>
            <a:extLst>
              <a:ext uri="{FF2B5EF4-FFF2-40B4-BE49-F238E27FC236}">
                <a16:creationId xmlns:a16="http://schemas.microsoft.com/office/drawing/2014/main" id="{A503E156-98C3-E670-3BCE-8B758F75C67C}"/>
              </a:ext>
            </a:extLst>
          </p:cNvPr>
          <p:cNvSpPr txBox="1"/>
          <p:nvPr/>
        </p:nvSpPr>
        <p:spPr>
          <a:xfrm>
            <a:off x="10147005" y="1634738"/>
            <a:ext cx="766557" cy="184666"/>
          </a:xfrm>
          <a:prstGeom prst="rect">
            <a:avLst/>
          </a:prstGeom>
          <a:solidFill>
            <a:schemeClr val="bg1"/>
          </a:solidFill>
          <a:ln>
            <a:solidFill>
              <a:schemeClr val="accent1"/>
            </a:solidFill>
          </a:ln>
        </p:spPr>
        <p:txBody>
          <a:bodyPr wrap="none" tIns="0" bIns="0" rtlCol="0">
            <a:spAutoFit/>
          </a:bodyPr>
          <a:lstStyle/>
          <a:p>
            <a:r>
              <a:rPr lang="en-US" sz="1200"/>
              <a:t>Main CLK</a:t>
            </a:r>
          </a:p>
        </p:txBody>
      </p:sp>
      <p:cxnSp>
        <p:nvCxnSpPr>
          <p:cNvPr id="56" name="Connector: Elbow 55">
            <a:extLst>
              <a:ext uri="{FF2B5EF4-FFF2-40B4-BE49-F238E27FC236}">
                <a16:creationId xmlns:a16="http://schemas.microsoft.com/office/drawing/2014/main" id="{6A36E147-1150-8E64-D517-D0F0FB653E8A}"/>
              </a:ext>
            </a:extLst>
          </p:cNvPr>
          <p:cNvCxnSpPr>
            <a:cxnSpLocks/>
            <a:stCxn id="52" idx="1"/>
          </p:cNvCxnSpPr>
          <p:nvPr/>
        </p:nvCxnSpPr>
        <p:spPr>
          <a:xfrm rot="10800000" flipV="1">
            <a:off x="9579603" y="2051785"/>
            <a:ext cx="567403" cy="117782"/>
          </a:xfrm>
          <a:prstGeom prst="bentConnector3">
            <a:avLst>
              <a:gd name="adj1" fmla="val 100269"/>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cxnSpLocks/>
            <a:stCxn id="54" idx="1"/>
          </p:cNvCxnSpPr>
          <p:nvPr/>
        </p:nvCxnSpPr>
        <p:spPr>
          <a:xfrm rot="10800000" flipV="1">
            <a:off x="9370625" y="1727071"/>
            <a:ext cx="776381" cy="442500"/>
          </a:xfrm>
          <a:prstGeom prst="bentConnector3">
            <a:avLst>
              <a:gd name="adj1" fmla="val 98624"/>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309844" y="2933469"/>
            <a:ext cx="1804503" cy="412058"/>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8" action="ppaction://hlinksldjump"/>
            <a:extLst>
              <a:ext uri="{FF2B5EF4-FFF2-40B4-BE49-F238E27FC236}">
                <a16:creationId xmlns:a16="http://schemas.microsoft.com/office/drawing/2014/main" id="{AA871DC1-A528-0C23-34F0-61B8E9E03A7D}"/>
              </a:ext>
            </a:extLst>
          </p:cNvPr>
          <p:cNvSpPr txBox="1"/>
          <p:nvPr/>
        </p:nvSpPr>
        <p:spPr>
          <a:xfrm>
            <a:off x="10114136" y="3550001"/>
            <a:ext cx="1302443" cy="184666"/>
          </a:xfrm>
          <a:prstGeom prst="rect">
            <a:avLst/>
          </a:prstGeom>
          <a:noFill/>
          <a:ln w="12700">
            <a:solidFill>
              <a:schemeClr val="accent6">
                <a:lumMod val="75000"/>
              </a:schemeClr>
            </a:solidFill>
          </a:ln>
        </p:spPr>
        <p:txBody>
          <a:bodyPr wrap="square" tIns="0" bIns="0" rtlCol="0">
            <a:spAutoFit/>
          </a:bodyPr>
          <a:lstStyle/>
          <a:p>
            <a:r>
              <a:rPr lang="en-US" sz="120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a:endCxn id="41" idx="2"/>
          </p:cNvCxnSpPr>
          <p:nvPr/>
        </p:nvCxnSpPr>
        <p:spPr>
          <a:xfrm rot="10800000">
            <a:off x="8485260" y="2973266"/>
            <a:ext cx="1628877" cy="66906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A23D3E-A94F-F404-C2F7-15719D5519A4}"/>
              </a:ext>
            </a:extLst>
          </p:cNvPr>
          <p:cNvGrpSpPr/>
          <p:nvPr/>
        </p:nvGrpSpPr>
        <p:grpSpPr>
          <a:xfrm>
            <a:off x="2684764" y="3771297"/>
            <a:ext cx="1456163" cy="2381375"/>
            <a:chOff x="6475597" y="4224916"/>
            <a:chExt cx="1456162" cy="2381375"/>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714" b="13169"/>
            <a:stretch/>
          </p:blipFill>
          <p:spPr bwMode="auto">
            <a:xfrm rot="16200000">
              <a:off x="6012990" y="4687523"/>
              <a:ext cx="2381375" cy="145616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8EF332B-CEFA-93ED-B25E-15D8C926B6DA}"/>
                </a:ext>
              </a:extLst>
            </p:cNvPr>
            <p:cNvSpPr txBox="1"/>
            <p:nvPr/>
          </p:nvSpPr>
          <p:spPr>
            <a:xfrm>
              <a:off x="6583636" y="4956428"/>
              <a:ext cx="849912" cy="307777"/>
            </a:xfrm>
            <a:prstGeom prst="rect">
              <a:avLst/>
            </a:prstGeom>
            <a:noFill/>
          </p:spPr>
          <p:txBody>
            <a:bodyPr wrap="none" rtlCol="0">
              <a:spAutoFit/>
            </a:bodyPr>
            <a:lstStyle/>
            <a:p>
              <a:r>
                <a:rPr lang="en-US" sz="1400">
                  <a:hlinkClick r:id="rId4" action="ppaction://hlinksldjump"/>
                </a:rPr>
                <a:t>74HC245</a:t>
              </a:r>
              <a:endParaRPr lang="en-US" sz="1400"/>
            </a:p>
          </p:txBody>
        </p:sp>
      </p:grpSp>
      <p:pic>
        <p:nvPicPr>
          <p:cNvPr id="10" name="Picture 9">
            <a:hlinkClick r:id="rId9"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0"/>
          <a:stretch>
            <a:fillRect/>
          </a:stretch>
        </p:blipFill>
        <p:spPr>
          <a:xfrm>
            <a:off x="11038384" y="6440603"/>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10880905" y="6379072"/>
            <a:ext cx="122334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19</a:t>
            </a:fld>
            <a:endParaRPr lang="en-US" b="1">
              <a:solidFill>
                <a:schemeClr val="bg1"/>
              </a:solidFill>
            </a:endParaRPr>
          </a:p>
        </p:txBody>
      </p:sp>
      <p:sp>
        <p:nvSpPr>
          <p:cNvPr id="15" name="Arrow: Right 14">
            <a:extLst>
              <a:ext uri="{FF2B5EF4-FFF2-40B4-BE49-F238E27FC236}">
                <a16:creationId xmlns:a16="http://schemas.microsoft.com/office/drawing/2014/main" id="{A2DC34DC-31F6-AAE8-570F-83F68DC2DE99}"/>
              </a:ext>
            </a:extLst>
          </p:cNvPr>
          <p:cNvSpPr/>
          <p:nvPr/>
        </p:nvSpPr>
        <p:spPr>
          <a:xfrm rot="5400000">
            <a:off x="8447928" y="1342628"/>
            <a:ext cx="914400" cy="731520"/>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Data</a:t>
            </a:r>
          </a:p>
          <a:p>
            <a:pPr algn="ctr"/>
            <a:r>
              <a:rPr lang="en-US" sz="1100"/>
              <a:t>[3:0]</a:t>
            </a:r>
          </a:p>
        </p:txBody>
      </p:sp>
      <p:sp>
        <p:nvSpPr>
          <p:cNvPr id="16" name="Arrow: Right 15">
            <a:extLst>
              <a:ext uri="{FF2B5EF4-FFF2-40B4-BE49-F238E27FC236}">
                <a16:creationId xmlns:a16="http://schemas.microsoft.com/office/drawing/2014/main" id="{401B2E0A-18DA-4881-6340-9190B5D9FFDD}"/>
              </a:ext>
            </a:extLst>
          </p:cNvPr>
          <p:cNvSpPr/>
          <p:nvPr/>
        </p:nvSpPr>
        <p:spPr>
          <a:xfrm rot="5400000">
            <a:off x="6746628" y="1342628"/>
            <a:ext cx="914400" cy="731520"/>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Data</a:t>
            </a:r>
          </a:p>
          <a:p>
            <a:pPr algn="ctr"/>
            <a:r>
              <a:rPr lang="en-US" sz="1100"/>
              <a:t>[7:4]</a:t>
            </a:r>
          </a:p>
        </p:txBody>
      </p:sp>
      <p:sp>
        <p:nvSpPr>
          <p:cNvPr id="30" name="Rectangle 29">
            <a:extLst>
              <a:ext uri="{FF2B5EF4-FFF2-40B4-BE49-F238E27FC236}">
                <a16:creationId xmlns:a16="http://schemas.microsoft.com/office/drawing/2014/main" id="{155E19D7-4E85-AB30-83F3-B552F54F56C7}"/>
              </a:ext>
            </a:extLst>
          </p:cNvPr>
          <p:cNvSpPr/>
          <p:nvPr/>
        </p:nvSpPr>
        <p:spPr>
          <a:xfrm rot="16200000">
            <a:off x="5816863" y="2746667"/>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a:t>
            </a:r>
          </a:p>
        </p:txBody>
      </p:sp>
      <p:sp>
        <p:nvSpPr>
          <p:cNvPr id="70" name="Arrow: Right 69">
            <a:extLst>
              <a:ext uri="{FF2B5EF4-FFF2-40B4-BE49-F238E27FC236}">
                <a16:creationId xmlns:a16="http://schemas.microsoft.com/office/drawing/2014/main" id="{1F3C1477-4F97-3589-E969-8097D89BD3F6}"/>
              </a:ext>
            </a:extLst>
          </p:cNvPr>
          <p:cNvSpPr/>
          <p:nvPr/>
        </p:nvSpPr>
        <p:spPr>
          <a:xfrm rot="5400000">
            <a:off x="6904741" y="5414632"/>
            <a:ext cx="493847"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100" err="1"/>
              <a:t>Addr</a:t>
            </a:r>
            <a:r>
              <a:rPr lang="en-US" sz="1100"/>
              <a:t> Low</a:t>
            </a:r>
          </a:p>
          <a:p>
            <a:pPr algn="ctr"/>
            <a:r>
              <a:rPr lang="en-US" sz="1100"/>
              <a:t>[8:1]</a:t>
            </a:r>
          </a:p>
        </p:txBody>
      </p:sp>
      <p:sp>
        <p:nvSpPr>
          <p:cNvPr id="71" name="Arrow: Right 70">
            <a:extLst>
              <a:ext uri="{FF2B5EF4-FFF2-40B4-BE49-F238E27FC236}">
                <a16:creationId xmlns:a16="http://schemas.microsoft.com/office/drawing/2014/main" id="{0CB1A22A-B8FF-0212-B101-5F72A675CD71}"/>
              </a:ext>
            </a:extLst>
          </p:cNvPr>
          <p:cNvSpPr/>
          <p:nvPr/>
        </p:nvSpPr>
        <p:spPr>
          <a:xfrm rot="5400000">
            <a:off x="3026873" y="5414632"/>
            <a:ext cx="493847"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100" err="1"/>
              <a:t>Addr</a:t>
            </a:r>
            <a:r>
              <a:rPr lang="en-US" sz="1100"/>
              <a:t> Hi</a:t>
            </a:r>
          </a:p>
          <a:p>
            <a:pPr algn="ctr"/>
            <a:r>
              <a:rPr lang="en-US" sz="1100"/>
              <a:t>[15:9, 0]</a:t>
            </a:r>
          </a:p>
        </p:txBody>
      </p:sp>
      <p:sp>
        <p:nvSpPr>
          <p:cNvPr id="72" name="TextBox 71">
            <a:hlinkClick r:id="rId11" action="ppaction://hlinksldjump"/>
            <a:extLst>
              <a:ext uri="{FF2B5EF4-FFF2-40B4-BE49-F238E27FC236}">
                <a16:creationId xmlns:a16="http://schemas.microsoft.com/office/drawing/2014/main" id="{86D2308A-67BD-A67D-64F3-83D6326E9734}"/>
              </a:ext>
            </a:extLst>
          </p:cNvPr>
          <p:cNvSpPr txBox="1"/>
          <p:nvPr/>
        </p:nvSpPr>
        <p:spPr>
          <a:xfrm>
            <a:off x="10114348" y="5354896"/>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102" name="Connector: Elbow 101">
            <a:extLst>
              <a:ext uri="{FF2B5EF4-FFF2-40B4-BE49-F238E27FC236}">
                <a16:creationId xmlns:a16="http://schemas.microsoft.com/office/drawing/2014/main" id="{AB6C421A-93CE-DA1E-CB34-E13617BC2ABF}"/>
              </a:ext>
            </a:extLst>
          </p:cNvPr>
          <p:cNvCxnSpPr>
            <a:cxnSpLocks/>
            <a:endCxn id="68" idx="2"/>
          </p:cNvCxnSpPr>
          <p:nvPr/>
        </p:nvCxnSpPr>
        <p:spPr>
          <a:xfrm rot="10800000">
            <a:off x="3467305" y="2950533"/>
            <a:ext cx="5669063" cy="398067"/>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5265A3C7-6D35-B4B2-0CD3-59DAFF0D589A}"/>
              </a:ext>
            </a:extLst>
          </p:cNvPr>
          <p:cNvCxnSpPr>
            <a:cxnSpLocks/>
            <a:stCxn id="129" idx="0"/>
            <a:endCxn id="128" idx="0"/>
          </p:cNvCxnSpPr>
          <p:nvPr/>
        </p:nvCxnSpPr>
        <p:spPr>
          <a:xfrm rot="16200000" flipH="1" flipV="1">
            <a:off x="8049315" y="1601952"/>
            <a:ext cx="8695" cy="2645945"/>
          </a:xfrm>
          <a:prstGeom prst="bentConnector3">
            <a:avLst>
              <a:gd name="adj1" fmla="val -676133"/>
            </a:avLst>
          </a:prstGeom>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17A7ED3B-DCDD-999D-81BC-A4C85E4182D0}"/>
              </a:ext>
            </a:extLst>
          </p:cNvPr>
          <p:cNvCxnSpPr>
            <a:cxnSpLocks/>
            <a:stCxn id="49" idx="2"/>
            <a:endCxn id="47" idx="2"/>
          </p:cNvCxnSpPr>
          <p:nvPr/>
        </p:nvCxnSpPr>
        <p:spPr>
          <a:xfrm rot="5400000">
            <a:off x="5635739" y="1128246"/>
            <a:ext cx="12700" cy="3989439"/>
          </a:xfrm>
          <a:prstGeom prst="bentConnector3">
            <a:avLst>
              <a:gd name="adj1" fmla="val 977142"/>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BB1EFF8-C094-4552-F7EE-4CC5B7A8781C}"/>
              </a:ext>
            </a:extLst>
          </p:cNvPr>
          <p:cNvSpPr txBox="1"/>
          <p:nvPr/>
        </p:nvSpPr>
        <p:spPr>
          <a:xfrm>
            <a:off x="6677130" y="4777080"/>
            <a:ext cx="947375" cy="138499"/>
          </a:xfrm>
          <a:prstGeom prst="rect">
            <a:avLst/>
          </a:prstGeom>
          <a:solidFill>
            <a:srgbClr val="92D050"/>
          </a:solidFill>
        </p:spPr>
        <p:txBody>
          <a:bodyPr wrap="none" lIns="0" tIns="0" rIns="0" bIns="0" rtlCol="0" anchor="ctr">
            <a:spAutoFit/>
          </a:bodyPr>
          <a:lstStyle/>
          <a:p>
            <a:r>
              <a:rPr lang="en-US" sz="900"/>
              <a:t>PC[7:0 ]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[8:1]</a:t>
            </a:r>
            <a:endParaRPr lang="en-US" sz="900"/>
          </a:p>
        </p:txBody>
      </p:sp>
      <p:sp>
        <p:nvSpPr>
          <p:cNvPr id="9" name="TextBox 8">
            <a:extLst>
              <a:ext uri="{FF2B5EF4-FFF2-40B4-BE49-F238E27FC236}">
                <a16:creationId xmlns:a16="http://schemas.microsoft.com/office/drawing/2014/main" id="{E4AE628D-1FFC-FDB1-6570-208743574AEF}"/>
              </a:ext>
            </a:extLst>
          </p:cNvPr>
          <p:cNvSpPr txBox="1"/>
          <p:nvPr/>
        </p:nvSpPr>
        <p:spPr>
          <a:xfrm>
            <a:off x="2736928" y="4739914"/>
            <a:ext cx="1062791" cy="276999"/>
          </a:xfrm>
          <a:prstGeom prst="rect">
            <a:avLst/>
          </a:prstGeom>
          <a:solidFill>
            <a:srgbClr val="92D050"/>
          </a:solidFill>
        </p:spPr>
        <p:txBody>
          <a:bodyPr wrap="none" lIns="0" tIns="0" rIns="0" bIns="0" rtlCol="0" anchor="ctr">
            <a:spAutoFit/>
          </a:bodyPr>
          <a:lstStyle/>
          <a:p>
            <a:r>
              <a:rPr lang="en-US" sz="900"/>
              <a:t>PC[14:8]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[15:9]</a:t>
            </a:r>
          </a:p>
          <a:p>
            <a:r>
              <a:rPr lang="en-US" sz="900"/>
              <a:t>INC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[0]</a:t>
            </a:r>
            <a:endParaRPr lang="en-US" sz="900"/>
          </a:p>
        </p:txBody>
      </p:sp>
      <p:cxnSp>
        <p:nvCxnSpPr>
          <p:cNvPr id="11" name="Connector: Elbow 10">
            <a:extLst>
              <a:ext uri="{FF2B5EF4-FFF2-40B4-BE49-F238E27FC236}">
                <a16:creationId xmlns:a16="http://schemas.microsoft.com/office/drawing/2014/main" id="{A24A2167-CE49-E7FF-8A84-14BD74649DDD}"/>
              </a:ext>
            </a:extLst>
          </p:cNvPr>
          <p:cNvCxnSpPr>
            <a:cxnSpLocks/>
            <a:stCxn id="73" idx="1"/>
          </p:cNvCxnSpPr>
          <p:nvPr/>
        </p:nvCxnSpPr>
        <p:spPr>
          <a:xfrm rot="10800000" flipV="1">
            <a:off x="3767854" y="3642334"/>
            <a:ext cx="6346282" cy="328768"/>
          </a:xfrm>
          <a:prstGeom prst="bentConnector3">
            <a:avLst>
              <a:gd name="adj1" fmla="val 81401"/>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66C8D65-06AD-A4CF-D817-927C9FCC6EF7}"/>
              </a:ext>
            </a:extLst>
          </p:cNvPr>
          <p:cNvSpPr/>
          <p:nvPr/>
        </p:nvSpPr>
        <p:spPr>
          <a:xfrm>
            <a:off x="8444221" y="3601119"/>
            <a:ext cx="91440" cy="9144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7C0347D-66A4-DB1F-08F1-CE254A829FE1}"/>
              </a:ext>
            </a:extLst>
          </p:cNvPr>
          <p:cNvSpPr txBox="1"/>
          <p:nvPr/>
        </p:nvSpPr>
        <p:spPr>
          <a:xfrm>
            <a:off x="8551003" y="71082"/>
            <a:ext cx="3516455" cy="938719"/>
          </a:xfrm>
          <a:prstGeom prst="rect">
            <a:avLst/>
          </a:prstGeom>
          <a:solidFill>
            <a:srgbClr val="FFFFCC"/>
          </a:solidFill>
          <a:ln>
            <a:solidFill>
              <a:schemeClr val="tx1"/>
            </a:solidFill>
          </a:ln>
        </p:spPr>
        <p:txBody>
          <a:bodyPr wrap="square" rtlCol="0">
            <a:spAutoFit/>
          </a:bodyPr>
          <a:lstStyle/>
          <a:p>
            <a:pPr marL="171446" indent="-171446">
              <a:buFont typeface="Arial" panose="020B0604020202020204" pitchFamily="34" charset="0"/>
              <a:buChar char="•"/>
            </a:pPr>
            <a:r>
              <a:rPr lang="en-US" sz="1100"/>
              <a:t>Prog Counter 14:0 are mapped to Address Bus 15:1. </a:t>
            </a:r>
          </a:p>
          <a:p>
            <a:pPr marL="171446" indent="-171446">
              <a:buFont typeface="Arial" panose="020B0604020202020204" pitchFamily="34" charset="0"/>
              <a:buChar char="•"/>
            </a:pPr>
            <a:r>
              <a:rPr lang="en-US" sz="1100"/>
              <a:t>“INC Prog Counter” is mapped to Address Bus bit 0  </a:t>
            </a:r>
          </a:p>
          <a:p>
            <a:pPr marL="171446" indent="-171446">
              <a:buFont typeface="Arial" panose="020B0604020202020204" pitchFamily="34" charset="0"/>
              <a:buChar char="•"/>
            </a:pPr>
            <a:r>
              <a:rPr lang="en-US" sz="1100"/>
              <a:t>Relative Branch only update PC 7:0, or Address bus 8:1</a:t>
            </a:r>
          </a:p>
          <a:p>
            <a:pPr marL="171446" indent="-171446">
              <a:buFont typeface="Arial" panose="020B0604020202020204" pitchFamily="34" charset="0"/>
              <a:buChar char="•"/>
            </a:pPr>
            <a:r>
              <a:rPr lang="en-US" sz="1100"/>
              <a:t>Absolute Branch, JSR, RTS use the PC Dummy Reg </a:t>
            </a:r>
          </a:p>
          <a:p>
            <a:pPr marL="171446" indent="-171446">
              <a:buFont typeface="Arial" panose="020B0604020202020204" pitchFamily="34" charset="0"/>
              <a:buChar char="•"/>
            </a:pPr>
            <a:r>
              <a:rPr lang="en-US" sz="1100"/>
              <a:t>PC bit 15 is not used</a:t>
            </a:r>
          </a:p>
        </p:txBody>
      </p:sp>
      <p:sp>
        <p:nvSpPr>
          <p:cNvPr id="36" name="Oval 35">
            <a:extLst>
              <a:ext uri="{FF2B5EF4-FFF2-40B4-BE49-F238E27FC236}">
                <a16:creationId xmlns:a16="http://schemas.microsoft.com/office/drawing/2014/main" id="{BF7852B2-F692-3F3B-DC0A-D4688D97F62A}"/>
              </a:ext>
            </a:extLst>
          </p:cNvPr>
          <p:cNvSpPr/>
          <p:nvPr/>
        </p:nvSpPr>
        <p:spPr>
          <a:xfrm>
            <a:off x="8262743" y="329896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A5878AF-1B31-E295-3CC7-0F8833D0705E}"/>
              </a:ext>
            </a:extLst>
          </p:cNvPr>
          <p:cNvSpPr/>
          <p:nvPr/>
        </p:nvSpPr>
        <p:spPr>
          <a:xfrm>
            <a:off x="3429237" y="330268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4BC39D-5071-7EF9-E3E0-264CB6F247F5}"/>
              </a:ext>
            </a:extLst>
          </p:cNvPr>
          <p:cNvGrpSpPr/>
          <p:nvPr/>
        </p:nvGrpSpPr>
        <p:grpSpPr>
          <a:xfrm rot="5400000">
            <a:off x="2565860" y="954593"/>
            <a:ext cx="945355" cy="1374439"/>
            <a:chOff x="6864202" y="1033443"/>
            <a:chExt cx="1143490" cy="1604540"/>
          </a:xfrm>
        </p:grpSpPr>
        <p:pic>
          <p:nvPicPr>
            <p:cNvPr id="14" name="Picture 13">
              <a:extLst>
                <a:ext uri="{FF2B5EF4-FFF2-40B4-BE49-F238E27FC236}">
                  <a16:creationId xmlns:a16="http://schemas.microsoft.com/office/drawing/2014/main" id="{5193F188-8CBD-CD28-6FD9-D3D124468565}"/>
                </a:ext>
              </a:extLst>
            </p:cNvPr>
            <p:cNvPicPr>
              <a:picLocks noChangeAspect="1"/>
            </p:cNvPicPr>
            <p:nvPr/>
          </p:nvPicPr>
          <p:blipFill rotWithShape="1">
            <a:blip r:embed="rId12"/>
            <a:srcRect l="35121" t="8997" r="30643" b="9104"/>
            <a:stretch/>
          </p:blipFill>
          <p:spPr>
            <a:xfrm>
              <a:off x="6864202" y="1033443"/>
              <a:ext cx="1143490" cy="1604540"/>
            </a:xfrm>
            <a:prstGeom prst="rect">
              <a:avLst/>
            </a:prstGeom>
          </p:spPr>
        </p:pic>
        <p:sp>
          <p:nvSpPr>
            <p:cNvPr id="29" name="TextBox 28">
              <a:extLst>
                <a:ext uri="{FF2B5EF4-FFF2-40B4-BE49-F238E27FC236}">
                  <a16:creationId xmlns:a16="http://schemas.microsoft.com/office/drawing/2014/main" id="{1F74F0B6-7771-FB5F-8B6D-796E3A94033F}"/>
                </a:ext>
              </a:extLst>
            </p:cNvPr>
            <p:cNvSpPr txBox="1"/>
            <p:nvPr/>
          </p:nvSpPr>
          <p:spPr>
            <a:xfrm rot="16200000">
              <a:off x="6922943" y="1551782"/>
              <a:ext cx="1093254" cy="521196"/>
            </a:xfrm>
            <a:prstGeom prst="rect">
              <a:avLst/>
            </a:prstGeom>
            <a:noFill/>
          </p:spPr>
          <p:txBody>
            <a:bodyPr wrap="none" rtlCol="0">
              <a:spAutoFit/>
            </a:bodyPr>
            <a:lstStyle/>
            <a:p>
              <a:pPr algn="ctr"/>
              <a:r>
                <a:rPr lang="en-US" sz="1100" dirty="0">
                  <a:hlinkClick r:id="rId13" action="ppaction://hlinksldjump"/>
                </a:rPr>
                <a:t>574</a:t>
              </a:r>
              <a:r>
                <a:rPr lang="en-US" sz="1100" dirty="0"/>
                <a:t>: Prog Ctr</a:t>
              </a:r>
            </a:p>
            <a:p>
              <a:pPr algn="ctr"/>
              <a:r>
                <a:rPr lang="en-US" sz="1100" dirty="0"/>
                <a:t>Dummy</a:t>
              </a:r>
            </a:p>
          </p:txBody>
        </p:sp>
      </p:grpSp>
      <p:sp>
        <p:nvSpPr>
          <p:cNvPr id="39" name="Rectangle 38">
            <a:extLst>
              <a:ext uri="{FF2B5EF4-FFF2-40B4-BE49-F238E27FC236}">
                <a16:creationId xmlns:a16="http://schemas.microsoft.com/office/drawing/2014/main" id="{21BFEEB5-A39E-B284-4B24-202C8C74E161}"/>
              </a:ext>
            </a:extLst>
          </p:cNvPr>
          <p:cNvSpPr/>
          <p:nvPr/>
        </p:nvSpPr>
        <p:spPr>
          <a:xfrm>
            <a:off x="2639387" y="983888"/>
            <a:ext cx="6631029"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a:t>Data  Bus </a:t>
            </a:r>
          </a:p>
        </p:txBody>
      </p:sp>
      <p:cxnSp>
        <p:nvCxnSpPr>
          <p:cNvPr id="55" name="Connector: Elbow 54">
            <a:extLst>
              <a:ext uri="{FF2B5EF4-FFF2-40B4-BE49-F238E27FC236}">
                <a16:creationId xmlns:a16="http://schemas.microsoft.com/office/drawing/2014/main" id="{2B64C728-40AF-C834-04D2-589B286A6481}"/>
              </a:ext>
            </a:extLst>
          </p:cNvPr>
          <p:cNvCxnSpPr>
            <a:cxnSpLocks/>
          </p:cNvCxnSpPr>
          <p:nvPr/>
        </p:nvCxnSpPr>
        <p:spPr>
          <a:xfrm rot="16200000" flipH="1" flipV="1">
            <a:off x="3218258" y="1584537"/>
            <a:ext cx="8695" cy="2645945"/>
          </a:xfrm>
          <a:prstGeom prst="bentConnector3">
            <a:avLst>
              <a:gd name="adj1" fmla="val -676133"/>
            </a:avLst>
          </a:prstGeom>
        </p:spPr>
        <p:style>
          <a:lnRef idx="1">
            <a:schemeClr val="accent1"/>
          </a:lnRef>
          <a:fillRef idx="0">
            <a:schemeClr val="accent1"/>
          </a:fillRef>
          <a:effectRef idx="0">
            <a:schemeClr val="accent1"/>
          </a:effectRef>
          <a:fontRef idx="minor">
            <a:schemeClr val="tx1"/>
          </a:fontRef>
        </p:style>
      </p:cxnSp>
      <p:sp>
        <p:nvSpPr>
          <p:cNvPr id="65" name="Rectangle 64">
            <a:hlinkClick r:id="rId14" action="ppaction://hlinksldjump"/>
            <a:extLst>
              <a:ext uri="{FF2B5EF4-FFF2-40B4-BE49-F238E27FC236}">
                <a16:creationId xmlns:a16="http://schemas.microsoft.com/office/drawing/2014/main" id="{0B9FEA3E-6FC5-DB8C-1678-52608052F4EA}"/>
              </a:ext>
            </a:extLst>
          </p:cNvPr>
          <p:cNvSpPr/>
          <p:nvPr/>
        </p:nvSpPr>
        <p:spPr>
          <a:xfrm>
            <a:off x="1249991" y="980437"/>
            <a:ext cx="919261"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a:t>DHPC </a:t>
            </a:r>
            <a:r>
              <a:rPr lang="en-US" sz="1100" dirty="0" err="1"/>
              <a:t>Ld</a:t>
            </a:r>
            <a:r>
              <a:rPr lang="en-US" sz="1100" dirty="0"/>
              <a:t> En</a:t>
            </a:r>
          </a:p>
        </p:txBody>
      </p:sp>
      <p:sp>
        <p:nvSpPr>
          <p:cNvPr id="77" name="Oval 76">
            <a:extLst>
              <a:ext uri="{FF2B5EF4-FFF2-40B4-BE49-F238E27FC236}">
                <a16:creationId xmlns:a16="http://schemas.microsoft.com/office/drawing/2014/main" id="{E20D5B59-2E3C-0F17-B4A2-1C43EF93E125}"/>
              </a:ext>
            </a:extLst>
          </p:cNvPr>
          <p:cNvSpPr/>
          <p:nvPr/>
        </p:nvSpPr>
        <p:spPr>
          <a:xfrm>
            <a:off x="7964095" y="5425039"/>
            <a:ext cx="91440" cy="9144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AB3E5EA-4EB6-0552-42C6-74B7941D4D23}"/>
              </a:ext>
            </a:extLst>
          </p:cNvPr>
          <p:cNvSpPr/>
          <p:nvPr/>
        </p:nvSpPr>
        <p:spPr>
          <a:xfrm>
            <a:off x="3882676" y="4656697"/>
            <a:ext cx="147405" cy="1313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5CD7C62-8DB7-A206-F8BA-B19E919E3A10}"/>
              </a:ext>
            </a:extLst>
          </p:cNvPr>
          <p:cNvSpPr/>
          <p:nvPr/>
        </p:nvSpPr>
        <p:spPr>
          <a:xfrm>
            <a:off x="7769828" y="4698381"/>
            <a:ext cx="147405" cy="1313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onnector: Elbow 83">
            <a:extLst>
              <a:ext uri="{FF2B5EF4-FFF2-40B4-BE49-F238E27FC236}">
                <a16:creationId xmlns:a16="http://schemas.microsoft.com/office/drawing/2014/main" id="{61F0A266-009F-7FC5-C3CB-5B66A2DF5074}"/>
              </a:ext>
            </a:extLst>
          </p:cNvPr>
          <p:cNvCxnSpPr>
            <a:cxnSpLocks/>
            <a:stCxn id="72" idx="1"/>
          </p:cNvCxnSpPr>
          <p:nvPr/>
        </p:nvCxnSpPr>
        <p:spPr>
          <a:xfrm rot="10800000">
            <a:off x="4127872" y="5425044"/>
            <a:ext cx="5986476" cy="375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594C964A-3F59-79D9-8490-F29A89AD8C31}"/>
              </a:ext>
            </a:extLst>
          </p:cNvPr>
          <p:cNvCxnSpPr>
            <a:cxnSpLocks/>
            <a:stCxn id="65" idx="3"/>
          </p:cNvCxnSpPr>
          <p:nvPr/>
        </p:nvCxnSpPr>
        <p:spPr>
          <a:xfrm>
            <a:off x="2169252" y="1071877"/>
            <a:ext cx="288070" cy="3402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B610B26A-C55D-A365-2A83-F9843DFD3265}"/>
              </a:ext>
            </a:extLst>
          </p:cNvPr>
          <p:cNvGrpSpPr/>
          <p:nvPr/>
        </p:nvGrpSpPr>
        <p:grpSpPr>
          <a:xfrm>
            <a:off x="10114346" y="3253194"/>
            <a:ext cx="716863" cy="184666"/>
            <a:chOff x="10114348" y="3078736"/>
            <a:chExt cx="716864" cy="184667"/>
          </a:xfrm>
        </p:grpSpPr>
        <p:sp>
          <p:nvSpPr>
            <p:cNvPr id="59" name="TextBox 58">
              <a:hlinkClick r:id="rId14" action="ppaction://hlinksldjump"/>
              <a:extLst>
                <a:ext uri="{FF2B5EF4-FFF2-40B4-BE49-F238E27FC236}">
                  <a16:creationId xmlns:a16="http://schemas.microsoft.com/office/drawing/2014/main" id="{0C87DE54-9A70-8BDE-413E-553CF377CD5F}"/>
                </a:ext>
              </a:extLst>
            </p:cNvPr>
            <p:cNvSpPr txBox="1"/>
            <p:nvPr/>
          </p:nvSpPr>
          <p:spPr>
            <a:xfrm>
              <a:off x="10114348" y="3078736"/>
              <a:ext cx="716864" cy="184667"/>
            </a:xfrm>
            <a:prstGeom prst="rect">
              <a:avLst/>
            </a:prstGeom>
            <a:solidFill>
              <a:schemeClr val="bg1"/>
            </a:solidFill>
            <a:ln>
              <a:solidFill>
                <a:schemeClr val="accent1"/>
              </a:solidFill>
            </a:ln>
          </p:spPr>
          <p:txBody>
            <a:bodyPr wrap="none" tIns="0" bIns="0" rtlCol="0">
              <a:spAutoFit/>
            </a:bodyPr>
            <a:lstStyle/>
            <a:p>
              <a:r>
                <a:rPr lang="en-US" sz="1200" dirty="0"/>
                <a:t>PC </a:t>
              </a:r>
              <a:r>
                <a:rPr lang="en-US" sz="1200" dirty="0" err="1"/>
                <a:t>Ld</a:t>
              </a:r>
              <a:r>
                <a:rPr lang="en-US" sz="1200" dirty="0"/>
                <a:t> En</a:t>
              </a:r>
            </a:p>
          </p:txBody>
        </p:sp>
        <p:cxnSp>
          <p:nvCxnSpPr>
            <p:cNvPr id="99" name="Straight Connector 98">
              <a:extLst>
                <a:ext uri="{FF2B5EF4-FFF2-40B4-BE49-F238E27FC236}">
                  <a16:creationId xmlns:a16="http://schemas.microsoft.com/office/drawing/2014/main" id="{F8CF70B5-E838-93E5-2BE6-E74433F33F87}"/>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3" name="Arrow: Right 92">
            <a:extLst>
              <a:ext uri="{FF2B5EF4-FFF2-40B4-BE49-F238E27FC236}">
                <a16:creationId xmlns:a16="http://schemas.microsoft.com/office/drawing/2014/main" id="{347BBA4F-3F3F-01AB-810F-E86F8460BD3D}"/>
              </a:ext>
            </a:extLst>
          </p:cNvPr>
          <p:cNvSpPr/>
          <p:nvPr/>
        </p:nvSpPr>
        <p:spPr>
          <a:xfrm rot="5400000">
            <a:off x="2968216" y="1843724"/>
            <a:ext cx="493847" cy="988109"/>
          </a:xfrm>
          <a:prstGeom prst="rightArrow">
            <a:avLst/>
          </a:prstGeom>
        </p:spPr>
        <p:style>
          <a:lnRef idx="1">
            <a:schemeClr val="accent3"/>
          </a:lnRef>
          <a:fillRef idx="2">
            <a:schemeClr val="accent3"/>
          </a:fillRef>
          <a:effectRef idx="1">
            <a:schemeClr val="accent3"/>
          </a:effectRef>
          <a:fontRef idx="minor">
            <a:schemeClr val="dk1"/>
          </a:fontRef>
        </p:style>
        <p:txBody>
          <a:bodyPr vert="vert270" rtlCol="0" anchor="ctr"/>
          <a:lstStyle/>
          <a:p>
            <a:pPr algn="ctr"/>
            <a:r>
              <a:rPr lang="en-US" sz="900">
                <a:solidFill>
                  <a:schemeClr val="dk1"/>
                </a:solidFill>
              </a:rPr>
              <a:t>PC High</a:t>
            </a:r>
          </a:p>
          <a:p>
            <a:pPr algn="ctr"/>
            <a:r>
              <a:rPr lang="en-US" sz="900">
                <a:solidFill>
                  <a:schemeClr val="dk1"/>
                </a:solidFill>
              </a:rPr>
              <a:t>[14:8]</a:t>
            </a:r>
          </a:p>
        </p:txBody>
      </p:sp>
      <p:sp>
        <p:nvSpPr>
          <p:cNvPr id="94" name="Cross 93">
            <a:extLst>
              <a:ext uri="{FF2B5EF4-FFF2-40B4-BE49-F238E27FC236}">
                <a16:creationId xmlns:a16="http://schemas.microsoft.com/office/drawing/2014/main" id="{C00262D8-1FE1-DB63-6ED3-A1C6F028B2EE}"/>
              </a:ext>
            </a:extLst>
          </p:cNvPr>
          <p:cNvSpPr/>
          <p:nvPr/>
        </p:nvSpPr>
        <p:spPr>
          <a:xfrm rot="3137304">
            <a:off x="2018947" y="3164769"/>
            <a:ext cx="115323" cy="100921"/>
          </a:xfrm>
          <a:prstGeom prst="plus">
            <a:avLst>
              <a:gd name="adj" fmla="val 45292"/>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1645B4F-E515-335A-806F-3F4606BEF625}"/>
              </a:ext>
            </a:extLst>
          </p:cNvPr>
          <p:cNvSpPr txBox="1"/>
          <p:nvPr/>
        </p:nvSpPr>
        <p:spPr>
          <a:xfrm>
            <a:off x="3709194" y="3614105"/>
            <a:ext cx="431733" cy="254044"/>
          </a:xfrm>
          <a:prstGeom prst="rect">
            <a:avLst/>
          </a:prstGeom>
          <a:noFill/>
        </p:spPr>
        <p:txBody>
          <a:bodyPr wrap="square" rtlCol="0">
            <a:spAutoFit/>
          </a:bodyPr>
          <a:lstStyle/>
          <a:p>
            <a:r>
              <a:rPr lang="en-US" sz="1051"/>
              <a:t>[0]</a:t>
            </a:r>
          </a:p>
        </p:txBody>
      </p:sp>
      <p:sp>
        <p:nvSpPr>
          <p:cNvPr id="13" name="Arrow: Right 12">
            <a:extLst>
              <a:ext uri="{FF2B5EF4-FFF2-40B4-BE49-F238E27FC236}">
                <a16:creationId xmlns:a16="http://schemas.microsoft.com/office/drawing/2014/main" id="{43F8A112-5012-62D4-D45A-1040755D545A}"/>
              </a:ext>
            </a:extLst>
          </p:cNvPr>
          <p:cNvSpPr/>
          <p:nvPr/>
        </p:nvSpPr>
        <p:spPr>
          <a:xfrm rot="5400000">
            <a:off x="7004906" y="3043905"/>
            <a:ext cx="433428" cy="627346"/>
          </a:xfrm>
          <a:prstGeom prst="rightArrow">
            <a:avLst>
              <a:gd name="adj1" fmla="val 50000"/>
              <a:gd name="adj2" fmla="val 59845"/>
            </a:avLst>
          </a:prstGeom>
          <a:solidFill>
            <a:srgbClr val="CECECE"/>
          </a:solidFill>
          <a:ln>
            <a:noFill/>
          </a:ln>
        </p:spPr>
        <p:style>
          <a:lnRef idx="2">
            <a:schemeClr val="accent1"/>
          </a:lnRef>
          <a:fillRef idx="1">
            <a:schemeClr val="lt1"/>
          </a:fillRef>
          <a:effectRef idx="0">
            <a:schemeClr val="accent1"/>
          </a:effectRef>
          <a:fontRef idx="minor">
            <a:schemeClr val="dk1"/>
          </a:fontRef>
        </p:style>
        <p:txBody>
          <a:bodyPr vert="vert270" wrap="none" rtlCol="0" anchor="ctr"/>
          <a:lstStyle/>
          <a:p>
            <a:pPr algn="ctr"/>
            <a:r>
              <a:rPr lang="en-US" sz="900"/>
              <a:t>PC</a:t>
            </a:r>
          </a:p>
          <a:p>
            <a:pPr algn="ctr"/>
            <a:r>
              <a:rPr lang="en-US" sz="900"/>
              <a:t>[7:4]</a:t>
            </a:r>
          </a:p>
        </p:txBody>
      </p:sp>
      <p:sp>
        <p:nvSpPr>
          <p:cNvPr id="31" name="Arrow: Right 30">
            <a:extLst>
              <a:ext uri="{FF2B5EF4-FFF2-40B4-BE49-F238E27FC236}">
                <a16:creationId xmlns:a16="http://schemas.microsoft.com/office/drawing/2014/main" id="{3BABB253-AB3C-3B21-703F-B455C7962E20}"/>
              </a:ext>
            </a:extLst>
          </p:cNvPr>
          <p:cNvSpPr/>
          <p:nvPr/>
        </p:nvSpPr>
        <p:spPr>
          <a:xfrm rot="5400000">
            <a:off x="8633317" y="3043905"/>
            <a:ext cx="433428" cy="627346"/>
          </a:xfrm>
          <a:prstGeom prst="rightArrow">
            <a:avLst>
              <a:gd name="adj1" fmla="val 50000"/>
              <a:gd name="adj2" fmla="val 59845"/>
            </a:avLst>
          </a:prstGeom>
          <a:solidFill>
            <a:srgbClr val="CECECE"/>
          </a:solidFill>
          <a:ln>
            <a:noFill/>
          </a:ln>
        </p:spPr>
        <p:style>
          <a:lnRef idx="2">
            <a:schemeClr val="accent1"/>
          </a:lnRef>
          <a:fillRef idx="1">
            <a:schemeClr val="lt1"/>
          </a:fillRef>
          <a:effectRef idx="0">
            <a:schemeClr val="accent1"/>
          </a:effectRef>
          <a:fontRef idx="minor">
            <a:schemeClr val="dk1"/>
          </a:fontRef>
        </p:style>
        <p:txBody>
          <a:bodyPr vert="vert270" wrap="none" rtlCol="0" anchor="ctr"/>
          <a:lstStyle/>
          <a:p>
            <a:pPr algn="ctr"/>
            <a:r>
              <a:rPr lang="en-US" sz="900"/>
              <a:t>PC</a:t>
            </a:r>
          </a:p>
          <a:p>
            <a:pPr algn="ctr"/>
            <a:r>
              <a:rPr lang="en-US" sz="900"/>
              <a:t>[3:0]</a:t>
            </a:r>
          </a:p>
        </p:txBody>
      </p:sp>
      <p:cxnSp>
        <p:nvCxnSpPr>
          <p:cNvPr id="111" name="Connector: Elbow 110">
            <a:extLst>
              <a:ext uri="{FF2B5EF4-FFF2-40B4-BE49-F238E27FC236}">
                <a16:creationId xmlns:a16="http://schemas.microsoft.com/office/drawing/2014/main" id="{458015BF-F9BC-0A49-3164-40F5037984BC}"/>
              </a:ext>
            </a:extLst>
          </p:cNvPr>
          <p:cNvCxnSpPr>
            <a:cxnSpLocks/>
            <a:endCxn id="69" idx="2"/>
          </p:cNvCxnSpPr>
          <p:nvPr/>
        </p:nvCxnSpPr>
        <p:spPr>
          <a:xfrm rot="10800000">
            <a:off x="1718221" y="2950533"/>
            <a:ext cx="7418147" cy="398067"/>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3" idx="2"/>
          </p:cNvCxnSpPr>
          <p:nvPr/>
        </p:nvCxnSpPr>
        <p:spPr>
          <a:xfrm rot="10800000">
            <a:off x="6564324" y="2950535"/>
            <a:ext cx="3550022" cy="394993"/>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Callout: Down Arrow 22">
            <a:extLst>
              <a:ext uri="{FF2B5EF4-FFF2-40B4-BE49-F238E27FC236}">
                <a16:creationId xmlns:a16="http://schemas.microsoft.com/office/drawing/2014/main" id="{E4770040-9536-E906-39C0-AFBC86464A84}"/>
              </a:ext>
            </a:extLst>
          </p:cNvPr>
          <p:cNvSpPr/>
          <p:nvPr/>
        </p:nvSpPr>
        <p:spPr>
          <a:xfrm>
            <a:off x="2202929" y="3427170"/>
            <a:ext cx="2212322" cy="560291"/>
          </a:xfrm>
          <a:prstGeom prst="downArrowCallout">
            <a:avLst>
              <a:gd name="adj1" fmla="val 27752"/>
              <a:gd name="adj2" fmla="val 23624"/>
              <a:gd name="adj3" fmla="val 30503"/>
              <a:gd name="adj4" fmla="val 3470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PC High[14:8]</a:t>
            </a:r>
          </a:p>
        </p:txBody>
      </p:sp>
      <p:sp>
        <p:nvSpPr>
          <p:cNvPr id="35" name="TextBox 34">
            <a:extLst>
              <a:ext uri="{FF2B5EF4-FFF2-40B4-BE49-F238E27FC236}">
                <a16:creationId xmlns:a16="http://schemas.microsoft.com/office/drawing/2014/main" id="{C2826FF4-5867-7B45-778E-8BAD08E6F0ED}"/>
              </a:ext>
            </a:extLst>
          </p:cNvPr>
          <p:cNvSpPr txBox="1"/>
          <p:nvPr/>
        </p:nvSpPr>
        <p:spPr>
          <a:xfrm>
            <a:off x="227729" y="3427170"/>
            <a:ext cx="1994548" cy="3308598"/>
          </a:xfrm>
          <a:prstGeom prst="rect">
            <a:avLst/>
          </a:prstGeom>
          <a:solidFill>
            <a:srgbClr val="FFC000"/>
          </a:solidFill>
        </p:spPr>
        <p:txBody>
          <a:bodyPr wrap="square" rtlCol="0">
            <a:spAutoFit/>
          </a:bodyPr>
          <a:lstStyle/>
          <a:p>
            <a:r>
              <a:rPr lang="en-US" sz="1100" b="1" dirty="0"/>
              <a:t>Note: </a:t>
            </a:r>
            <a:r>
              <a:rPr lang="en-US" sz="1100" dirty="0"/>
              <a:t>The PC Loading and output logic is </a:t>
            </a:r>
            <a:r>
              <a:rPr lang="en-US" sz="1100" b="1" dirty="0">
                <a:solidFill>
                  <a:srgbClr val="C00000"/>
                </a:solidFill>
              </a:rPr>
              <a:t>Deprecated</a:t>
            </a:r>
            <a:r>
              <a:rPr lang="en-US" sz="1100" dirty="0"/>
              <a:t>. </a:t>
            </a:r>
          </a:p>
          <a:p>
            <a:pPr marL="342900" indent="-342900">
              <a:buAutoNum type="arabicPeriod"/>
            </a:pPr>
            <a:r>
              <a:rPr lang="en-US" sz="1100" strike="sngStrike" dirty="0"/>
              <a:t>The PC may not write directly to the Data Bus (remove Read PC Low).</a:t>
            </a:r>
          </a:p>
          <a:p>
            <a:pPr marL="342900" indent="-342900">
              <a:buAutoNum type="arabicPeriod"/>
            </a:pPr>
            <a:r>
              <a:rPr lang="en-US" sz="1100" strike="sngStrike" dirty="0"/>
              <a:t>PC </a:t>
            </a:r>
            <a:r>
              <a:rPr lang="en-US" sz="1100" strike="sngStrike" dirty="0" err="1"/>
              <a:t>Ld</a:t>
            </a:r>
            <a:r>
              <a:rPr lang="en-US" sz="1100" strike="sngStrike" dirty="0"/>
              <a:t> Lo and Hi are deprecated, replaced by AR Data Bus Load Enable’s PC[L] + PC[H] = DHPC Load Enable (which goes to both PC[H] and PC[L]).</a:t>
            </a:r>
          </a:p>
          <a:p>
            <a:pPr marL="342900" indent="-342900">
              <a:buAutoNum type="arabicPeriod"/>
            </a:pPr>
            <a:r>
              <a:rPr lang="en-US" sz="1100" dirty="0" err="1"/>
              <a:t>Ld</a:t>
            </a:r>
            <a:r>
              <a:rPr lang="en-US" sz="1100" dirty="0"/>
              <a:t> Prog Ctr Dummy is deprecated, replaced by AR Data Bus Load Enable’s DHPC Load Enable (which must be </a:t>
            </a:r>
            <a:r>
              <a:rPr lang="en-US" sz="1100" dirty="0" err="1"/>
              <a:t>NOR’d</a:t>
            </a:r>
            <a:r>
              <a:rPr lang="en-US" sz="1100" dirty="0"/>
              <a:t> with the CLK signal).</a:t>
            </a:r>
          </a:p>
        </p:txBody>
      </p:sp>
      <p:sp>
        <p:nvSpPr>
          <p:cNvPr id="38" name="Oval 37">
            <a:extLst>
              <a:ext uri="{FF2B5EF4-FFF2-40B4-BE49-F238E27FC236}">
                <a16:creationId xmlns:a16="http://schemas.microsoft.com/office/drawing/2014/main" id="{A481B274-5DF4-926F-386C-880CF97D8DC6}"/>
              </a:ext>
            </a:extLst>
          </p:cNvPr>
          <p:cNvSpPr/>
          <p:nvPr/>
        </p:nvSpPr>
        <p:spPr>
          <a:xfrm>
            <a:off x="6520167" y="330096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04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7"/>
            <a:ext cx="12192000" cy="7946427"/>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2" y="3994796"/>
              <a:ext cx="5858399" cy="1862048"/>
            </a:xfrm>
            <a:prstGeom prst="rect">
              <a:avLst/>
            </a:prstGeom>
            <a:noFill/>
            <a:effectLst/>
          </p:spPr>
          <p:txBody>
            <a:bodyPr wrap="none" lIns="91440" tIns="45720" rIns="91440" bIns="45720">
              <a:spAutoFit/>
            </a:bodyPr>
            <a:lstStyle/>
            <a:p>
              <a:pPr algn="ctr"/>
              <a:r>
                <a:rPr lang="en-US" sz="1150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7298628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A00BF-5DDD-3025-FF79-4FF2C2031229}"/>
              </a:ext>
            </a:extLst>
          </p:cNvPr>
          <p:cNvSpPr>
            <a:spLocks noGrp="1"/>
          </p:cNvSpPr>
          <p:nvPr>
            <p:ph type="ctrTitle"/>
          </p:nvPr>
        </p:nvSpPr>
        <p:spPr/>
        <p:txBody>
          <a:bodyPr/>
          <a:lstStyle/>
          <a:p>
            <a:r>
              <a:rPr lang="en-US"/>
              <a:t>Load PC High (v2.0)</a:t>
            </a:r>
          </a:p>
        </p:txBody>
      </p:sp>
      <p:grpSp>
        <p:nvGrpSpPr>
          <p:cNvPr id="3" name="Group 2">
            <a:extLst>
              <a:ext uri="{FF2B5EF4-FFF2-40B4-BE49-F238E27FC236}">
                <a16:creationId xmlns:a16="http://schemas.microsoft.com/office/drawing/2014/main" id="{0C21E40F-27BB-0096-B919-18D7895623CE}"/>
              </a:ext>
            </a:extLst>
          </p:cNvPr>
          <p:cNvGrpSpPr/>
          <p:nvPr/>
        </p:nvGrpSpPr>
        <p:grpSpPr>
          <a:xfrm>
            <a:off x="2493815" y="3030650"/>
            <a:ext cx="1045479" cy="307777"/>
            <a:chOff x="1992327" y="3559447"/>
            <a:chExt cx="1045480" cy="307778"/>
          </a:xfrm>
        </p:grpSpPr>
        <p:sp>
          <p:nvSpPr>
            <p:cNvPr id="4" name="TextBox 3">
              <a:hlinkClick r:id="rId2" action="ppaction://hlinksldjump"/>
              <a:extLst>
                <a:ext uri="{FF2B5EF4-FFF2-40B4-BE49-F238E27FC236}">
                  <a16:creationId xmlns:a16="http://schemas.microsoft.com/office/drawing/2014/main" id="{C91E85F9-6F76-19A6-D1A5-2A79CB71CBC5}"/>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a:t>OpCode_05</a:t>
              </a:r>
            </a:p>
          </p:txBody>
        </p:sp>
        <p:cxnSp>
          <p:nvCxnSpPr>
            <p:cNvPr id="5" name="Straight Connector 4">
              <a:extLst>
                <a:ext uri="{FF2B5EF4-FFF2-40B4-BE49-F238E27FC236}">
                  <a16:creationId xmlns:a16="http://schemas.microsoft.com/office/drawing/2014/main" id="{C21E6AFF-091C-2429-12CC-0AAC8C4C0CC0}"/>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996E096A-0FF0-A984-2A84-F4A5EC9AC7B1}"/>
              </a:ext>
            </a:extLst>
          </p:cNvPr>
          <p:cNvGrpSpPr/>
          <p:nvPr/>
        </p:nvGrpSpPr>
        <p:grpSpPr>
          <a:xfrm>
            <a:off x="2493815" y="3845401"/>
            <a:ext cx="1045479" cy="307777"/>
            <a:chOff x="1992327" y="3559447"/>
            <a:chExt cx="1045480" cy="307778"/>
          </a:xfrm>
        </p:grpSpPr>
        <p:sp>
          <p:nvSpPr>
            <p:cNvPr id="7" name="TextBox 6">
              <a:hlinkClick r:id="rId2" action="ppaction://hlinksldjump"/>
              <a:extLst>
                <a:ext uri="{FF2B5EF4-FFF2-40B4-BE49-F238E27FC236}">
                  <a16:creationId xmlns:a16="http://schemas.microsoft.com/office/drawing/2014/main" id="{F8A9AC46-9927-E5E7-970B-D8B2B8654E73}"/>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a:t>OpCode_10</a:t>
              </a:r>
            </a:p>
          </p:txBody>
        </p:sp>
        <p:cxnSp>
          <p:nvCxnSpPr>
            <p:cNvPr id="8" name="Straight Connector 7">
              <a:extLst>
                <a:ext uri="{FF2B5EF4-FFF2-40B4-BE49-F238E27FC236}">
                  <a16:creationId xmlns:a16="http://schemas.microsoft.com/office/drawing/2014/main" id="{F9FE9BA4-E336-F930-3B9C-AF82E3C9E352}"/>
                </a:ext>
              </a:extLst>
            </p:cNvPr>
            <p:cNvCxnSpPr>
              <a:cxnSpLocks/>
            </p:cNvCxnSpPr>
            <p:nvPr/>
          </p:nvCxnSpPr>
          <p:spPr>
            <a:xfrm>
              <a:off x="2080151" y="3626824"/>
              <a:ext cx="82994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0" name="Connector: Elbow 9">
            <a:extLst>
              <a:ext uri="{FF2B5EF4-FFF2-40B4-BE49-F238E27FC236}">
                <a16:creationId xmlns:a16="http://schemas.microsoft.com/office/drawing/2014/main" id="{A12A624A-1040-F7D7-4B53-F1B92C1EDEA2}"/>
              </a:ext>
            </a:extLst>
          </p:cNvPr>
          <p:cNvCxnSpPr>
            <a:cxnSpLocks/>
            <a:stCxn id="4" idx="3"/>
            <a:endCxn id="21" idx="1"/>
          </p:cNvCxnSpPr>
          <p:nvPr/>
        </p:nvCxnSpPr>
        <p:spPr>
          <a:xfrm>
            <a:off x="3539294" y="3184539"/>
            <a:ext cx="882484" cy="25612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96DB61BB-5102-FF88-4DDD-DC6158C487A2}"/>
              </a:ext>
            </a:extLst>
          </p:cNvPr>
          <p:cNvCxnSpPr>
            <a:cxnSpLocks/>
            <a:stCxn id="7" idx="3"/>
            <a:endCxn id="24" idx="1"/>
          </p:cNvCxnSpPr>
          <p:nvPr/>
        </p:nvCxnSpPr>
        <p:spPr>
          <a:xfrm flipV="1">
            <a:off x="3539294" y="3724777"/>
            <a:ext cx="889013" cy="274513"/>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F10E7D7-69D4-F03D-DE15-0FDEDBDF05EF}"/>
              </a:ext>
            </a:extLst>
          </p:cNvPr>
          <p:cNvGrpSpPr/>
          <p:nvPr/>
        </p:nvGrpSpPr>
        <p:grpSpPr>
          <a:xfrm>
            <a:off x="2493815" y="4660151"/>
            <a:ext cx="1045479" cy="307777"/>
            <a:chOff x="1992327" y="3559447"/>
            <a:chExt cx="1045480" cy="307778"/>
          </a:xfrm>
        </p:grpSpPr>
        <p:sp>
          <p:nvSpPr>
            <p:cNvPr id="15" name="TextBox 14">
              <a:hlinkClick r:id="rId2" action="ppaction://hlinksldjump"/>
              <a:extLst>
                <a:ext uri="{FF2B5EF4-FFF2-40B4-BE49-F238E27FC236}">
                  <a16:creationId xmlns:a16="http://schemas.microsoft.com/office/drawing/2014/main" id="{68E739F2-CBA8-CB32-C8C0-A94E7900A398}"/>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a:t>OpCode_11</a:t>
              </a:r>
            </a:p>
          </p:txBody>
        </p:sp>
        <p:cxnSp>
          <p:nvCxnSpPr>
            <p:cNvPr id="16" name="Straight Connector 15">
              <a:extLst>
                <a:ext uri="{FF2B5EF4-FFF2-40B4-BE49-F238E27FC236}">
                  <a16:creationId xmlns:a16="http://schemas.microsoft.com/office/drawing/2014/main" id="{C7DE5DB1-0ED6-091A-A7BD-EAB1B6DA5ACE}"/>
                </a:ext>
              </a:extLst>
            </p:cNvPr>
            <p:cNvCxnSpPr>
              <a:cxnSpLocks/>
            </p:cNvCxnSpPr>
            <p:nvPr/>
          </p:nvCxnSpPr>
          <p:spPr>
            <a:xfrm>
              <a:off x="2080151" y="3626824"/>
              <a:ext cx="82994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AA1330C-4180-EE66-0822-183ED361625E}"/>
              </a:ext>
            </a:extLst>
          </p:cNvPr>
          <p:cNvSpPr/>
          <p:nvPr/>
        </p:nvSpPr>
        <p:spPr>
          <a:xfrm>
            <a:off x="4421778" y="340007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BB32CB-B377-2535-D61F-82BD7856696F}"/>
              </a:ext>
            </a:extLst>
          </p:cNvPr>
          <p:cNvSpPr/>
          <p:nvPr/>
        </p:nvSpPr>
        <p:spPr>
          <a:xfrm>
            <a:off x="4428307" y="3684193"/>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B89D0C9-C11B-F30B-AE9D-AB450F062AE0}"/>
              </a:ext>
            </a:extLst>
          </p:cNvPr>
          <p:cNvSpPr/>
          <p:nvPr/>
        </p:nvSpPr>
        <p:spPr>
          <a:xfrm>
            <a:off x="4402181" y="422362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07B44EE-B81A-A6E4-D35B-59D2D9D1C321}"/>
              </a:ext>
            </a:extLst>
          </p:cNvPr>
          <p:cNvSpPr/>
          <p:nvPr/>
        </p:nvSpPr>
        <p:spPr>
          <a:xfrm>
            <a:off x="4407297" y="4508127"/>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4656617-9DE4-D2E6-9238-D7890AAFC07E}"/>
              </a:ext>
            </a:extLst>
          </p:cNvPr>
          <p:cNvSpPr/>
          <p:nvPr/>
        </p:nvSpPr>
        <p:spPr>
          <a:xfrm>
            <a:off x="4894221" y="3544807"/>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Elbow 28">
            <a:extLst>
              <a:ext uri="{FF2B5EF4-FFF2-40B4-BE49-F238E27FC236}">
                <a16:creationId xmlns:a16="http://schemas.microsoft.com/office/drawing/2014/main" id="{DF0C2362-BEA1-F973-FDD3-120B2AEA566F}"/>
              </a:ext>
            </a:extLst>
          </p:cNvPr>
          <p:cNvCxnSpPr>
            <a:cxnSpLocks/>
            <a:stCxn id="26" idx="1"/>
            <a:endCxn id="28" idx="3"/>
          </p:cNvCxnSpPr>
          <p:nvPr/>
        </p:nvCxnSpPr>
        <p:spPr>
          <a:xfrm rot="10800000" flipH="1">
            <a:off x="4402181" y="3585393"/>
            <a:ext cx="590012" cy="678817"/>
          </a:xfrm>
          <a:prstGeom prst="bentConnector5">
            <a:avLst>
              <a:gd name="adj1" fmla="val -38745"/>
              <a:gd name="adj2" fmla="val 50000"/>
              <a:gd name="adj3" fmla="val 138745"/>
            </a:avLst>
          </a:prstGeom>
        </p:spPr>
        <p:style>
          <a:lnRef idx="1">
            <a:schemeClr val="accent1"/>
          </a:lnRef>
          <a:fillRef idx="0">
            <a:schemeClr val="accent1"/>
          </a:fillRef>
          <a:effectRef idx="0">
            <a:schemeClr val="accent1"/>
          </a:effectRef>
          <a:fontRef idx="minor">
            <a:schemeClr val="tx1"/>
          </a:fontRef>
        </p:style>
      </p:cxnSp>
      <p:pic>
        <p:nvPicPr>
          <p:cNvPr id="9" name="Picture 8" descr="Diagram&#10;&#10;Description automatically generated with low confidence">
            <a:extLst>
              <a:ext uri="{FF2B5EF4-FFF2-40B4-BE49-F238E27FC236}">
                <a16:creationId xmlns:a16="http://schemas.microsoft.com/office/drawing/2014/main" id="{EBE0B1B7-0360-9034-FE5D-9C9E8C00352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68110" y="3362157"/>
            <a:ext cx="659287" cy="459531"/>
          </a:xfrm>
          <a:prstGeom prst="rect">
            <a:avLst/>
          </a:prstGeom>
        </p:spPr>
      </p:pic>
      <p:cxnSp>
        <p:nvCxnSpPr>
          <p:cNvPr id="32" name="Connector: Elbow 31">
            <a:extLst>
              <a:ext uri="{FF2B5EF4-FFF2-40B4-BE49-F238E27FC236}">
                <a16:creationId xmlns:a16="http://schemas.microsoft.com/office/drawing/2014/main" id="{9FF5AA11-791E-5171-5DAA-F7FBE50D786B}"/>
              </a:ext>
            </a:extLst>
          </p:cNvPr>
          <p:cNvCxnSpPr>
            <a:cxnSpLocks/>
            <a:stCxn id="15" idx="3"/>
            <a:endCxn id="27" idx="1"/>
          </p:cNvCxnSpPr>
          <p:nvPr/>
        </p:nvCxnSpPr>
        <p:spPr>
          <a:xfrm flipV="1">
            <a:off x="3539294" y="4548711"/>
            <a:ext cx="868003" cy="265329"/>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292593FA-E0B2-91E7-C516-71D5B073C8AC}"/>
              </a:ext>
            </a:extLst>
          </p:cNvPr>
          <p:cNvGrpSpPr/>
          <p:nvPr/>
        </p:nvGrpSpPr>
        <p:grpSpPr>
          <a:xfrm>
            <a:off x="5305304" y="4317842"/>
            <a:ext cx="692818" cy="184666"/>
            <a:chOff x="5292243" y="4304787"/>
            <a:chExt cx="692818" cy="184667"/>
          </a:xfrm>
        </p:grpSpPr>
        <p:sp>
          <p:nvSpPr>
            <p:cNvPr id="35" name="TextBox 34">
              <a:hlinkClick r:id="rId5" action="ppaction://hlinksldjump"/>
              <a:extLst>
                <a:ext uri="{FF2B5EF4-FFF2-40B4-BE49-F238E27FC236}">
                  <a16:creationId xmlns:a16="http://schemas.microsoft.com/office/drawing/2014/main" id="{EB339C63-A3C2-8A17-1BF2-D7839C1550C5}"/>
                </a:ext>
              </a:extLst>
            </p:cNvPr>
            <p:cNvSpPr txBox="1"/>
            <p:nvPr/>
          </p:nvSpPr>
          <p:spPr>
            <a:xfrm>
              <a:off x="5292243" y="4304787"/>
              <a:ext cx="692818" cy="184667"/>
            </a:xfrm>
            <a:prstGeom prst="rect">
              <a:avLst/>
            </a:prstGeom>
            <a:noFill/>
            <a:ln>
              <a:solidFill>
                <a:schemeClr val="accent1"/>
              </a:solidFill>
            </a:ln>
          </p:spPr>
          <p:txBody>
            <a:bodyPr wrap="none" tIns="0" bIns="0" rtlCol="0">
              <a:spAutoFit/>
            </a:bodyPr>
            <a:lstStyle/>
            <a:p>
              <a:r>
                <a:rPr lang="en-US" sz="1200"/>
                <a:t>PC </a:t>
              </a:r>
              <a:r>
                <a:rPr lang="en-US" sz="1200" err="1"/>
                <a:t>Ld</a:t>
              </a:r>
              <a:r>
                <a:rPr lang="en-US" sz="1200"/>
                <a:t> Hi</a:t>
              </a:r>
            </a:p>
          </p:txBody>
        </p:sp>
        <p:cxnSp>
          <p:nvCxnSpPr>
            <p:cNvPr id="36" name="Straight Connector 35">
              <a:extLst>
                <a:ext uri="{FF2B5EF4-FFF2-40B4-BE49-F238E27FC236}">
                  <a16:creationId xmlns:a16="http://schemas.microsoft.com/office/drawing/2014/main" id="{64DC27DE-1644-41FC-850B-4C5639A32E76}"/>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2" name="Straight Connector 41">
            <a:extLst>
              <a:ext uri="{FF2B5EF4-FFF2-40B4-BE49-F238E27FC236}">
                <a16:creationId xmlns:a16="http://schemas.microsoft.com/office/drawing/2014/main" id="{681D86B9-8EF3-8C6E-117B-FD345C722938}"/>
              </a:ext>
            </a:extLst>
          </p:cNvPr>
          <p:cNvCxnSpPr>
            <a:stCxn id="17" idx="3"/>
            <a:endCxn id="35" idx="1"/>
          </p:cNvCxnSpPr>
          <p:nvPr/>
        </p:nvCxnSpPr>
        <p:spPr>
          <a:xfrm>
            <a:off x="5027397" y="4406674"/>
            <a:ext cx="277907" cy="3501"/>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descr="Diagram&#10;&#10;Description automatically generated with low confidence">
            <a:extLst>
              <a:ext uri="{FF2B5EF4-FFF2-40B4-BE49-F238E27FC236}">
                <a16:creationId xmlns:a16="http://schemas.microsoft.com/office/drawing/2014/main" id="{D1D550A5-3E91-D749-0E9C-7ED4858DAB2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68110" y="4176908"/>
            <a:ext cx="659287" cy="459531"/>
          </a:xfrm>
          <a:prstGeom prst="rect">
            <a:avLst/>
          </a:prstGeom>
        </p:spPr>
      </p:pic>
      <p:sp>
        <p:nvSpPr>
          <p:cNvPr id="43" name="TextBox 42">
            <a:extLst>
              <a:ext uri="{FF2B5EF4-FFF2-40B4-BE49-F238E27FC236}">
                <a16:creationId xmlns:a16="http://schemas.microsoft.com/office/drawing/2014/main" id="{F873726A-CE2B-DA06-8ED2-DA3F2F01C545}"/>
              </a:ext>
            </a:extLst>
          </p:cNvPr>
          <p:cNvSpPr txBox="1"/>
          <p:nvPr/>
        </p:nvSpPr>
        <p:spPr>
          <a:xfrm>
            <a:off x="1281565" y="3053742"/>
            <a:ext cx="1184299" cy="261610"/>
          </a:xfrm>
          <a:prstGeom prst="rect">
            <a:avLst/>
          </a:prstGeom>
          <a:noFill/>
        </p:spPr>
        <p:txBody>
          <a:bodyPr wrap="square" rtlCol="0">
            <a:spAutoFit/>
          </a:bodyPr>
          <a:lstStyle/>
          <a:p>
            <a:pPr algn="r"/>
            <a:r>
              <a:rPr lang="en-US" sz="1100"/>
              <a:t>Branch Absolute</a:t>
            </a:r>
          </a:p>
        </p:txBody>
      </p:sp>
      <p:sp>
        <p:nvSpPr>
          <p:cNvPr id="44" name="TextBox 43">
            <a:extLst>
              <a:ext uri="{FF2B5EF4-FFF2-40B4-BE49-F238E27FC236}">
                <a16:creationId xmlns:a16="http://schemas.microsoft.com/office/drawing/2014/main" id="{A5C28C19-0B24-3329-32A9-B7A7D7E1EEAD}"/>
              </a:ext>
            </a:extLst>
          </p:cNvPr>
          <p:cNvSpPr txBox="1"/>
          <p:nvPr/>
        </p:nvSpPr>
        <p:spPr>
          <a:xfrm>
            <a:off x="1281565" y="3868494"/>
            <a:ext cx="1184299" cy="261610"/>
          </a:xfrm>
          <a:prstGeom prst="rect">
            <a:avLst/>
          </a:prstGeom>
          <a:noFill/>
        </p:spPr>
        <p:txBody>
          <a:bodyPr wrap="square" rtlCol="0">
            <a:spAutoFit/>
          </a:bodyPr>
          <a:lstStyle/>
          <a:p>
            <a:pPr algn="r"/>
            <a:r>
              <a:rPr lang="en-US" sz="1100"/>
              <a:t>JSR</a:t>
            </a:r>
          </a:p>
        </p:txBody>
      </p:sp>
      <p:sp>
        <p:nvSpPr>
          <p:cNvPr id="45" name="TextBox 44">
            <a:extLst>
              <a:ext uri="{FF2B5EF4-FFF2-40B4-BE49-F238E27FC236}">
                <a16:creationId xmlns:a16="http://schemas.microsoft.com/office/drawing/2014/main" id="{3EBA999A-F34D-3297-C7C0-F9FD860B694A}"/>
              </a:ext>
            </a:extLst>
          </p:cNvPr>
          <p:cNvSpPr txBox="1"/>
          <p:nvPr/>
        </p:nvSpPr>
        <p:spPr>
          <a:xfrm>
            <a:off x="1281565" y="4683244"/>
            <a:ext cx="1184299" cy="261610"/>
          </a:xfrm>
          <a:prstGeom prst="rect">
            <a:avLst/>
          </a:prstGeom>
          <a:noFill/>
        </p:spPr>
        <p:txBody>
          <a:bodyPr wrap="square" rtlCol="0">
            <a:spAutoFit/>
          </a:bodyPr>
          <a:lstStyle/>
          <a:p>
            <a:pPr algn="r"/>
            <a:r>
              <a:rPr lang="en-US" sz="1100"/>
              <a:t>RTS</a:t>
            </a:r>
          </a:p>
        </p:txBody>
      </p:sp>
      <p:sp>
        <p:nvSpPr>
          <p:cNvPr id="12" name="TextBox 11">
            <a:extLst>
              <a:ext uri="{FF2B5EF4-FFF2-40B4-BE49-F238E27FC236}">
                <a16:creationId xmlns:a16="http://schemas.microsoft.com/office/drawing/2014/main" id="{F2354779-FF37-C4D9-D16B-E709EC034405}"/>
              </a:ext>
            </a:extLst>
          </p:cNvPr>
          <p:cNvSpPr txBox="1"/>
          <p:nvPr/>
        </p:nvSpPr>
        <p:spPr>
          <a:xfrm>
            <a:off x="5314689" y="218365"/>
            <a:ext cx="3729790" cy="1200329"/>
          </a:xfrm>
          <a:prstGeom prst="rect">
            <a:avLst/>
          </a:prstGeom>
          <a:solidFill>
            <a:srgbClr val="FFC000"/>
          </a:solidFill>
        </p:spPr>
        <p:txBody>
          <a:bodyPr wrap="square" rtlCol="0">
            <a:spAutoFit/>
          </a:bodyPr>
          <a:lstStyle/>
          <a:p>
            <a:r>
              <a:rPr lang="en-US" b="1" dirty="0"/>
              <a:t>Note: </a:t>
            </a:r>
            <a:r>
              <a:rPr lang="en-US" dirty="0"/>
              <a:t>The Load PC High logic is </a:t>
            </a:r>
            <a:r>
              <a:rPr lang="en-US" b="1" dirty="0">
                <a:solidFill>
                  <a:srgbClr val="C00000"/>
                </a:solidFill>
              </a:rPr>
              <a:t>Deprecated</a:t>
            </a:r>
            <a:r>
              <a:rPr lang="en-US" dirty="0"/>
              <a:t>. It is replaced by AR Data Bus Load Enable’s PC[L] + PC[H] = DHPC Load Enable signal.</a:t>
            </a:r>
            <a:endParaRPr lang="en-US" b="1" dirty="0"/>
          </a:p>
        </p:txBody>
      </p:sp>
      <p:sp>
        <p:nvSpPr>
          <p:cNvPr id="13" name="TextBox 12">
            <a:extLst>
              <a:ext uri="{FF2B5EF4-FFF2-40B4-BE49-F238E27FC236}">
                <a16:creationId xmlns:a16="http://schemas.microsoft.com/office/drawing/2014/main" id="{25CD6EAC-2DCF-E138-2CF9-3E47F98D336B}"/>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3410480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163C2A2D-055A-464A-865B-600933103B3B}"/>
              </a:ext>
            </a:extLst>
          </p:cNvPr>
          <p:cNvSpPr/>
          <p:nvPr/>
        </p:nvSpPr>
        <p:spPr>
          <a:xfrm>
            <a:off x="6612853" y="4330551"/>
            <a:ext cx="263979"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Data Pointer (v2.0)</a:t>
            </a:r>
          </a:p>
        </p:txBody>
      </p:sp>
      <p:cxnSp>
        <p:nvCxnSpPr>
          <p:cNvPr id="89" name="Connector: Elbow 88">
            <a:extLst>
              <a:ext uri="{FF2B5EF4-FFF2-40B4-BE49-F238E27FC236}">
                <a16:creationId xmlns:a16="http://schemas.microsoft.com/office/drawing/2014/main" id="{07095E3F-5859-4F3C-A8B5-66E088445F5E}"/>
              </a:ext>
            </a:extLst>
          </p:cNvPr>
          <p:cNvCxnSpPr>
            <a:cxnSpLocks/>
            <a:stCxn id="6" idx="3"/>
            <a:endCxn id="90" idx="1"/>
          </p:cNvCxnSpPr>
          <p:nvPr/>
        </p:nvCxnSpPr>
        <p:spPr>
          <a:xfrm>
            <a:off x="5530409" y="4424035"/>
            <a:ext cx="1082444" cy="28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393A2400-6B06-4EAC-BB38-70DC1F1924B8}"/>
              </a:ext>
            </a:extLst>
          </p:cNvPr>
          <p:cNvSpPr/>
          <p:nvPr/>
        </p:nvSpPr>
        <p:spPr>
          <a:xfrm>
            <a:off x="1139745" y="6403192"/>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191198612"/>
              </p:ext>
            </p:extLst>
          </p:nvPr>
        </p:nvGraphicFramePr>
        <p:xfrm>
          <a:off x="479923" y="584354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437542594"/>
              </p:ext>
            </p:extLst>
          </p:nvPr>
        </p:nvGraphicFramePr>
        <p:xfrm>
          <a:off x="616506" y="6162703"/>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155919" y="5825074"/>
            <a:ext cx="381836" cy="246221"/>
          </a:xfrm>
          <a:prstGeom prst="rect">
            <a:avLst/>
          </a:prstGeom>
          <a:noFill/>
        </p:spPr>
        <p:txBody>
          <a:bodyPr wrap="none" rtlCol="0">
            <a:spAutoFit/>
          </a:bodyPr>
          <a:lstStyle/>
          <a:p>
            <a:r>
              <a:rPr lang="en-US" sz="100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1098" y="6126708"/>
            <a:ext cx="572593" cy="246221"/>
          </a:xfrm>
          <a:prstGeom prst="rect">
            <a:avLst/>
          </a:prstGeom>
          <a:noFill/>
        </p:spPr>
        <p:txBody>
          <a:bodyPr wrap="none" rtlCol="0">
            <a:spAutoFit/>
          </a:bodyPr>
          <a:lstStyle/>
          <a:p>
            <a:r>
              <a:rPr lang="en-US" sz="100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215959" y="6491546"/>
            <a:ext cx="420308" cy="246221"/>
          </a:xfrm>
          <a:prstGeom prst="rect">
            <a:avLst/>
          </a:prstGeom>
          <a:noFill/>
        </p:spPr>
        <p:txBody>
          <a:bodyPr wrap="none" rtlCol="0">
            <a:spAutoFit/>
          </a:bodyPr>
          <a:lstStyle/>
          <a:p>
            <a:r>
              <a:rPr lang="en-US" sz="100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1811497284"/>
              </p:ext>
            </p:extLst>
          </p:nvPr>
        </p:nvGraphicFramePr>
        <p:xfrm>
          <a:off x="475307" y="545099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151304" y="5450995"/>
            <a:ext cx="340158" cy="246221"/>
          </a:xfrm>
          <a:prstGeom prst="rect">
            <a:avLst/>
          </a:prstGeom>
          <a:noFill/>
        </p:spPr>
        <p:txBody>
          <a:bodyPr wrap="none" rtlCol="0">
            <a:spAutoFit/>
          </a:bodyPr>
          <a:lstStyle/>
          <a:p>
            <a:r>
              <a:rPr lang="en-US" sz="100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409663318"/>
              </p:ext>
            </p:extLst>
          </p:nvPr>
        </p:nvGraphicFramePr>
        <p:xfrm>
          <a:off x="491819" y="647212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pic>
        <p:nvPicPr>
          <p:cNvPr id="7" name="Picture 6">
            <a:hlinkClick r:id="rId3"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21</a:t>
            </a:fld>
            <a:endParaRPr lang="en-US" b="1">
              <a:solidFill>
                <a:schemeClr val="bg1"/>
              </a:solidFill>
            </a:endParaRPr>
          </a:p>
        </p:txBody>
      </p:sp>
      <p:sp>
        <p:nvSpPr>
          <p:cNvPr id="11" name="Rectangle 10">
            <a:extLst>
              <a:ext uri="{FF2B5EF4-FFF2-40B4-BE49-F238E27FC236}">
                <a16:creationId xmlns:a16="http://schemas.microsoft.com/office/drawing/2014/main" id="{6D4AB38D-A119-2ED2-B5FB-9794F8D7AB25}"/>
              </a:ext>
            </a:extLst>
          </p:cNvPr>
          <p:cNvSpPr/>
          <p:nvPr/>
        </p:nvSpPr>
        <p:spPr>
          <a:xfrm>
            <a:off x="10295434" y="903067"/>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grpSp>
        <p:nvGrpSpPr>
          <p:cNvPr id="24" name="Group 23">
            <a:extLst>
              <a:ext uri="{FF2B5EF4-FFF2-40B4-BE49-F238E27FC236}">
                <a16:creationId xmlns:a16="http://schemas.microsoft.com/office/drawing/2014/main" id="{4EF54B28-C3EE-988E-C04A-3F0AC2AB031E}"/>
              </a:ext>
            </a:extLst>
          </p:cNvPr>
          <p:cNvGrpSpPr/>
          <p:nvPr/>
        </p:nvGrpSpPr>
        <p:grpSpPr>
          <a:xfrm>
            <a:off x="6476273" y="2979222"/>
            <a:ext cx="1649961" cy="1759001"/>
            <a:chOff x="6509659" y="1033443"/>
            <a:chExt cx="1649961" cy="1759001"/>
          </a:xfrm>
        </p:grpSpPr>
        <p:pic>
          <p:nvPicPr>
            <p:cNvPr id="25" name="Picture 24">
              <a:extLst>
                <a:ext uri="{FF2B5EF4-FFF2-40B4-BE49-F238E27FC236}">
                  <a16:creationId xmlns:a16="http://schemas.microsoft.com/office/drawing/2014/main" id="{87F276FC-8DFB-7A13-1D04-2C7A2BB35FD2}"/>
                </a:ext>
              </a:extLst>
            </p:cNvPr>
            <p:cNvPicPr>
              <a:picLocks noChangeAspect="1"/>
            </p:cNvPicPr>
            <p:nvPr/>
          </p:nvPicPr>
          <p:blipFill rotWithShape="1">
            <a:blip r:embed="rId5"/>
            <a:srcRect l="24506" t="8997" r="26094" b="1220"/>
            <a:stretch/>
          </p:blipFill>
          <p:spPr>
            <a:xfrm>
              <a:off x="6509659" y="1033443"/>
              <a:ext cx="1649961" cy="1759001"/>
            </a:xfrm>
            <a:prstGeom prst="rect">
              <a:avLst/>
            </a:prstGeom>
          </p:spPr>
        </p:pic>
        <p:sp>
          <p:nvSpPr>
            <p:cNvPr id="26" name="TextBox 25">
              <a:extLst>
                <a:ext uri="{FF2B5EF4-FFF2-40B4-BE49-F238E27FC236}">
                  <a16:creationId xmlns:a16="http://schemas.microsoft.com/office/drawing/2014/main" id="{4E159ABD-CDD3-2F95-0E2C-915873DC533D}"/>
                </a:ext>
              </a:extLst>
            </p:cNvPr>
            <p:cNvSpPr txBox="1"/>
            <p:nvPr/>
          </p:nvSpPr>
          <p:spPr>
            <a:xfrm rot="16200000">
              <a:off x="6837842" y="1619573"/>
              <a:ext cx="1201867" cy="276999"/>
            </a:xfrm>
            <a:prstGeom prst="rect">
              <a:avLst/>
            </a:prstGeom>
            <a:noFill/>
          </p:spPr>
          <p:txBody>
            <a:bodyPr wrap="none" rtlCol="0">
              <a:spAutoFit/>
            </a:bodyPr>
            <a:lstStyle/>
            <a:p>
              <a:r>
                <a:rPr lang="en-US" sz="1200" dirty="0">
                  <a:hlinkClick r:id="rId6" action="ppaction://hlinksldjump"/>
                </a:rPr>
                <a:t>574</a:t>
              </a:r>
              <a:r>
                <a:rPr lang="en-US" sz="1200" dirty="0"/>
                <a:t>: </a:t>
              </a:r>
              <a:r>
                <a:rPr lang="en-US" sz="1200" dirty="0" err="1"/>
                <a:t>Addr</a:t>
              </a:r>
              <a:r>
                <a:rPr lang="en-US" sz="1200" dirty="0"/>
                <a:t> </a:t>
              </a:r>
              <a:r>
                <a:rPr lang="en-US" sz="1200" dirty="0" err="1"/>
                <a:t>Ptr</a:t>
              </a:r>
              <a:r>
                <a:rPr lang="en-US" sz="1200" dirty="0"/>
                <a:t> Lo</a:t>
              </a:r>
            </a:p>
          </p:txBody>
        </p:sp>
      </p:grpSp>
      <p:sp>
        <p:nvSpPr>
          <p:cNvPr id="28" name="Arrow: Right 27">
            <a:extLst>
              <a:ext uri="{FF2B5EF4-FFF2-40B4-BE49-F238E27FC236}">
                <a16:creationId xmlns:a16="http://schemas.microsoft.com/office/drawing/2014/main" id="{F31D0B1D-31E9-48B3-DA38-97D3D273D062}"/>
              </a:ext>
            </a:extLst>
          </p:cNvPr>
          <p:cNvSpPr/>
          <p:nvPr/>
        </p:nvSpPr>
        <p:spPr>
          <a:xfrm>
            <a:off x="8266525" y="3535967"/>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A7..A0</a:t>
            </a:r>
          </a:p>
        </p:txBody>
      </p:sp>
      <p:sp>
        <p:nvSpPr>
          <p:cNvPr id="30" name="Arrow: Right 29">
            <a:extLst>
              <a:ext uri="{FF2B5EF4-FFF2-40B4-BE49-F238E27FC236}">
                <a16:creationId xmlns:a16="http://schemas.microsoft.com/office/drawing/2014/main" id="{D50203F6-29B9-AE77-9320-F781793FE249}"/>
              </a:ext>
            </a:extLst>
          </p:cNvPr>
          <p:cNvSpPr/>
          <p:nvPr/>
        </p:nvSpPr>
        <p:spPr>
          <a:xfrm>
            <a:off x="8262141" y="1457762"/>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A15..A8</a:t>
            </a:r>
          </a:p>
        </p:txBody>
      </p:sp>
      <p:grpSp>
        <p:nvGrpSpPr>
          <p:cNvPr id="23" name="Group 22">
            <a:extLst>
              <a:ext uri="{FF2B5EF4-FFF2-40B4-BE49-F238E27FC236}">
                <a16:creationId xmlns:a16="http://schemas.microsoft.com/office/drawing/2014/main" id="{C993480E-6A53-B5CA-ECEA-D36A32D1D69C}"/>
              </a:ext>
            </a:extLst>
          </p:cNvPr>
          <p:cNvGrpSpPr/>
          <p:nvPr/>
        </p:nvGrpSpPr>
        <p:grpSpPr>
          <a:xfrm>
            <a:off x="6509661" y="1033444"/>
            <a:ext cx="1649961" cy="1759002"/>
            <a:chOff x="6509659" y="1033443"/>
            <a:chExt cx="1649961" cy="1759001"/>
          </a:xfrm>
        </p:grpSpPr>
        <p:pic>
          <p:nvPicPr>
            <p:cNvPr id="21" name="Picture 20">
              <a:extLst>
                <a:ext uri="{FF2B5EF4-FFF2-40B4-BE49-F238E27FC236}">
                  <a16:creationId xmlns:a16="http://schemas.microsoft.com/office/drawing/2014/main" id="{A014713B-EA4F-6856-5E8A-03C16E585ADE}"/>
                </a:ext>
              </a:extLst>
            </p:cNvPr>
            <p:cNvPicPr>
              <a:picLocks noChangeAspect="1"/>
            </p:cNvPicPr>
            <p:nvPr/>
          </p:nvPicPr>
          <p:blipFill rotWithShape="1">
            <a:blip r:embed="rId5"/>
            <a:srcRect l="24506" t="8997" r="26094" b="1220"/>
            <a:stretch/>
          </p:blipFill>
          <p:spPr>
            <a:xfrm>
              <a:off x="6509659" y="1033443"/>
              <a:ext cx="1649961" cy="1759001"/>
            </a:xfrm>
            <a:prstGeom prst="rect">
              <a:avLst/>
            </a:prstGeom>
          </p:spPr>
        </p:pic>
        <p:sp>
          <p:nvSpPr>
            <p:cNvPr id="22" name="TextBox 21">
              <a:extLst>
                <a:ext uri="{FF2B5EF4-FFF2-40B4-BE49-F238E27FC236}">
                  <a16:creationId xmlns:a16="http://schemas.microsoft.com/office/drawing/2014/main" id="{FF6FACC6-7CBD-6FF3-2BE6-DAF2F59CD9B4}"/>
                </a:ext>
              </a:extLst>
            </p:cNvPr>
            <p:cNvSpPr txBox="1"/>
            <p:nvPr/>
          </p:nvSpPr>
          <p:spPr>
            <a:xfrm rot="16200000">
              <a:off x="6845055" y="1619573"/>
              <a:ext cx="1187440" cy="276999"/>
            </a:xfrm>
            <a:prstGeom prst="rect">
              <a:avLst/>
            </a:prstGeom>
            <a:noFill/>
          </p:spPr>
          <p:txBody>
            <a:bodyPr wrap="none" rtlCol="0">
              <a:spAutoFit/>
            </a:bodyPr>
            <a:lstStyle/>
            <a:p>
              <a:r>
                <a:rPr lang="en-US" sz="1200" dirty="0">
                  <a:hlinkClick r:id="rId6" action="ppaction://hlinksldjump"/>
                </a:rPr>
                <a:t>574</a:t>
              </a:r>
              <a:r>
                <a:rPr lang="en-US" sz="1200" dirty="0"/>
                <a:t>: </a:t>
              </a:r>
              <a:r>
                <a:rPr lang="en-US" sz="1200" dirty="0" err="1"/>
                <a:t>Addr</a:t>
              </a:r>
              <a:r>
                <a:rPr lang="en-US" sz="1200" dirty="0"/>
                <a:t> </a:t>
              </a:r>
              <a:r>
                <a:rPr lang="en-US" sz="1200" dirty="0" err="1"/>
                <a:t>Ptr</a:t>
              </a:r>
              <a:r>
                <a:rPr lang="en-US" sz="1200" dirty="0"/>
                <a:t> Hi</a:t>
              </a:r>
            </a:p>
          </p:txBody>
        </p:sp>
      </p:grpSp>
      <p:sp>
        <p:nvSpPr>
          <p:cNvPr id="85" name="TextBox 84">
            <a:hlinkClick r:id="rId7" action="ppaction://hlinksldjump"/>
            <a:extLst>
              <a:ext uri="{FF2B5EF4-FFF2-40B4-BE49-F238E27FC236}">
                <a16:creationId xmlns:a16="http://schemas.microsoft.com/office/drawing/2014/main" id="{509B1A5B-02BA-4B08-F0CD-6575EB9CF6BC}"/>
              </a:ext>
            </a:extLst>
          </p:cNvPr>
          <p:cNvSpPr txBox="1"/>
          <p:nvPr/>
        </p:nvSpPr>
        <p:spPr>
          <a:xfrm>
            <a:off x="727367" y="4580408"/>
            <a:ext cx="1175515" cy="184666"/>
          </a:xfrm>
          <a:prstGeom prst="rect">
            <a:avLst/>
          </a:prstGeom>
          <a:solidFill>
            <a:schemeClr val="bg1"/>
          </a:solidFill>
          <a:ln>
            <a:solidFill>
              <a:schemeClr val="accent1"/>
            </a:solidFill>
          </a:ln>
        </p:spPr>
        <p:txBody>
          <a:bodyPr wrap="none" tIns="0" bIns="0" rtlCol="0">
            <a:spAutoFit/>
          </a:bodyPr>
          <a:lstStyle/>
          <a:p>
            <a:r>
              <a:rPr lang="en-US" sz="1200"/>
              <a:t>Data Pointer OE</a:t>
            </a:r>
          </a:p>
        </p:txBody>
      </p:sp>
      <p:cxnSp>
        <p:nvCxnSpPr>
          <p:cNvPr id="86" name="Connector: Elbow 85">
            <a:extLst>
              <a:ext uri="{FF2B5EF4-FFF2-40B4-BE49-F238E27FC236}">
                <a16:creationId xmlns:a16="http://schemas.microsoft.com/office/drawing/2014/main" id="{78BDEFD8-3EF6-5B1A-2E4B-728240D2DEAD}"/>
              </a:ext>
            </a:extLst>
          </p:cNvPr>
          <p:cNvCxnSpPr>
            <a:cxnSpLocks/>
            <a:stCxn id="85" idx="3"/>
          </p:cNvCxnSpPr>
          <p:nvPr/>
        </p:nvCxnSpPr>
        <p:spPr>
          <a:xfrm>
            <a:off x="1902882" y="4672741"/>
            <a:ext cx="4606777" cy="1111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E8697800-467F-87C4-D19E-327F71668730}"/>
              </a:ext>
            </a:extLst>
          </p:cNvPr>
          <p:cNvCxnSpPr>
            <a:cxnSpLocks/>
            <a:stCxn id="85" idx="3"/>
          </p:cNvCxnSpPr>
          <p:nvPr/>
        </p:nvCxnSpPr>
        <p:spPr>
          <a:xfrm flipV="1">
            <a:off x="1902882" y="2717074"/>
            <a:ext cx="4573389" cy="1955667"/>
          </a:xfrm>
          <a:prstGeom prst="bentConnector3">
            <a:avLst>
              <a:gd name="adj1" fmla="val 11591"/>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F9D8074-0514-B9FA-29B8-113116CB807D}"/>
              </a:ext>
            </a:extLst>
          </p:cNvPr>
          <p:cNvSpPr/>
          <p:nvPr/>
        </p:nvSpPr>
        <p:spPr>
          <a:xfrm>
            <a:off x="5738618" y="1232132"/>
            <a:ext cx="282975" cy="25570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0" name="Rectangle 99">
            <a:extLst>
              <a:ext uri="{FF2B5EF4-FFF2-40B4-BE49-F238E27FC236}">
                <a16:creationId xmlns:a16="http://schemas.microsoft.com/office/drawing/2014/main" id="{D307072F-EAFD-4824-29C2-74F27888DEA6}"/>
              </a:ext>
            </a:extLst>
          </p:cNvPr>
          <p:cNvSpPr/>
          <p:nvPr/>
        </p:nvSpPr>
        <p:spPr>
          <a:xfrm>
            <a:off x="6418027" y="3552171"/>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90F8FC1-BBEE-9596-16A6-509020D57983}"/>
              </a:ext>
            </a:extLst>
          </p:cNvPr>
          <p:cNvSpPr/>
          <p:nvPr/>
        </p:nvSpPr>
        <p:spPr>
          <a:xfrm>
            <a:off x="6409854" y="1570746"/>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Right 97">
            <a:extLst>
              <a:ext uri="{FF2B5EF4-FFF2-40B4-BE49-F238E27FC236}">
                <a16:creationId xmlns:a16="http://schemas.microsoft.com/office/drawing/2014/main" id="{FDEB2C20-7AD5-98B7-652A-4F1A1C9C03CD}"/>
              </a:ext>
            </a:extLst>
          </p:cNvPr>
          <p:cNvSpPr/>
          <p:nvPr/>
        </p:nvSpPr>
        <p:spPr>
          <a:xfrm>
            <a:off x="5965992" y="3491558"/>
            <a:ext cx="693547"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A7..A0</a:t>
            </a:r>
          </a:p>
        </p:txBody>
      </p:sp>
      <p:sp>
        <p:nvSpPr>
          <p:cNvPr id="99" name="Arrow: Right 98">
            <a:extLst>
              <a:ext uri="{FF2B5EF4-FFF2-40B4-BE49-F238E27FC236}">
                <a16:creationId xmlns:a16="http://schemas.microsoft.com/office/drawing/2014/main" id="{E9089D09-3319-67C0-E1D9-CECA3F4F15BA}"/>
              </a:ext>
            </a:extLst>
          </p:cNvPr>
          <p:cNvSpPr/>
          <p:nvPr/>
        </p:nvSpPr>
        <p:spPr>
          <a:xfrm>
            <a:off x="6024385" y="1545699"/>
            <a:ext cx="693547"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1200">
                <a:solidFill>
                  <a:schemeClr val="tx1"/>
                </a:solidFill>
              </a:rPr>
              <a:t>A15..A8</a:t>
            </a:r>
          </a:p>
        </p:txBody>
      </p:sp>
      <p:cxnSp>
        <p:nvCxnSpPr>
          <p:cNvPr id="58" name="Connector: Elbow 57">
            <a:extLst>
              <a:ext uri="{FF2B5EF4-FFF2-40B4-BE49-F238E27FC236}">
                <a16:creationId xmlns:a16="http://schemas.microsoft.com/office/drawing/2014/main" id="{00ABEEC7-C22B-9220-4C52-D9924CD99B25}"/>
              </a:ext>
            </a:extLst>
          </p:cNvPr>
          <p:cNvCxnSpPr>
            <a:cxnSpLocks/>
            <a:stCxn id="12" idx="3"/>
          </p:cNvCxnSpPr>
          <p:nvPr/>
        </p:nvCxnSpPr>
        <p:spPr>
          <a:xfrm>
            <a:off x="5544035" y="2481351"/>
            <a:ext cx="932236" cy="127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19A058E-073A-7F75-87A0-E72A6E1770B6}"/>
              </a:ext>
            </a:extLst>
          </p:cNvPr>
          <p:cNvSpPr txBox="1"/>
          <p:nvPr/>
        </p:nvSpPr>
        <p:spPr>
          <a:xfrm>
            <a:off x="385014" y="1342270"/>
            <a:ext cx="3729790" cy="646331"/>
          </a:xfrm>
          <a:prstGeom prst="rect">
            <a:avLst/>
          </a:prstGeom>
          <a:solidFill>
            <a:schemeClr val="accent6">
              <a:lumMod val="20000"/>
              <a:lumOff val="80000"/>
            </a:schemeClr>
          </a:solidFill>
        </p:spPr>
        <p:txBody>
          <a:bodyPr wrap="square" rtlCol="0">
            <a:spAutoFit/>
          </a:bodyPr>
          <a:lstStyle/>
          <a:p>
            <a:r>
              <a:rPr lang="en-US" sz="1200" b="1" dirty="0"/>
              <a:t>Note: </a:t>
            </a:r>
            <a:r>
              <a:rPr lang="en-US" sz="1200" dirty="0" err="1"/>
              <a:t>Ld</a:t>
            </a:r>
            <a:r>
              <a:rPr lang="en-US" sz="1200" dirty="0"/>
              <a:t> </a:t>
            </a:r>
            <a:r>
              <a:rPr lang="en-US" sz="1200" dirty="0" err="1"/>
              <a:t>Addr</a:t>
            </a:r>
            <a:r>
              <a:rPr lang="en-US" sz="1200" dirty="0"/>
              <a:t> </a:t>
            </a:r>
            <a:r>
              <a:rPr lang="en-US" sz="1200" dirty="0" err="1"/>
              <a:t>Ptr</a:t>
            </a:r>
            <a:r>
              <a:rPr lang="en-US" sz="1200" dirty="0"/>
              <a:t> Hi is </a:t>
            </a:r>
            <a:r>
              <a:rPr lang="en-US" sz="1200" b="1" dirty="0">
                <a:solidFill>
                  <a:srgbClr val="C00000"/>
                </a:solidFill>
              </a:rPr>
              <a:t>Deprecated</a:t>
            </a:r>
            <a:r>
              <a:rPr lang="en-US" sz="1200" dirty="0"/>
              <a:t>. It is replaced by AR Data Bus Load Enable’s DP[H] Load Enable (which needs to be </a:t>
            </a:r>
            <a:r>
              <a:rPr lang="en-US" sz="1200" dirty="0" err="1"/>
              <a:t>NOR’d</a:t>
            </a:r>
            <a:r>
              <a:rPr lang="en-US" sz="1200" dirty="0"/>
              <a:t> with the clock signal).</a:t>
            </a:r>
            <a:endParaRPr lang="en-US" sz="1200" b="1" dirty="0"/>
          </a:p>
        </p:txBody>
      </p:sp>
      <p:sp>
        <p:nvSpPr>
          <p:cNvPr id="3" name="TextBox 2">
            <a:extLst>
              <a:ext uri="{FF2B5EF4-FFF2-40B4-BE49-F238E27FC236}">
                <a16:creationId xmlns:a16="http://schemas.microsoft.com/office/drawing/2014/main" id="{45C624EB-7929-5359-E3F9-DEF896137DE6}"/>
              </a:ext>
            </a:extLst>
          </p:cNvPr>
          <p:cNvSpPr txBox="1"/>
          <p:nvPr/>
        </p:nvSpPr>
        <p:spPr>
          <a:xfrm>
            <a:off x="385014" y="2044014"/>
            <a:ext cx="3134224" cy="646331"/>
          </a:xfrm>
          <a:prstGeom prst="rect">
            <a:avLst/>
          </a:prstGeom>
          <a:solidFill>
            <a:schemeClr val="accent6">
              <a:lumMod val="20000"/>
              <a:lumOff val="80000"/>
            </a:schemeClr>
          </a:solidFill>
        </p:spPr>
        <p:txBody>
          <a:bodyPr wrap="square" rtlCol="0">
            <a:spAutoFit/>
          </a:bodyPr>
          <a:lstStyle/>
          <a:p>
            <a:r>
              <a:rPr lang="en-US" sz="1200" b="1" dirty="0"/>
              <a:t>Note: </a:t>
            </a:r>
            <a:r>
              <a:rPr lang="en-US" sz="1200" dirty="0"/>
              <a:t>Data Pointer OE is </a:t>
            </a:r>
            <a:r>
              <a:rPr lang="en-US" sz="1200" b="1" dirty="0">
                <a:solidFill>
                  <a:srgbClr val="C00000"/>
                </a:solidFill>
              </a:rPr>
              <a:t>Deprecated</a:t>
            </a:r>
            <a:r>
              <a:rPr lang="en-US" sz="1200" dirty="0"/>
              <a:t>. It is replaced by </a:t>
            </a:r>
            <a:r>
              <a:rPr lang="en-US" sz="1200" dirty="0" err="1"/>
              <a:t>ARSelect’s</a:t>
            </a:r>
            <a:r>
              <a:rPr lang="en-US" sz="1200" dirty="0"/>
              <a:t> DP Output Enable.</a:t>
            </a:r>
          </a:p>
          <a:p>
            <a:r>
              <a:rPr lang="en-US" sz="1200" b="1" dirty="0"/>
              <a:t>Done</a:t>
            </a:r>
          </a:p>
        </p:txBody>
      </p:sp>
      <p:sp>
        <p:nvSpPr>
          <p:cNvPr id="4" name="TextBox 3">
            <a:extLst>
              <a:ext uri="{FF2B5EF4-FFF2-40B4-BE49-F238E27FC236}">
                <a16:creationId xmlns:a16="http://schemas.microsoft.com/office/drawing/2014/main" id="{4E2A3DCC-9FC4-B56B-4783-D7F887B0DFC2}"/>
              </a:ext>
            </a:extLst>
          </p:cNvPr>
          <p:cNvSpPr txBox="1"/>
          <p:nvPr/>
        </p:nvSpPr>
        <p:spPr>
          <a:xfrm>
            <a:off x="4970143" y="274447"/>
            <a:ext cx="5190525" cy="646331"/>
          </a:xfrm>
          <a:prstGeom prst="rect">
            <a:avLst/>
          </a:prstGeom>
          <a:solidFill>
            <a:srgbClr val="FFC000"/>
          </a:solidFill>
        </p:spPr>
        <p:txBody>
          <a:bodyPr wrap="square" rtlCol="0">
            <a:spAutoFit/>
          </a:bodyPr>
          <a:lstStyle/>
          <a:p>
            <a:r>
              <a:rPr lang="en-US" sz="1200" b="1" dirty="0"/>
              <a:t>Note: </a:t>
            </a:r>
            <a:r>
              <a:rPr lang="en-US" sz="1200" dirty="0"/>
              <a:t>Address Pointer Lo’s clock gating is </a:t>
            </a:r>
            <a:r>
              <a:rPr lang="en-US" sz="1200" b="1" dirty="0">
                <a:solidFill>
                  <a:srgbClr val="C00000"/>
                </a:solidFill>
              </a:rPr>
              <a:t>Deprecated</a:t>
            </a:r>
            <a:r>
              <a:rPr lang="en-US" sz="1200" dirty="0"/>
              <a:t>. It is replaced by AR Data Bus Load Enable’s DP[L] Load Enable (which needs to be </a:t>
            </a:r>
            <a:r>
              <a:rPr lang="en-US" sz="1200" dirty="0" err="1"/>
              <a:t>NOR’d</a:t>
            </a:r>
            <a:r>
              <a:rPr lang="en-US" sz="1200" dirty="0"/>
              <a:t> with the clock signal). Control Signal 12 may be removed (? – check </a:t>
            </a:r>
            <a:r>
              <a:rPr lang="en-US" sz="1200"/>
              <a:t>which instructions need it).</a:t>
            </a:r>
            <a:endParaRPr lang="en-US" sz="1200" b="1" dirty="0"/>
          </a:p>
        </p:txBody>
      </p:sp>
      <p:sp>
        <p:nvSpPr>
          <p:cNvPr id="6" name="TextBox 5">
            <a:hlinkClick r:id="rId8" action="ppaction://hlinksldjump"/>
            <a:extLst>
              <a:ext uri="{FF2B5EF4-FFF2-40B4-BE49-F238E27FC236}">
                <a16:creationId xmlns:a16="http://schemas.microsoft.com/office/drawing/2014/main" id="{BB8470FB-3FCF-1916-ED00-A6A6F913A731}"/>
              </a:ext>
            </a:extLst>
          </p:cNvPr>
          <p:cNvSpPr txBox="1"/>
          <p:nvPr/>
        </p:nvSpPr>
        <p:spPr>
          <a:xfrm>
            <a:off x="4730190" y="4343243"/>
            <a:ext cx="800219" cy="161583"/>
          </a:xfrm>
          <a:prstGeom prst="rect">
            <a:avLst/>
          </a:prstGeom>
          <a:noFill/>
          <a:ln>
            <a:solidFill>
              <a:schemeClr val="accent1"/>
            </a:solidFill>
          </a:ln>
        </p:spPr>
        <p:txBody>
          <a:bodyPr wrap="none" tIns="0" bIns="0" rtlCol="0">
            <a:spAutoFit/>
          </a:bodyPr>
          <a:lstStyle/>
          <a:p>
            <a:r>
              <a:rPr lang="en-US" sz="1050" dirty="0"/>
              <a:t>DP[L] </a:t>
            </a:r>
            <a:r>
              <a:rPr lang="en-US" sz="1050" dirty="0" err="1"/>
              <a:t>Ld</a:t>
            </a:r>
            <a:r>
              <a:rPr lang="en-US" sz="1050" dirty="0"/>
              <a:t> En</a:t>
            </a:r>
          </a:p>
        </p:txBody>
      </p:sp>
      <p:sp>
        <p:nvSpPr>
          <p:cNvPr id="12" name="TextBox 11">
            <a:hlinkClick r:id="rId8" action="ppaction://hlinksldjump"/>
            <a:extLst>
              <a:ext uri="{FF2B5EF4-FFF2-40B4-BE49-F238E27FC236}">
                <a16:creationId xmlns:a16="http://schemas.microsoft.com/office/drawing/2014/main" id="{C3ABDDFD-2C95-B576-E4EA-D6FE7AF43F60}"/>
              </a:ext>
            </a:extLst>
          </p:cNvPr>
          <p:cNvSpPr txBox="1"/>
          <p:nvPr/>
        </p:nvSpPr>
        <p:spPr>
          <a:xfrm>
            <a:off x="4716564" y="2400559"/>
            <a:ext cx="827471" cy="161583"/>
          </a:xfrm>
          <a:prstGeom prst="rect">
            <a:avLst/>
          </a:prstGeom>
          <a:noFill/>
          <a:ln>
            <a:solidFill>
              <a:schemeClr val="accent1"/>
            </a:solidFill>
          </a:ln>
        </p:spPr>
        <p:txBody>
          <a:bodyPr wrap="none" tIns="0" bIns="0" rtlCol="0">
            <a:spAutoFit/>
          </a:bodyPr>
          <a:lstStyle/>
          <a:p>
            <a:r>
              <a:rPr lang="en-US" sz="1050" dirty="0"/>
              <a:t>DP[H] </a:t>
            </a:r>
            <a:r>
              <a:rPr lang="en-US" sz="1050" dirty="0" err="1"/>
              <a:t>Ld</a:t>
            </a:r>
            <a:r>
              <a:rPr lang="en-US" sz="1050" dirty="0"/>
              <a:t> En</a:t>
            </a:r>
          </a:p>
        </p:txBody>
      </p:sp>
    </p:spTree>
    <p:extLst>
      <p:ext uri="{BB962C8B-B14F-4D97-AF65-F5344CB8AC3E}">
        <p14:creationId xmlns:p14="http://schemas.microsoft.com/office/powerpoint/2010/main" val="26188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E99AE40C-7F42-EE5E-E29F-14AE34D47EA3}"/>
              </a:ext>
            </a:extLst>
          </p:cNvPr>
          <p:cNvSpPr/>
          <p:nvPr/>
        </p:nvSpPr>
        <p:spPr>
          <a:xfrm>
            <a:off x="5034755" y="5617867"/>
            <a:ext cx="124766" cy="45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789F9FD-2F47-4728-B01B-07F92D3CC677}"/>
              </a:ext>
            </a:extLst>
          </p:cNvPr>
          <p:cNvSpPr/>
          <p:nvPr/>
        </p:nvSpPr>
        <p:spPr>
          <a:xfrm>
            <a:off x="5815747" y="4085015"/>
            <a:ext cx="83624" cy="12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080DB3AD-B7A5-8D50-EE20-BEB209D6E28E}"/>
              </a:ext>
            </a:extLst>
          </p:cNvPr>
          <p:cNvGrpSpPr/>
          <p:nvPr/>
        </p:nvGrpSpPr>
        <p:grpSpPr>
          <a:xfrm>
            <a:off x="4978814" y="2954218"/>
            <a:ext cx="928679" cy="1511425"/>
            <a:chOff x="3903058" y="1710954"/>
            <a:chExt cx="928679" cy="1511425"/>
          </a:xfrm>
        </p:grpSpPr>
        <p:pic>
          <p:nvPicPr>
            <p:cNvPr id="89" name="Picture 88" descr="A diagram of a circuit&#10;&#10;AI-generated content may be incorrect.">
              <a:extLst>
                <a:ext uri="{FF2B5EF4-FFF2-40B4-BE49-F238E27FC236}">
                  <a16:creationId xmlns:a16="http://schemas.microsoft.com/office/drawing/2014/main" id="{F65DB54D-E234-FB23-B77F-2CB064EF8927}"/>
                </a:ext>
              </a:extLst>
            </p:cNvPr>
            <p:cNvPicPr>
              <a:picLocks noChangeAspect="1"/>
            </p:cNvPicPr>
            <p:nvPr/>
          </p:nvPicPr>
          <p:blipFill>
            <a:blip r:embed="rId3"/>
            <a:stretch>
              <a:fillRect/>
            </a:stretch>
          </p:blipFill>
          <p:spPr>
            <a:xfrm rot="5400000">
              <a:off x="3611685" y="2002327"/>
              <a:ext cx="1511425" cy="928679"/>
            </a:xfrm>
            <a:prstGeom prst="rect">
              <a:avLst/>
            </a:prstGeom>
          </p:spPr>
        </p:pic>
        <p:sp>
          <p:nvSpPr>
            <p:cNvPr id="90" name="TextBox 89">
              <a:extLst>
                <a:ext uri="{FF2B5EF4-FFF2-40B4-BE49-F238E27FC236}">
                  <a16:creationId xmlns:a16="http://schemas.microsoft.com/office/drawing/2014/main" id="{8BA99A31-4C9F-7068-83ED-663F838D451E}"/>
                </a:ext>
              </a:extLst>
            </p:cNvPr>
            <p:cNvSpPr txBox="1"/>
            <p:nvPr/>
          </p:nvSpPr>
          <p:spPr>
            <a:xfrm rot="16200000">
              <a:off x="3887939" y="2368143"/>
              <a:ext cx="958916" cy="261610"/>
            </a:xfrm>
            <a:prstGeom prst="rect">
              <a:avLst/>
            </a:prstGeom>
            <a:noFill/>
          </p:spPr>
          <p:txBody>
            <a:bodyPr wrap="none" rtlCol="0">
              <a:spAutoFit/>
            </a:bodyPr>
            <a:lstStyle/>
            <a:p>
              <a:r>
                <a:rPr lang="en-US" sz="1100" dirty="0"/>
                <a:t>169: U/D 4bit</a:t>
              </a:r>
            </a:p>
          </p:txBody>
        </p:sp>
      </p:grpSp>
      <p:sp>
        <p:nvSpPr>
          <p:cNvPr id="36" name="Rectangle 35">
            <a:extLst>
              <a:ext uri="{FF2B5EF4-FFF2-40B4-BE49-F238E27FC236}">
                <a16:creationId xmlns:a16="http://schemas.microsoft.com/office/drawing/2014/main" id="{59440CA1-235D-DB6A-519E-5D390E0BED02}"/>
              </a:ext>
            </a:extLst>
          </p:cNvPr>
          <p:cNvSpPr/>
          <p:nvPr/>
        </p:nvSpPr>
        <p:spPr>
          <a:xfrm>
            <a:off x="5799354" y="4733818"/>
            <a:ext cx="83624" cy="12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7B7D2E7-B2EF-7C4D-D53A-DAA0768B095F}"/>
              </a:ext>
            </a:extLst>
          </p:cNvPr>
          <p:cNvSpPr/>
          <p:nvPr/>
        </p:nvSpPr>
        <p:spPr>
          <a:xfrm>
            <a:off x="4414024" y="3083755"/>
            <a:ext cx="282975" cy="2557013"/>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Data </a:t>
            </a:r>
          </a:p>
          <a:p>
            <a:pPr algn="ctr"/>
            <a:endParaRPr lang="en-US" sz="1200" dirty="0">
              <a:solidFill>
                <a:schemeClr val="tx1"/>
              </a:solidFill>
            </a:endParaRPr>
          </a:p>
          <a:p>
            <a:pPr algn="ctr"/>
            <a:r>
              <a:rPr lang="en-US" sz="1200" dirty="0">
                <a:solidFill>
                  <a:schemeClr val="tx1"/>
                </a:solidFill>
              </a:rPr>
              <a:t>  Bus </a:t>
            </a:r>
          </a:p>
        </p:txBody>
      </p:sp>
      <p:grpSp>
        <p:nvGrpSpPr>
          <p:cNvPr id="14" name="Group 13">
            <a:extLst>
              <a:ext uri="{FF2B5EF4-FFF2-40B4-BE49-F238E27FC236}">
                <a16:creationId xmlns:a16="http://schemas.microsoft.com/office/drawing/2014/main" id="{10EB6011-8417-E5C8-0D15-178F50E34FBE}"/>
              </a:ext>
            </a:extLst>
          </p:cNvPr>
          <p:cNvGrpSpPr/>
          <p:nvPr/>
        </p:nvGrpSpPr>
        <p:grpSpPr>
          <a:xfrm>
            <a:off x="6509661" y="1033445"/>
            <a:ext cx="1649961" cy="1759002"/>
            <a:chOff x="6509659" y="1033443"/>
            <a:chExt cx="1649961" cy="1759001"/>
          </a:xfrm>
        </p:grpSpPr>
        <p:pic>
          <p:nvPicPr>
            <p:cNvPr id="17" name="Picture 16">
              <a:extLst>
                <a:ext uri="{FF2B5EF4-FFF2-40B4-BE49-F238E27FC236}">
                  <a16:creationId xmlns:a16="http://schemas.microsoft.com/office/drawing/2014/main" id="{862C16C8-7216-37FF-8F6E-033E5E44D1ED}"/>
                </a:ext>
              </a:extLst>
            </p:cNvPr>
            <p:cNvPicPr>
              <a:picLocks noChangeAspect="1"/>
            </p:cNvPicPr>
            <p:nvPr/>
          </p:nvPicPr>
          <p:blipFill rotWithShape="1">
            <a:blip r:embed="rId4"/>
            <a:srcRect l="24506" t="8997" r="26094" b="1220"/>
            <a:stretch/>
          </p:blipFill>
          <p:spPr>
            <a:xfrm>
              <a:off x="6509659" y="1033443"/>
              <a:ext cx="1649961" cy="1759001"/>
            </a:xfrm>
            <a:prstGeom prst="rect">
              <a:avLst/>
            </a:prstGeom>
          </p:spPr>
        </p:pic>
        <p:sp>
          <p:nvSpPr>
            <p:cNvPr id="19" name="TextBox 18">
              <a:extLst>
                <a:ext uri="{FF2B5EF4-FFF2-40B4-BE49-F238E27FC236}">
                  <a16:creationId xmlns:a16="http://schemas.microsoft.com/office/drawing/2014/main" id="{09A54FFB-B9E1-E005-4C32-E0C6F12B0259}"/>
                </a:ext>
              </a:extLst>
            </p:cNvPr>
            <p:cNvSpPr txBox="1"/>
            <p:nvPr/>
          </p:nvSpPr>
          <p:spPr>
            <a:xfrm rot="16200000">
              <a:off x="6730475" y="1619573"/>
              <a:ext cx="1416605" cy="276999"/>
            </a:xfrm>
            <a:prstGeom prst="rect">
              <a:avLst/>
            </a:prstGeom>
            <a:noFill/>
          </p:spPr>
          <p:txBody>
            <a:bodyPr wrap="none" rtlCol="0">
              <a:spAutoFit/>
            </a:bodyPr>
            <a:lstStyle/>
            <a:p>
              <a:r>
                <a:rPr lang="en-US" sz="1200" dirty="0">
                  <a:hlinkClick r:id="rId5" action="ppaction://hlinksldjump"/>
                </a:rPr>
                <a:t>574: Stack  </a:t>
              </a:r>
              <a:r>
                <a:rPr lang="en-US" sz="1200" dirty="0" err="1">
                  <a:hlinkClick r:id="rId5" action="ppaction://hlinksldjump"/>
                </a:rPr>
                <a:t>Ptr</a:t>
              </a:r>
              <a:r>
                <a:rPr lang="en-US" sz="1200" dirty="0">
                  <a:hlinkClick r:id="rId5" action="ppaction://hlinksldjump"/>
                </a:rPr>
                <a:t> Page</a:t>
              </a:r>
              <a:endParaRPr lang="en-US" sz="1200" dirty="0"/>
            </a:p>
          </p:txBody>
        </p:sp>
      </p:grpSp>
      <p:pic>
        <p:nvPicPr>
          <p:cNvPr id="37" name="Picture 2" descr="74HC245 Octal Bus Transceiver Pinout, Examples, Datasheet, Applications">
            <a:extLst>
              <a:ext uri="{FF2B5EF4-FFF2-40B4-BE49-F238E27FC236}">
                <a16:creationId xmlns:a16="http://schemas.microsoft.com/office/drawing/2014/main" id="{CE9BE331-3178-622F-B371-F7E3E4DB72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1131" y="3714931"/>
            <a:ext cx="2629848" cy="161651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Stack Pointer (v2.0)</a:t>
            </a:r>
          </a:p>
        </p:txBody>
      </p:sp>
      <p:sp>
        <p:nvSpPr>
          <p:cNvPr id="54" name="Rectangle 53">
            <a:hlinkClick r:id="rId7" action="ppaction://hlinksldjump"/>
            <a:extLst>
              <a:ext uri="{FF2B5EF4-FFF2-40B4-BE49-F238E27FC236}">
                <a16:creationId xmlns:a16="http://schemas.microsoft.com/office/drawing/2014/main" id="{937B51B3-D276-C502-FD50-11FDDE5EA8D0}"/>
              </a:ext>
            </a:extLst>
          </p:cNvPr>
          <p:cNvSpPr/>
          <p:nvPr/>
        </p:nvSpPr>
        <p:spPr>
          <a:xfrm>
            <a:off x="2197579" y="4050266"/>
            <a:ext cx="1090026"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050"/>
              <a:t>µC 15: SP Count</a:t>
            </a:r>
          </a:p>
        </p:txBody>
      </p:sp>
      <p:sp>
        <p:nvSpPr>
          <p:cNvPr id="56" name="Rectangle 55">
            <a:hlinkClick r:id="rId7" action="ppaction://hlinksldjump"/>
            <a:extLst>
              <a:ext uri="{FF2B5EF4-FFF2-40B4-BE49-F238E27FC236}">
                <a16:creationId xmlns:a16="http://schemas.microsoft.com/office/drawing/2014/main" id="{CADE5DE7-4F52-174E-EBC3-46541AC65568}"/>
              </a:ext>
            </a:extLst>
          </p:cNvPr>
          <p:cNvSpPr/>
          <p:nvPr/>
        </p:nvSpPr>
        <p:spPr>
          <a:xfrm>
            <a:off x="1985211" y="3236288"/>
            <a:ext cx="1302394"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050"/>
              <a:t>µC 16: SP Up/Down</a:t>
            </a:r>
          </a:p>
        </p:txBody>
      </p:sp>
      <p:pic>
        <p:nvPicPr>
          <p:cNvPr id="7" name="Picture 6">
            <a:hlinkClick r:id="rId8"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9"/>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22</a:t>
            </a:fld>
            <a:endParaRPr lang="en-US" b="1">
              <a:solidFill>
                <a:schemeClr val="bg1"/>
              </a:solidFill>
            </a:endParaRPr>
          </a:p>
        </p:txBody>
      </p:sp>
      <p:sp>
        <p:nvSpPr>
          <p:cNvPr id="3" name="Rectangle 2">
            <a:extLst>
              <a:ext uri="{FF2B5EF4-FFF2-40B4-BE49-F238E27FC236}">
                <a16:creationId xmlns:a16="http://schemas.microsoft.com/office/drawing/2014/main" id="{42BCF4FB-D40E-DD06-1894-07B84CA12B76}"/>
              </a:ext>
            </a:extLst>
          </p:cNvPr>
          <p:cNvSpPr/>
          <p:nvPr/>
        </p:nvSpPr>
        <p:spPr>
          <a:xfrm>
            <a:off x="10295434" y="903067"/>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1" name="Arrow: Right 10">
            <a:extLst>
              <a:ext uri="{FF2B5EF4-FFF2-40B4-BE49-F238E27FC236}">
                <a16:creationId xmlns:a16="http://schemas.microsoft.com/office/drawing/2014/main" id="{3AB22969-5116-4903-87BC-5103C382144A}"/>
              </a:ext>
            </a:extLst>
          </p:cNvPr>
          <p:cNvSpPr/>
          <p:nvPr/>
        </p:nvSpPr>
        <p:spPr>
          <a:xfrm>
            <a:off x="9243974" y="4142951"/>
            <a:ext cx="101883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A7..A0</a:t>
            </a:r>
          </a:p>
        </p:txBody>
      </p:sp>
      <p:sp>
        <p:nvSpPr>
          <p:cNvPr id="12" name="Arrow: Right 11">
            <a:extLst>
              <a:ext uri="{FF2B5EF4-FFF2-40B4-BE49-F238E27FC236}">
                <a16:creationId xmlns:a16="http://schemas.microsoft.com/office/drawing/2014/main" id="{AC9E7723-AE45-1C04-039E-79A7DC0F09FA}"/>
              </a:ext>
            </a:extLst>
          </p:cNvPr>
          <p:cNvSpPr/>
          <p:nvPr/>
        </p:nvSpPr>
        <p:spPr>
          <a:xfrm>
            <a:off x="8262141" y="1457762"/>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A15..A8</a:t>
            </a:r>
          </a:p>
        </p:txBody>
      </p:sp>
      <p:sp>
        <p:nvSpPr>
          <p:cNvPr id="32" name="Arrow: Right 31">
            <a:extLst>
              <a:ext uri="{FF2B5EF4-FFF2-40B4-BE49-F238E27FC236}">
                <a16:creationId xmlns:a16="http://schemas.microsoft.com/office/drawing/2014/main" id="{99E219FC-4E3F-6FA4-FF71-AE2712A706D3}"/>
              </a:ext>
            </a:extLst>
          </p:cNvPr>
          <p:cNvSpPr/>
          <p:nvPr/>
        </p:nvSpPr>
        <p:spPr>
          <a:xfrm>
            <a:off x="6245088" y="3637565"/>
            <a:ext cx="61866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A7..A4</a:t>
            </a:r>
          </a:p>
        </p:txBody>
      </p:sp>
      <p:sp>
        <p:nvSpPr>
          <p:cNvPr id="38" name="TextBox 37">
            <a:extLst>
              <a:ext uri="{FF2B5EF4-FFF2-40B4-BE49-F238E27FC236}">
                <a16:creationId xmlns:a16="http://schemas.microsoft.com/office/drawing/2014/main" id="{65BCA08D-6914-4FA9-6843-486544AB288A}"/>
              </a:ext>
            </a:extLst>
          </p:cNvPr>
          <p:cNvSpPr txBox="1"/>
          <p:nvPr/>
        </p:nvSpPr>
        <p:spPr>
          <a:xfrm rot="16200000">
            <a:off x="7610976" y="4189116"/>
            <a:ext cx="941155" cy="276999"/>
          </a:xfrm>
          <a:prstGeom prst="rect">
            <a:avLst/>
          </a:prstGeom>
          <a:noFill/>
        </p:spPr>
        <p:txBody>
          <a:bodyPr wrap="none" rtlCol="0">
            <a:spAutoFit/>
          </a:bodyPr>
          <a:lstStyle/>
          <a:p>
            <a:r>
              <a:rPr lang="en-US" sz="1200">
                <a:hlinkClick r:id="rId10" action="ppaction://hlinksldjump"/>
              </a:rPr>
              <a:t>245: 3-State</a:t>
            </a:r>
            <a:endParaRPr lang="en-US" sz="1200"/>
          </a:p>
        </p:txBody>
      </p:sp>
      <p:sp>
        <p:nvSpPr>
          <p:cNvPr id="40" name="TextBox 39">
            <a:hlinkClick r:id="rId11" action="ppaction://hlinksldjump"/>
            <a:extLst>
              <a:ext uri="{FF2B5EF4-FFF2-40B4-BE49-F238E27FC236}">
                <a16:creationId xmlns:a16="http://schemas.microsoft.com/office/drawing/2014/main" id="{61B43875-10FB-89AD-15EC-62AA6841E7AE}"/>
              </a:ext>
            </a:extLst>
          </p:cNvPr>
          <p:cNvSpPr txBox="1"/>
          <p:nvPr/>
        </p:nvSpPr>
        <p:spPr>
          <a:xfrm>
            <a:off x="7161513" y="6303583"/>
            <a:ext cx="1130438" cy="169277"/>
          </a:xfrm>
          <a:prstGeom prst="rect">
            <a:avLst/>
          </a:prstGeom>
          <a:solidFill>
            <a:schemeClr val="bg1"/>
          </a:solidFill>
          <a:ln>
            <a:solidFill>
              <a:schemeClr val="accent1"/>
            </a:solidFill>
          </a:ln>
        </p:spPr>
        <p:txBody>
          <a:bodyPr wrap="none" tIns="0" bIns="0" rtlCol="0">
            <a:spAutoFit/>
          </a:bodyPr>
          <a:lstStyle/>
          <a:p>
            <a:r>
              <a:rPr lang="en-US" sz="1100" dirty="0"/>
              <a:t>Stack Pointer OE</a:t>
            </a:r>
          </a:p>
        </p:txBody>
      </p:sp>
      <p:cxnSp>
        <p:nvCxnSpPr>
          <p:cNvPr id="51" name="Connector: Elbow 50">
            <a:extLst>
              <a:ext uri="{FF2B5EF4-FFF2-40B4-BE49-F238E27FC236}">
                <a16:creationId xmlns:a16="http://schemas.microsoft.com/office/drawing/2014/main" id="{8FD6E9B4-2C43-771E-BDD3-B8342AAD8B2A}"/>
              </a:ext>
            </a:extLst>
          </p:cNvPr>
          <p:cNvCxnSpPr>
            <a:cxnSpLocks/>
            <a:stCxn id="40" idx="1"/>
          </p:cNvCxnSpPr>
          <p:nvPr/>
        </p:nvCxnSpPr>
        <p:spPr>
          <a:xfrm rot="10800000" flipH="1">
            <a:off x="7161513" y="5089358"/>
            <a:ext cx="170252" cy="1298864"/>
          </a:xfrm>
          <a:prstGeom prst="bentConnector4">
            <a:avLst>
              <a:gd name="adj1" fmla="val -144873"/>
              <a:gd name="adj2" fmla="val 53258"/>
            </a:avLst>
          </a:prstGeom>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9ED2C1B-B6F3-3714-3952-8538F53A2C05}"/>
              </a:ext>
            </a:extLst>
          </p:cNvPr>
          <p:cNvSpPr/>
          <p:nvPr/>
        </p:nvSpPr>
        <p:spPr>
          <a:xfrm>
            <a:off x="6863754" y="4817582"/>
            <a:ext cx="1222804" cy="201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CFC39A3D-7F2B-DCAC-BC41-28BE3C6B2C5F}"/>
              </a:ext>
            </a:extLst>
          </p:cNvPr>
          <p:cNvSpPr/>
          <p:nvPr/>
        </p:nvSpPr>
        <p:spPr>
          <a:xfrm>
            <a:off x="6247592" y="4504341"/>
            <a:ext cx="62755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a:t>A3..A0</a:t>
            </a:r>
          </a:p>
        </p:txBody>
      </p:sp>
      <p:cxnSp>
        <p:nvCxnSpPr>
          <p:cNvPr id="66" name="Connector: Elbow 65">
            <a:extLst>
              <a:ext uri="{FF2B5EF4-FFF2-40B4-BE49-F238E27FC236}">
                <a16:creationId xmlns:a16="http://schemas.microsoft.com/office/drawing/2014/main" id="{4DEDEFB5-CC01-AC30-AE65-9CB4E9F58C23}"/>
              </a:ext>
            </a:extLst>
          </p:cNvPr>
          <p:cNvCxnSpPr>
            <a:cxnSpLocks/>
            <a:stCxn id="56" idx="3"/>
          </p:cNvCxnSpPr>
          <p:nvPr/>
        </p:nvCxnSpPr>
        <p:spPr>
          <a:xfrm flipV="1">
            <a:off x="3287605" y="3105874"/>
            <a:ext cx="1715723" cy="22185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8EA89648-6381-8C96-DE0A-865C7564E477}"/>
              </a:ext>
            </a:extLst>
          </p:cNvPr>
          <p:cNvCxnSpPr>
            <a:cxnSpLocks/>
            <a:stCxn id="56" idx="3"/>
          </p:cNvCxnSpPr>
          <p:nvPr/>
        </p:nvCxnSpPr>
        <p:spPr>
          <a:xfrm>
            <a:off x="3287605" y="3327728"/>
            <a:ext cx="1711450" cy="1282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BC4D2923-FB01-76D9-33D7-120F7F0B8E85}"/>
              </a:ext>
            </a:extLst>
          </p:cNvPr>
          <p:cNvCxnSpPr>
            <a:cxnSpLocks/>
            <a:stCxn id="6" idx="3"/>
          </p:cNvCxnSpPr>
          <p:nvPr/>
        </p:nvCxnSpPr>
        <p:spPr>
          <a:xfrm flipV="1">
            <a:off x="3287605" y="3261786"/>
            <a:ext cx="1724712" cy="472932"/>
          </a:xfrm>
          <a:prstGeom prst="bentConnector3">
            <a:avLst>
              <a:gd name="adj1" fmla="val 40582"/>
            </a:avLst>
          </a:prstGeom>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699B1EAD-DCEC-DBD6-B08B-B4BBD8586A43}"/>
              </a:ext>
            </a:extLst>
          </p:cNvPr>
          <p:cNvCxnSpPr>
            <a:cxnSpLocks/>
            <a:stCxn id="6" idx="3"/>
          </p:cNvCxnSpPr>
          <p:nvPr/>
        </p:nvCxnSpPr>
        <p:spPr>
          <a:xfrm>
            <a:off x="3287605" y="3734718"/>
            <a:ext cx="1677889" cy="1058727"/>
          </a:xfrm>
          <a:prstGeom prst="bentConnector3">
            <a:avLst>
              <a:gd name="adj1" fmla="val 41753"/>
            </a:avLst>
          </a:prstGeom>
        </p:spPr>
        <p:style>
          <a:lnRef idx="1">
            <a:schemeClr val="accent1"/>
          </a:lnRef>
          <a:fillRef idx="0">
            <a:schemeClr val="accent1"/>
          </a:fillRef>
          <a:effectRef idx="0">
            <a:schemeClr val="accent1"/>
          </a:effectRef>
          <a:fontRef idx="minor">
            <a:schemeClr val="tx1"/>
          </a:fontRef>
        </p:style>
      </p:cxnSp>
      <p:sp>
        <p:nvSpPr>
          <p:cNvPr id="2" name="Rectangle 1">
            <a:hlinkClick r:id="rId12" action="ppaction://hlinksldjump"/>
            <a:extLst>
              <a:ext uri="{FF2B5EF4-FFF2-40B4-BE49-F238E27FC236}">
                <a16:creationId xmlns:a16="http://schemas.microsoft.com/office/drawing/2014/main" id="{93C04013-AD4D-C688-3ED5-2F0F798F5A11}"/>
              </a:ext>
            </a:extLst>
          </p:cNvPr>
          <p:cNvSpPr/>
          <p:nvPr/>
        </p:nvSpPr>
        <p:spPr>
          <a:xfrm>
            <a:off x="5441928" y="2401463"/>
            <a:ext cx="956413"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SP[H] </a:t>
            </a:r>
            <a:r>
              <a:rPr lang="en-US" sz="1200" dirty="0" err="1"/>
              <a:t>Ld</a:t>
            </a:r>
            <a:r>
              <a:rPr lang="en-US" sz="1200" dirty="0"/>
              <a:t> En</a:t>
            </a:r>
          </a:p>
        </p:txBody>
      </p:sp>
      <p:cxnSp>
        <p:nvCxnSpPr>
          <p:cNvPr id="4" name="Connector: Elbow 3">
            <a:extLst>
              <a:ext uri="{FF2B5EF4-FFF2-40B4-BE49-F238E27FC236}">
                <a16:creationId xmlns:a16="http://schemas.microsoft.com/office/drawing/2014/main" id="{57120641-9866-8C39-E31B-12CC4959EB91}"/>
              </a:ext>
            </a:extLst>
          </p:cNvPr>
          <p:cNvCxnSpPr>
            <a:cxnSpLocks/>
            <a:stCxn id="40" idx="1"/>
          </p:cNvCxnSpPr>
          <p:nvPr/>
        </p:nvCxnSpPr>
        <p:spPr>
          <a:xfrm rot="10800000">
            <a:off x="6913445" y="2731168"/>
            <a:ext cx="248069" cy="365705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2F284E2-FCFD-57B5-5757-EB32BFFF0733}"/>
              </a:ext>
            </a:extLst>
          </p:cNvPr>
          <p:cNvCxnSpPr>
            <a:stCxn id="2" idx="3"/>
          </p:cNvCxnSpPr>
          <p:nvPr/>
        </p:nvCxnSpPr>
        <p:spPr>
          <a:xfrm flipV="1">
            <a:off x="6398341" y="2489985"/>
            <a:ext cx="796543" cy="29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hlinkClick r:id="rId12" action="ppaction://hlinksldjump"/>
            <a:extLst>
              <a:ext uri="{FF2B5EF4-FFF2-40B4-BE49-F238E27FC236}">
                <a16:creationId xmlns:a16="http://schemas.microsoft.com/office/drawing/2014/main" id="{B808314D-A155-606C-7F9B-4417AB685531}"/>
              </a:ext>
            </a:extLst>
          </p:cNvPr>
          <p:cNvSpPr txBox="1"/>
          <p:nvPr/>
        </p:nvSpPr>
        <p:spPr>
          <a:xfrm>
            <a:off x="5166849" y="6296251"/>
            <a:ext cx="806631" cy="161583"/>
          </a:xfrm>
          <a:prstGeom prst="rect">
            <a:avLst/>
          </a:prstGeom>
          <a:noFill/>
          <a:ln>
            <a:solidFill>
              <a:schemeClr val="accent1"/>
            </a:solidFill>
          </a:ln>
        </p:spPr>
        <p:txBody>
          <a:bodyPr wrap="none" tIns="0" bIns="0" rtlCol="0">
            <a:spAutoFit/>
          </a:bodyPr>
          <a:lstStyle/>
          <a:p>
            <a:r>
              <a:rPr lang="en-US" sz="1050" dirty="0"/>
              <a:t>SP[L] </a:t>
            </a:r>
            <a:r>
              <a:rPr lang="en-US" sz="1050" dirty="0" err="1"/>
              <a:t>Ld</a:t>
            </a:r>
            <a:r>
              <a:rPr lang="en-US" sz="1050" dirty="0"/>
              <a:t> En</a:t>
            </a:r>
          </a:p>
        </p:txBody>
      </p:sp>
      <p:cxnSp>
        <p:nvCxnSpPr>
          <p:cNvPr id="20" name="Connector: Elbow 19">
            <a:extLst>
              <a:ext uri="{FF2B5EF4-FFF2-40B4-BE49-F238E27FC236}">
                <a16:creationId xmlns:a16="http://schemas.microsoft.com/office/drawing/2014/main" id="{BDC1202A-6286-CC05-ED56-5782C9FA20DD}"/>
              </a:ext>
            </a:extLst>
          </p:cNvPr>
          <p:cNvCxnSpPr>
            <a:cxnSpLocks/>
            <a:endCxn id="13" idx="3"/>
          </p:cNvCxnSpPr>
          <p:nvPr/>
        </p:nvCxnSpPr>
        <p:spPr>
          <a:xfrm rot="16200000" flipH="1">
            <a:off x="5651874" y="6055437"/>
            <a:ext cx="571806" cy="71406"/>
          </a:xfrm>
          <a:prstGeom prst="bentConnector4">
            <a:avLst>
              <a:gd name="adj1" fmla="val -200"/>
              <a:gd name="adj2" fmla="val 420141"/>
            </a:avLst>
          </a:prstGeom>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A8B71F01-C327-BFFF-E29C-E7E910DB721E}"/>
              </a:ext>
            </a:extLst>
          </p:cNvPr>
          <p:cNvCxnSpPr>
            <a:cxnSpLocks/>
            <a:endCxn id="13" idx="3"/>
          </p:cNvCxnSpPr>
          <p:nvPr/>
        </p:nvCxnSpPr>
        <p:spPr>
          <a:xfrm rot="16200000" flipH="1">
            <a:off x="4921247" y="5324810"/>
            <a:ext cx="2049426" cy="55039"/>
          </a:xfrm>
          <a:prstGeom prst="bentConnector4">
            <a:avLst>
              <a:gd name="adj1" fmla="val 476"/>
              <a:gd name="adj2" fmla="val 515342"/>
            </a:avLst>
          </a:prstGeom>
        </p:spPr>
        <p:style>
          <a:lnRef idx="1">
            <a:schemeClr val="accent6"/>
          </a:lnRef>
          <a:fillRef idx="0">
            <a:schemeClr val="accent6"/>
          </a:fillRef>
          <a:effectRef idx="0">
            <a:schemeClr val="accent6"/>
          </a:effectRef>
          <a:fontRef idx="minor">
            <a:schemeClr val="tx1"/>
          </a:fontRef>
        </p:style>
      </p:cxnSp>
      <p:sp>
        <p:nvSpPr>
          <p:cNvPr id="44" name="Arrow: Right 43">
            <a:extLst>
              <a:ext uri="{FF2B5EF4-FFF2-40B4-BE49-F238E27FC236}">
                <a16:creationId xmlns:a16="http://schemas.microsoft.com/office/drawing/2014/main" id="{C64554E5-35E0-0B9C-07B0-55FAD1ECFB94}"/>
              </a:ext>
            </a:extLst>
          </p:cNvPr>
          <p:cNvSpPr/>
          <p:nvPr/>
        </p:nvSpPr>
        <p:spPr>
          <a:xfrm>
            <a:off x="4699791" y="3397322"/>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7:4</a:t>
            </a:r>
          </a:p>
        </p:txBody>
      </p:sp>
      <p:sp>
        <p:nvSpPr>
          <p:cNvPr id="45" name="Arrow: Right 44">
            <a:extLst>
              <a:ext uri="{FF2B5EF4-FFF2-40B4-BE49-F238E27FC236}">
                <a16:creationId xmlns:a16="http://schemas.microsoft.com/office/drawing/2014/main" id="{CC41DBF0-FD55-87E4-1C23-427B6D45F94D}"/>
              </a:ext>
            </a:extLst>
          </p:cNvPr>
          <p:cNvSpPr/>
          <p:nvPr/>
        </p:nvSpPr>
        <p:spPr>
          <a:xfrm>
            <a:off x="4695344" y="4819421"/>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3:0</a:t>
            </a:r>
          </a:p>
        </p:txBody>
      </p:sp>
      <p:sp>
        <p:nvSpPr>
          <p:cNvPr id="6" name="TextBox 5">
            <a:hlinkClick r:id="rId13" action="ppaction://hlinksldjump"/>
            <a:extLst>
              <a:ext uri="{FF2B5EF4-FFF2-40B4-BE49-F238E27FC236}">
                <a16:creationId xmlns:a16="http://schemas.microsoft.com/office/drawing/2014/main" id="{308B858A-50AF-E10E-83B1-501933B8B85C}"/>
              </a:ext>
            </a:extLst>
          </p:cNvPr>
          <p:cNvSpPr txBox="1"/>
          <p:nvPr/>
        </p:nvSpPr>
        <p:spPr>
          <a:xfrm>
            <a:off x="2593184" y="3653926"/>
            <a:ext cx="694421" cy="161583"/>
          </a:xfrm>
          <a:prstGeom prst="rect">
            <a:avLst/>
          </a:prstGeom>
          <a:solidFill>
            <a:schemeClr val="bg1"/>
          </a:solidFill>
          <a:ln>
            <a:solidFill>
              <a:schemeClr val="accent1"/>
            </a:solidFill>
          </a:ln>
        </p:spPr>
        <p:txBody>
          <a:bodyPr wrap="none" tIns="0" bIns="0" rtlCol="0">
            <a:spAutoFit/>
          </a:bodyPr>
          <a:lstStyle/>
          <a:p>
            <a:pPr algn="r"/>
            <a:r>
              <a:rPr lang="en-US" sz="1050" dirty="0"/>
              <a:t>Main CLK</a:t>
            </a:r>
          </a:p>
        </p:txBody>
      </p:sp>
      <p:cxnSp>
        <p:nvCxnSpPr>
          <p:cNvPr id="41" name="Connector: Elbow 40">
            <a:extLst>
              <a:ext uri="{FF2B5EF4-FFF2-40B4-BE49-F238E27FC236}">
                <a16:creationId xmlns:a16="http://schemas.microsoft.com/office/drawing/2014/main" id="{24277E6A-27AD-E147-17AF-AEBFC4CBCCB9}"/>
              </a:ext>
            </a:extLst>
          </p:cNvPr>
          <p:cNvCxnSpPr>
            <a:stCxn id="36" idx="3"/>
            <a:endCxn id="34" idx="3"/>
          </p:cNvCxnSpPr>
          <p:nvPr/>
        </p:nvCxnSpPr>
        <p:spPr>
          <a:xfrm flipV="1">
            <a:off x="5882978" y="4146690"/>
            <a:ext cx="16393" cy="648803"/>
          </a:xfrm>
          <a:prstGeom prst="bentConnector3">
            <a:avLst>
              <a:gd name="adj1" fmla="val 1494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862D1E78-6BF3-ADB7-2305-64B362B1747C}"/>
              </a:ext>
            </a:extLst>
          </p:cNvPr>
          <p:cNvCxnSpPr>
            <a:cxnSpLocks/>
            <a:stCxn id="113" idx="3"/>
            <a:endCxn id="120" idx="1"/>
          </p:cNvCxnSpPr>
          <p:nvPr/>
        </p:nvCxnSpPr>
        <p:spPr>
          <a:xfrm>
            <a:off x="3729988" y="4141706"/>
            <a:ext cx="1304767" cy="1499062"/>
          </a:xfrm>
          <a:prstGeom prst="bentConnector3">
            <a:avLst>
              <a:gd name="adj1" fmla="val 8504"/>
            </a:avLst>
          </a:prstGeom>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1E48811B-1EF5-DDD9-6957-53D60EC43AE9}"/>
              </a:ext>
            </a:extLst>
          </p:cNvPr>
          <p:cNvSpPr/>
          <p:nvPr/>
        </p:nvSpPr>
        <p:spPr>
          <a:xfrm>
            <a:off x="3826325" y="412716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BA45530-B8DF-6050-4D38-7508717E476B}"/>
              </a:ext>
            </a:extLst>
          </p:cNvPr>
          <p:cNvSpPr/>
          <p:nvPr/>
        </p:nvSpPr>
        <p:spPr>
          <a:xfrm>
            <a:off x="4134376" y="331898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1A6703C-904A-CCCF-660B-AB3790DFA9F1}"/>
              </a:ext>
            </a:extLst>
          </p:cNvPr>
          <p:cNvSpPr/>
          <p:nvPr/>
        </p:nvSpPr>
        <p:spPr>
          <a:xfrm>
            <a:off x="3976028" y="3724834"/>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EA3C86F-B8E4-B08C-72C1-757724B44B74}"/>
              </a:ext>
            </a:extLst>
          </p:cNvPr>
          <p:cNvSpPr/>
          <p:nvPr/>
        </p:nvSpPr>
        <p:spPr>
          <a:xfrm>
            <a:off x="6900182" y="5699326"/>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CEFFED75-0010-C4E6-0243-02F9CE8D6361}"/>
              </a:ext>
            </a:extLst>
          </p:cNvPr>
          <p:cNvGrpSpPr/>
          <p:nvPr/>
        </p:nvGrpSpPr>
        <p:grpSpPr>
          <a:xfrm>
            <a:off x="4974432" y="4454976"/>
            <a:ext cx="928679" cy="1511425"/>
            <a:chOff x="3903058" y="1710954"/>
            <a:chExt cx="928679" cy="1511425"/>
          </a:xfrm>
        </p:grpSpPr>
        <p:pic>
          <p:nvPicPr>
            <p:cNvPr id="93" name="Picture 92" descr="A diagram of a circuit&#10;&#10;AI-generated content may be incorrect.">
              <a:extLst>
                <a:ext uri="{FF2B5EF4-FFF2-40B4-BE49-F238E27FC236}">
                  <a16:creationId xmlns:a16="http://schemas.microsoft.com/office/drawing/2014/main" id="{9399E481-348A-FF41-1FD6-E6039F8D3E1D}"/>
                </a:ext>
              </a:extLst>
            </p:cNvPr>
            <p:cNvPicPr>
              <a:picLocks noChangeAspect="1"/>
            </p:cNvPicPr>
            <p:nvPr/>
          </p:nvPicPr>
          <p:blipFill>
            <a:blip r:embed="rId3"/>
            <a:stretch>
              <a:fillRect/>
            </a:stretch>
          </p:blipFill>
          <p:spPr>
            <a:xfrm rot="5400000">
              <a:off x="3611685" y="2002327"/>
              <a:ext cx="1511425" cy="928679"/>
            </a:xfrm>
            <a:prstGeom prst="rect">
              <a:avLst/>
            </a:prstGeom>
          </p:spPr>
        </p:pic>
        <p:sp>
          <p:nvSpPr>
            <p:cNvPr id="94" name="TextBox 93">
              <a:extLst>
                <a:ext uri="{FF2B5EF4-FFF2-40B4-BE49-F238E27FC236}">
                  <a16:creationId xmlns:a16="http://schemas.microsoft.com/office/drawing/2014/main" id="{4A52C417-F3A6-42C9-10B1-25FA34DD9778}"/>
                </a:ext>
              </a:extLst>
            </p:cNvPr>
            <p:cNvSpPr txBox="1"/>
            <p:nvPr/>
          </p:nvSpPr>
          <p:spPr>
            <a:xfrm rot="16200000">
              <a:off x="3887939" y="2368143"/>
              <a:ext cx="958916" cy="261610"/>
            </a:xfrm>
            <a:prstGeom prst="rect">
              <a:avLst/>
            </a:prstGeom>
            <a:noFill/>
          </p:spPr>
          <p:txBody>
            <a:bodyPr wrap="none" rtlCol="0">
              <a:spAutoFit/>
            </a:bodyPr>
            <a:lstStyle/>
            <a:p>
              <a:r>
                <a:rPr lang="en-US" sz="1100" dirty="0"/>
                <a:t>169: U/D 4bit</a:t>
              </a:r>
            </a:p>
          </p:txBody>
        </p:sp>
      </p:grpSp>
      <p:pic>
        <p:nvPicPr>
          <p:cNvPr id="112" name="Picture 111" descr="A table with text on it&#10;&#10;AI-generated content may be incorrect.">
            <a:extLst>
              <a:ext uri="{FF2B5EF4-FFF2-40B4-BE49-F238E27FC236}">
                <a16:creationId xmlns:a16="http://schemas.microsoft.com/office/drawing/2014/main" id="{7B36E4FE-D3CB-4188-BD7B-CF17A7C64971}"/>
              </a:ext>
            </a:extLst>
          </p:cNvPr>
          <p:cNvPicPr>
            <a:picLocks noChangeAspect="1"/>
          </p:cNvPicPr>
          <p:nvPr/>
        </p:nvPicPr>
        <p:blipFill>
          <a:blip r:embed="rId14"/>
          <a:stretch>
            <a:fillRect/>
          </a:stretch>
        </p:blipFill>
        <p:spPr>
          <a:xfrm>
            <a:off x="157301" y="921275"/>
            <a:ext cx="3228722" cy="1281389"/>
          </a:xfrm>
          <a:prstGeom prst="rect">
            <a:avLst/>
          </a:prstGeom>
        </p:spPr>
      </p:pic>
      <p:pic>
        <p:nvPicPr>
          <p:cNvPr id="113" name="Picture 112" descr="Diagram&#10;&#10;Description automatically generated with low confidence">
            <a:extLst>
              <a:ext uri="{FF2B5EF4-FFF2-40B4-BE49-F238E27FC236}">
                <a16:creationId xmlns:a16="http://schemas.microsoft.com/office/drawing/2014/main" id="{AC7DC91D-59BE-86A7-8696-B74105492CEF}"/>
              </a:ext>
            </a:extLst>
          </p:cNvPr>
          <p:cNvPicPr>
            <a:picLocks noChangeAspect="1"/>
          </p:cNvPicPr>
          <p:nvPr/>
        </p:nvPicPr>
        <p:blipFill rotWithShape="1">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rcRect t="-3588" r="58979" b="29396"/>
          <a:stretch/>
        </p:blipFill>
        <p:spPr>
          <a:xfrm>
            <a:off x="3289167" y="3985842"/>
            <a:ext cx="440821" cy="311727"/>
          </a:xfrm>
          <a:prstGeom prst="rect">
            <a:avLst/>
          </a:prstGeom>
          <a:solidFill>
            <a:schemeClr val="bg1"/>
          </a:solidFill>
        </p:spPr>
      </p:pic>
      <p:cxnSp>
        <p:nvCxnSpPr>
          <p:cNvPr id="118" name="Straight Connector 117">
            <a:extLst>
              <a:ext uri="{FF2B5EF4-FFF2-40B4-BE49-F238E27FC236}">
                <a16:creationId xmlns:a16="http://schemas.microsoft.com/office/drawing/2014/main" id="{E00A4961-77C0-96A7-A805-C965D4B5E859}"/>
              </a:ext>
            </a:extLst>
          </p:cNvPr>
          <p:cNvCxnSpPr>
            <a:stCxn id="113" idx="3"/>
          </p:cNvCxnSpPr>
          <p:nvPr/>
        </p:nvCxnSpPr>
        <p:spPr>
          <a:xfrm flipV="1">
            <a:off x="3729988" y="4133181"/>
            <a:ext cx="126906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55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8" name="Connector: Elbow 97">
            <a:extLst>
              <a:ext uri="{FF2B5EF4-FFF2-40B4-BE49-F238E27FC236}">
                <a16:creationId xmlns:a16="http://schemas.microsoft.com/office/drawing/2014/main" id="{49A6F4D9-E210-F9F5-2239-283D66590506}"/>
              </a:ext>
            </a:extLst>
          </p:cNvPr>
          <p:cNvCxnSpPr>
            <a:cxnSpLocks/>
            <a:stCxn id="35" idx="3"/>
          </p:cNvCxnSpPr>
          <p:nvPr/>
        </p:nvCxnSpPr>
        <p:spPr>
          <a:xfrm>
            <a:off x="6822610" y="3940122"/>
            <a:ext cx="576865" cy="1594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025141" y="2614518"/>
            <a:ext cx="2655243" cy="1394180"/>
          </a:xfrm>
          <a:prstGeom prst="bentConnector3">
            <a:avLst>
              <a:gd name="adj1" fmla="val 99934"/>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2E5886D8-F4EB-4C92-7EF8-F1391A54ECC7}"/>
              </a:ext>
            </a:extLst>
          </p:cNvPr>
          <p:cNvCxnSpPr>
            <a:cxnSpLocks/>
            <a:stCxn id="89" idx="6"/>
          </p:cNvCxnSpPr>
          <p:nvPr/>
        </p:nvCxnSpPr>
        <p:spPr>
          <a:xfrm flipV="1">
            <a:off x="4660325" y="1250604"/>
            <a:ext cx="2610428" cy="389493"/>
          </a:xfrm>
          <a:prstGeom prst="bentConnector3">
            <a:avLst>
              <a:gd name="adj1" fmla="val 82276"/>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2"/>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hlinkClick r:id="rId3" action="ppaction://hlinksldjump"/>
                </a:rPr>
                <a:t>273</a:t>
              </a:r>
              <a:r>
                <a:rPr lang="en-US"/>
                <a:t> Hi</a:t>
              </a:r>
            </a:p>
          </p:txBody>
        </p:sp>
      </p:grpSp>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43002" y="4032323"/>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08477"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36" name="Rectangle 35">
            <a:extLst>
              <a:ext uri="{FF2B5EF4-FFF2-40B4-BE49-F238E27FC236}">
                <a16:creationId xmlns:a16="http://schemas.microsoft.com/office/drawing/2014/main" id="{905B78EB-56F1-4B68-BBBA-1B14ECFC2A66}"/>
              </a:ext>
            </a:extLst>
          </p:cNvPr>
          <p:cNvSpPr/>
          <p:nvPr/>
        </p:nvSpPr>
        <p:spPr>
          <a:xfrm>
            <a:off x="2677713" y="4375055"/>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226362" y="3883271"/>
            <a:ext cx="116639" cy="107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 (v2.0)</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a:off x="1485998" y="2913267"/>
            <a:ext cx="1767294" cy="175842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a:stCxn id="45" idx="3"/>
            <a:endCxn id="15" idx="1"/>
          </p:cNvCxnSpPr>
          <p:nvPr/>
        </p:nvCxnSpPr>
        <p:spPr>
          <a:xfrm>
            <a:off x="1834237" y="1708763"/>
            <a:ext cx="823555" cy="2792351"/>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50" y="3417313"/>
            <a:ext cx="1684215" cy="1595307"/>
            <a:chOff x="2665048" y="3417314"/>
            <a:chExt cx="1684215" cy="159530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4"/>
            <a:srcRect r="66292"/>
            <a:stretch/>
          </p:blipFill>
          <p:spPr>
            <a:xfrm rot="16200000">
              <a:off x="2901785" y="3565141"/>
              <a:ext cx="1210744"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3417314"/>
              <a:ext cx="535724" cy="369332"/>
            </a:xfrm>
            <a:prstGeom prst="rect">
              <a:avLst/>
            </a:prstGeom>
            <a:noFill/>
            <a:ln>
              <a:solidFill>
                <a:schemeClr val="accent1">
                  <a:lumMod val="75000"/>
                </a:schemeClr>
              </a:solidFill>
            </a:ln>
          </p:spPr>
          <p:txBody>
            <a:bodyPr wrap="none" rtlCol="0">
              <a:spAutoFit/>
            </a:bodyPr>
            <a:lstStyle/>
            <a:p>
              <a:r>
                <a:rPr lang="en-US">
                  <a:hlinkClick r:id="rId5" action="ppaction://hlinksldjump"/>
                </a:rPr>
                <a:t>175</a:t>
              </a:r>
              <a:endParaRPr lang="en-US"/>
            </a:p>
          </p:txBody>
        </p:sp>
      </p:grp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flipV="1">
            <a:off x="4933649" y="4004930"/>
            <a:ext cx="1481923" cy="73617"/>
          </a:xfrm>
          <a:prstGeom prst="bentConnector3">
            <a:avLst>
              <a:gd name="adj1" fmla="val 2003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2"/>
            <a:ext cx="4445079" cy="1559227"/>
            <a:chOff x="6995145" y="1748635"/>
            <a:chExt cx="4445078" cy="1559226"/>
          </a:xfrm>
        </p:grpSpPr>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hlinkClick r:id="rId3" action="ppaction://hlinksldjump"/>
                </a:rPr>
                <a:t>273</a:t>
              </a:r>
              <a:r>
                <a:rPr lang="en-US"/>
                <a:t> Lo</a:t>
              </a:r>
            </a:p>
          </p:txBody>
        </p:sp>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2"/>
            <a:stretch>
              <a:fillRect/>
            </a:stretch>
          </p:blipFill>
          <p:spPr>
            <a:xfrm>
              <a:off x="6995145" y="2117968"/>
              <a:ext cx="4445078" cy="1189893"/>
            </a:xfrm>
            <a:prstGeom prst="rect">
              <a:avLst/>
            </a:prstGeom>
            <a:ln>
              <a:solidFill>
                <a:schemeClr val="accent1">
                  <a:lumMod val="75000"/>
                </a:schemeClr>
              </a:solidFill>
            </a:ln>
          </p:spPr>
        </p:pic>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36951" y="4073428"/>
            <a:ext cx="1193396" cy="121074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6" action="ppaction://hlinksldjump"/>
            <a:extLst>
              <a:ext uri="{FF2B5EF4-FFF2-40B4-BE49-F238E27FC236}">
                <a16:creationId xmlns:a16="http://schemas.microsoft.com/office/drawing/2014/main" id="{449FC878-ED29-4BC2-86E9-3936B25D1CC2}"/>
              </a:ext>
            </a:extLst>
          </p:cNvPr>
          <p:cNvSpPr txBox="1"/>
          <p:nvPr/>
        </p:nvSpPr>
        <p:spPr>
          <a:xfrm>
            <a:off x="7722684" y="5446980"/>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5701391" y="4673602"/>
            <a:ext cx="1407086" cy="113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hlinkClick r:id="rId7" action="ppaction://hlinksldjump"/>
            <a:extLst>
              <a:ext uri="{FF2B5EF4-FFF2-40B4-BE49-F238E27FC236}">
                <a16:creationId xmlns:a16="http://schemas.microsoft.com/office/drawing/2014/main" id="{C35015B7-343D-D2C3-FEA9-500FAF0F81E5}"/>
              </a:ext>
            </a:extLst>
          </p:cNvPr>
          <p:cNvSpPr txBox="1"/>
          <p:nvPr/>
        </p:nvSpPr>
        <p:spPr>
          <a:xfrm>
            <a:off x="558548" y="5681297"/>
            <a:ext cx="998671" cy="182880"/>
          </a:xfrm>
          <a:prstGeom prst="rect">
            <a:avLst/>
          </a:prstGeom>
          <a:solidFill>
            <a:schemeClr val="bg1"/>
          </a:solidFill>
          <a:ln>
            <a:solidFill>
              <a:schemeClr val="accent1"/>
            </a:solidFill>
          </a:ln>
        </p:spPr>
        <p:txBody>
          <a:bodyPr wrap="none" rtlCol="0" anchor="ctr">
            <a:spAutoFit/>
          </a:bodyPr>
          <a:lstStyle/>
          <a:p>
            <a:r>
              <a:rPr lang="en-US" sz="1200"/>
              <a:t># Main Reset</a:t>
            </a:r>
          </a:p>
        </p:txBody>
      </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557219" y="5554433"/>
            <a:ext cx="3901130" cy="218304"/>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6" action="ppaction://hlinksldjump"/>
            <a:extLst>
              <a:ext uri="{FF2B5EF4-FFF2-40B4-BE49-F238E27FC236}">
                <a16:creationId xmlns:a16="http://schemas.microsoft.com/office/drawing/2014/main" id="{07399F58-7E1C-1D64-C02E-3D11A62E319B}"/>
              </a:ext>
            </a:extLst>
          </p:cNvPr>
          <p:cNvSpPr/>
          <p:nvPr/>
        </p:nvSpPr>
        <p:spPr>
          <a:xfrm>
            <a:off x="371197" y="16173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10"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557219" y="4864203"/>
            <a:ext cx="1151555" cy="908534"/>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609951" y="4639228"/>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684949"/>
            <a:ext cx="442524" cy="807764"/>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039375" y="587681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7" action="ppaction://hlinksldjump"/>
            <a:extLst>
              <a:ext uri="{FF2B5EF4-FFF2-40B4-BE49-F238E27FC236}">
                <a16:creationId xmlns:a16="http://schemas.microsoft.com/office/drawing/2014/main" id="{0D6E23AF-52E3-FC3E-7E30-AE3C17128290}"/>
              </a:ext>
            </a:extLst>
          </p:cNvPr>
          <p:cNvSpPr txBox="1"/>
          <p:nvPr/>
        </p:nvSpPr>
        <p:spPr>
          <a:xfrm>
            <a:off x="719441" y="2821827"/>
            <a:ext cx="766557" cy="182880"/>
          </a:xfrm>
          <a:prstGeom prst="rect">
            <a:avLst/>
          </a:prstGeom>
          <a:solidFill>
            <a:schemeClr val="bg1"/>
          </a:solidFill>
          <a:ln>
            <a:solidFill>
              <a:schemeClr val="accent1"/>
            </a:solidFill>
          </a:ln>
        </p:spPr>
        <p:txBody>
          <a:bodyPr wrap="none" rtlCol="0" anchor="ctr">
            <a:spAutoFit/>
          </a:bodyPr>
          <a:lstStyle/>
          <a:p>
            <a:r>
              <a:rPr lang="en-US" sz="1200"/>
              <a:t>Main CLK</a:t>
            </a:r>
          </a:p>
        </p:txBody>
      </p:sp>
      <p:sp>
        <p:nvSpPr>
          <p:cNvPr id="2" name="Arrow: Right 1">
            <a:hlinkClick r:id="rId11"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11"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6" name="Arrow: Right 65">
            <a:hlinkClick r:id="rId12" action="ppaction://hlinksldjump"/>
            <a:extLst>
              <a:ext uri="{FF2B5EF4-FFF2-40B4-BE49-F238E27FC236}">
                <a16:creationId xmlns:a16="http://schemas.microsoft.com/office/drawing/2014/main" id="{63CB97D8-E031-2125-2CAB-9BF73DE1AB8A}"/>
              </a:ext>
            </a:extLst>
          </p:cNvPr>
          <p:cNvSpPr/>
          <p:nvPr/>
        </p:nvSpPr>
        <p:spPr>
          <a:xfrm rot="5400000">
            <a:off x="8852742" y="2321399"/>
            <a:ext cx="612591"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3"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4"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5"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5" action="ppaction://hlinksldjump"/>
            <a:extLst>
              <a:ext uri="{FF2B5EF4-FFF2-40B4-BE49-F238E27FC236}">
                <a16:creationId xmlns:a16="http://schemas.microsoft.com/office/drawing/2014/main" id="{DA57BCE9-47E3-AEFE-9B87-33FFD871F1DF}"/>
              </a:ext>
            </a:extLst>
          </p:cNvPr>
          <p:cNvSpPr/>
          <p:nvPr/>
        </p:nvSpPr>
        <p:spPr>
          <a:xfrm rot="5400000">
            <a:off x="1035075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Short H</a:t>
            </a:r>
          </a:p>
          <a:p>
            <a:pPr algn="ctr"/>
            <a:r>
              <a:rPr lang="en-US" sz="1200" dirty="0"/>
              <a:t>[15:12]</a:t>
            </a:r>
          </a:p>
        </p:txBody>
      </p:sp>
      <p:sp>
        <p:nvSpPr>
          <p:cNvPr id="73" name="Arrow: Right 72">
            <a:hlinkClick r:id="rId16"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7"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83" name="Oval 82">
            <a:extLst>
              <a:ext uri="{FF2B5EF4-FFF2-40B4-BE49-F238E27FC236}">
                <a16:creationId xmlns:a16="http://schemas.microsoft.com/office/drawing/2014/main" id="{85CAAF5D-EE5B-1636-1526-DB81EA3C1152}"/>
              </a:ext>
            </a:extLst>
          </p:cNvPr>
          <p:cNvSpPr/>
          <p:nvPr/>
        </p:nvSpPr>
        <p:spPr>
          <a:xfrm>
            <a:off x="4568884" y="39035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8"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9"/>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23</a:t>
            </a:fld>
            <a:endParaRPr lang="en-US" b="1">
              <a:solidFill>
                <a:schemeClr val="bg1"/>
              </a:solidFill>
            </a:endParaRPr>
          </a:p>
        </p:txBody>
      </p:sp>
      <p:cxnSp>
        <p:nvCxnSpPr>
          <p:cNvPr id="32" name="Connector: Elbow 31">
            <a:extLst>
              <a:ext uri="{FF2B5EF4-FFF2-40B4-BE49-F238E27FC236}">
                <a16:creationId xmlns:a16="http://schemas.microsoft.com/office/drawing/2014/main" id="{291A6374-D63D-9DD9-24B2-C872591A5164}"/>
              </a:ext>
            </a:extLst>
          </p:cNvPr>
          <p:cNvCxnSpPr>
            <a:cxnSpLocks/>
            <a:stCxn id="20" idx="0"/>
            <a:endCxn id="40" idx="3"/>
          </p:cNvCxnSpPr>
          <p:nvPr/>
        </p:nvCxnSpPr>
        <p:spPr>
          <a:xfrm rot="16200000" flipV="1">
            <a:off x="3540633" y="4739509"/>
            <a:ext cx="1878169" cy="273435"/>
          </a:xfrm>
          <a:prstGeom prst="bentConnector2">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hlinkClick r:id="rId20" action="ppaction://hlinksldjump"/>
            <a:extLst>
              <a:ext uri="{FF2B5EF4-FFF2-40B4-BE49-F238E27FC236}">
                <a16:creationId xmlns:a16="http://schemas.microsoft.com/office/drawing/2014/main" id="{821D2C4C-745D-E4ED-2A1B-C23EBD68B041}"/>
              </a:ext>
            </a:extLst>
          </p:cNvPr>
          <p:cNvSpPr txBox="1"/>
          <p:nvPr/>
        </p:nvSpPr>
        <p:spPr>
          <a:xfrm>
            <a:off x="6013697" y="5813564"/>
            <a:ext cx="1146785" cy="182880"/>
          </a:xfrm>
          <a:prstGeom prst="rect">
            <a:avLst/>
          </a:prstGeom>
          <a:noFill/>
          <a:ln w="12700">
            <a:solidFill>
              <a:schemeClr val="accent6">
                <a:lumMod val="75000"/>
              </a:schemeClr>
            </a:solidFill>
          </a:ln>
        </p:spPr>
        <p:txBody>
          <a:bodyPr wrap="square" rtlCol="0" anchor="ctr">
            <a:spAutoFit/>
          </a:bodyPr>
          <a:lstStyle/>
          <a:p>
            <a:r>
              <a:rPr lang="en-US" sz="1050"/>
              <a:t>INC Prog Counter</a:t>
            </a:r>
          </a:p>
        </p:txBody>
      </p:sp>
      <p:cxnSp>
        <p:nvCxnSpPr>
          <p:cNvPr id="12" name="Connector: Elbow 11">
            <a:extLst>
              <a:ext uri="{FF2B5EF4-FFF2-40B4-BE49-F238E27FC236}">
                <a16:creationId xmlns:a16="http://schemas.microsoft.com/office/drawing/2014/main" id="{91AB5479-29C1-076A-73AF-88363CC708D8}"/>
              </a:ext>
            </a:extLst>
          </p:cNvPr>
          <p:cNvCxnSpPr>
            <a:cxnSpLocks/>
            <a:stCxn id="20" idx="6"/>
            <a:endCxn id="3" idx="1"/>
          </p:cNvCxnSpPr>
          <p:nvPr/>
        </p:nvCxnSpPr>
        <p:spPr>
          <a:xfrm>
            <a:off x="4662153" y="5861031"/>
            <a:ext cx="1351544" cy="4397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F61154E-BDE9-EC16-3BA7-00EA7FAF898D}"/>
              </a:ext>
            </a:extLst>
          </p:cNvPr>
          <p:cNvSpPr/>
          <p:nvPr/>
        </p:nvSpPr>
        <p:spPr>
          <a:xfrm>
            <a:off x="4570713" y="581531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1" action="ppaction://hlinksldjump"/>
            <a:extLst>
              <a:ext uri="{FF2B5EF4-FFF2-40B4-BE49-F238E27FC236}">
                <a16:creationId xmlns:a16="http://schemas.microsoft.com/office/drawing/2014/main" id="{F3E52523-8665-92FF-081A-6FF9E5A42A70}"/>
              </a:ext>
            </a:extLst>
          </p:cNvPr>
          <p:cNvSpPr txBox="1"/>
          <p:nvPr/>
        </p:nvSpPr>
        <p:spPr>
          <a:xfrm>
            <a:off x="6013696" y="6108940"/>
            <a:ext cx="853797" cy="182880"/>
          </a:xfrm>
          <a:prstGeom prst="rect">
            <a:avLst/>
          </a:prstGeom>
          <a:noFill/>
          <a:ln w="12700">
            <a:solidFill>
              <a:schemeClr val="accent6">
                <a:lumMod val="75000"/>
              </a:schemeClr>
            </a:solidFill>
          </a:ln>
        </p:spPr>
        <p:txBody>
          <a:bodyPr wrap="square" rtlCol="0" anchor="ctr">
            <a:spAutoFit/>
          </a:bodyPr>
          <a:lstStyle/>
          <a:p>
            <a:r>
              <a:rPr lang="en-US" sz="1050"/>
              <a:t>Quiesce</a:t>
            </a:r>
          </a:p>
        </p:txBody>
      </p:sp>
      <p:cxnSp>
        <p:nvCxnSpPr>
          <p:cNvPr id="21" name="Connector: Elbow 20">
            <a:extLst>
              <a:ext uri="{FF2B5EF4-FFF2-40B4-BE49-F238E27FC236}">
                <a16:creationId xmlns:a16="http://schemas.microsoft.com/office/drawing/2014/main" id="{A91E07A5-BEBA-060A-50D7-CD770EA00D99}"/>
              </a:ext>
            </a:extLst>
          </p:cNvPr>
          <p:cNvCxnSpPr>
            <a:cxnSpLocks/>
            <a:stCxn id="20" idx="4"/>
            <a:endCxn id="4" idx="1"/>
          </p:cNvCxnSpPr>
          <p:nvPr/>
        </p:nvCxnSpPr>
        <p:spPr>
          <a:xfrm rot="16200000" flipH="1">
            <a:off x="5168250" y="5354933"/>
            <a:ext cx="293629" cy="1397263"/>
          </a:xfrm>
          <a:prstGeom prst="bentConnector2">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hlinkClick r:id="rId22" action="ppaction://hlinksldjump"/>
            <a:extLst>
              <a:ext uri="{FF2B5EF4-FFF2-40B4-BE49-F238E27FC236}">
                <a16:creationId xmlns:a16="http://schemas.microsoft.com/office/drawing/2014/main" id="{AE3417E2-0112-0ED2-3DE6-5B53BE3744B9}"/>
              </a:ext>
            </a:extLst>
          </p:cNvPr>
          <p:cNvSpPr txBox="1"/>
          <p:nvPr/>
        </p:nvSpPr>
        <p:spPr>
          <a:xfrm>
            <a:off x="5506387" y="1132714"/>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22" name="Connector: Elbow 21">
            <a:extLst>
              <a:ext uri="{FF2B5EF4-FFF2-40B4-BE49-F238E27FC236}">
                <a16:creationId xmlns:a16="http://schemas.microsoft.com/office/drawing/2014/main" id="{12A74509-D4AC-3FB8-5DE2-EB680A9E4C30}"/>
              </a:ext>
            </a:extLst>
          </p:cNvPr>
          <p:cNvCxnSpPr>
            <a:cxnSpLocks/>
            <a:endCxn id="19" idx="1"/>
          </p:cNvCxnSpPr>
          <p:nvPr/>
        </p:nvCxnSpPr>
        <p:spPr>
          <a:xfrm flipV="1">
            <a:off x="5213149" y="1225047"/>
            <a:ext cx="293238"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F8A0D03-3902-2EBA-4A99-BDC7E7E87D40}"/>
              </a:ext>
            </a:extLst>
          </p:cNvPr>
          <p:cNvCxnSpPr>
            <a:cxnSpLocks/>
            <a:stCxn id="83" idx="0"/>
          </p:cNvCxnSpPr>
          <p:nvPr/>
        </p:nvCxnSpPr>
        <p:spPr>
          <a:xfrm rot="5400000" flipH="1" flipV="1">
            <a:off x="3482599" y="2451299"/>
            <a:ext cx="2584291" cy="320279"/>
          </a:xfrm>
          <a:prstGeom prst="bentConnector3">
            <a:avLst>
              <a:gd name="adj1" fmla="val 100547"/>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2DAC9AA-7181-42CC-D645-C04432C978F8}"/>
              </a:ext>
            </a:extLst>
          </p:cNvPr>
          <p:cNvCxnSpPr>
            <a:cxnSpLocks/>
            <a:stCxn id="45" idx="3"/>
          </p:cNvCxnSpPr>
          <p:nvPr/>
        </p:nvCxnSpPr>
        <p:spPr>
          <a:xfrm flipV="1">
            <a:off x="1834238" y="1184661"/>
            <a:ext cx="3087013" cy="524103"/>
          </a:xfrm>
          <a:prstGeom prst="bentConnector3">
            <a:avLst>
              <a:gd name="adj1" fmla="val 62496"/>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49039FF-702A-D477-57EE-E900EEFD5043}"/>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l="65790" t="23028" r="7330" b="48750"/>
          <a:stretch/>
        </p:blipFill>
        <p:spPr>
          <a:xfrm>
            <a:off x="4796063" y="1036657"/>
            <a:ext cx="559863" cy="434580"/>
          </a:xfrm>
          <a:prstGeom prst="rect">
            <a:avLst/>
          </a:prstGeom>
        </p:spPr>
      </p:pic>
      <p:cxnSp>
        <p:nvCxnSpPr>
          <p:cNvPr id="91" name="Connector: Elbow 90">
            <a:extLst>
              <a:ext uri="{FF2B5EF4-FFF2-40B4-BE49-F238E27FC236}">
                <a16:creationId xmlns:a16="http://schemas.microsoft.com/office/drawing/2014/main" id="{6F83FF02-5EA1-D054-A255-10B56826394D}"/>
              </a:ext>
            </a:extLst>
          </p:cNvPr>
          <p:cNvCxnSpPr>
            <a:cxnSpLocks/>
            <a:stCxn id="82" idx="3"/>
          </p:cNvCxnSpPr>
          <p:nvPr/>
        </p:nvCxnSpPr>
        <p:spPr>
          <a:xfrm flipV="1">
            <a:off x="1485998" y="2246792"/>
            <a:ext cx="1134862" cy="6664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2B43FAF0-83AA-6DCF-F63B-C25A91986A4C}"/>
              </a:ext>
            </a:extLst>
          </p:cNvPr>
          <p:cNvCxnSpPr>
            <a:cxnSpLocks/>
          </p:cNvCxnSpPr>
          <p:nvPr/>
        </p:nvCxnSpPr>
        <p:spPr>
          <a:xfrm>
            <a:off x="2620860" y="2248199"/>
            <a:ext cx="3694429" cy="1612571"/>
          </a:xfrm>
          <a:prstGeom prst="bentConnector3">
            <a:avLst>
              <a:gd name="adj1" fmla="val 69977"/>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965345A-8924-8BDB-0254-B8A67360DD6C}"/>
              </a:ext>
            </a:extLst>
          </p:cNvPr>
          <p:cNvSpPr/>
          <p:nvPr/>
        </p:nvSpPr>
        <p:spPr>
          <a:xfrm>
            <a:off x="2657791" y="4395325"/>
            <a:ext cx="218492" cy="2115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4073D7-8B6D-9717-F9AF-3551CC7AEA66}"/>
              </a:ext>
            </a:extLst>
          </p:cNvPr>
          <p:cNvSpPr/>
          <p:nvPr/>
        </p:nvSpPr>
        <p:spPr>
          <a:xfrm>
            <a:off x="4568884" y="159437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NOR logic - Wikipedia">
            <a:extLst>
              <a:ext uri="{FF2B5EF4-FFF2-40B4-BE49-F238E27FC236}">
                <a16:creationId xmlns:a16="http://schemas.microsoft.com/office/drawing/2014/main" id="{702E787C-C5F5-1868-04BA-D2FDD6D4B03E}"/>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691" r="13725"/>
          <a:stretch/>
        </p:blipFill>
        <p:spPr bwMode="auto">
          <a:xfrm>
            <a:off x="6203191" y="3757292"/>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21" action="ppaction://hlinksldjump"/>
            <a:extLst>
              <a:ext uri="{FF2B5EF4-FFF2-40B4-BE49-F238E27FC236}">
                <a16:creationId xmlns:a16="http://schemas.microsoft.com/office/drawing/2014/main" id="{CD3BD669-DB8D-23D0-00D3-693D3D32868F}"/>
              </a:ext>
            </a:extLst>
          </p:cNvPr>
          <p:cNvSpPr txBox="1"/>
          <p:nvPr/>
        </p:nvSpPr>
        <p:spPr>
          <a:xfrm>
            <a:off x="6009934" y="6495736"/>
            <a:ext cx="102944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1"/>
              <a:t>Extend Quiesce</a:t>
            </a:r>
          </a:p>
        </p:txBody>
      </p:sp>
      <p:cxnSp>
        <p:nvCxnSpPr>
          <p:cNvPr id="26" name="Connector: Elbow 25">
            <a:extLst>
              <a:ext uri="{FF2B5EF4-FFF2-40B4-BE49-F238E27FC236}">
                <a16:creationId xmlns:a16="http://schemas.microsoft.com/office/drawing/2014/main" id="{45D01820-0FA1-5A76-1AF0-AA240BDC9B1E}"/>
              </a:ext>
            </a:extLst>
          </p:cNvPr>
          <p:cNvCxnSpPr>
            <a:stCxn id="4" idx="3"/>
          </p:cNvCxnSpPr>
          <p:nvPr/>
        </p:nvCxnSpPr>
        <p:spPr>
          <a:xfrm>
            <a:off x="6867493" y="6200380"/>
            <a:ext cx="531982" cy="20254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CD8F1A3-5349-0971-4917-454C91FB54D7}"/>
              </a:ext>
            </a:extLst>
          </p:cNvPr>
          <p:cNvCxnSpPr>
            <a:cxnSpLocks/>
            <a:stCxn id="8" idx="3"/>
          </p:cNvCxnSpPr>
          <p:nvPr/>
        </p:nvCxnSpPr>
        <p:spPr>
          <a:xfrm flipV="1">
            <a:off x="7039383" y="6531318"/>
            <a:ext cx="453227" cy="55858"/>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05B2491-A8D8-9CF2-D286-19D9D9D3BD14}"/>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l="65790" t="23028" r="7330" b="48750"/>
          <a:stretch/>
        </p:blipFill>
        <p:spPr>
          <a:xfrm>
            <a:off x="7290263" y="6251225"/>
            <a:ext cx="559863" cy="434580"/>
          </a:xfrm>
          <a:prstGeom prst="rect">
            <a:avLst/>
          </a:prstGeom>
        </p:spPr>
      </p:pic>
      <p:sp>
        <p:nvSpPr>
          <p:cNvPr id="31" name="TextBox 30">
            <a:hlinkClick r:id="rId6" action="ppaction://hlinksldjump"/>
            <a:extLst>
              <a:ext uri="{FF2B5EF4-FFF2-40B4-BE49-F238E27FC236}">
                <a16:creationId xmlns:a16="http://schemas.microsoft.com/office/drawing/2014/main" id="{6E293C1E-A7AE-D8F0-63AE-240177C98A2A}"/>
              </a:ext>
            </a:extLst>
          </p:cNvPr>
          <p:cNvSpPr txBox="1"/>
          <p:nvPr/>
        </p:nvSpPr>
        <p:spPr>
          <a:xfrm>
            <a:off x="7847242" y="6363263"/>
            <a:ext cx="1163363" cy="182880"/>
          </a:xfrm>
          <a:prstGeom prst="rect">
            <a:avLst/>
          </a:prstGeom>
          <a:noFill/>
          <a:ln w="12700">
            <a:solidFill>
              <a:schemeClr val="accent6">
                <a:lumMod val="75000"/>
              </a:schemeClr>
            </a:solidFill>
          </a:ln>
        </p:spPr>
        <p:txBody>
          <a:bodyPr wrap="square" rtlCol="0" anchor="ctr">
            <a:spAutoFit/>
          </a:bodyPr>
          <a:lstStyle/>
          <a:p>
            <a:r>
              <a:rPr lang="en-US" sz="1050" err="1"/>
              <a:t>MSB_Quiesce</a:t>
            </a:r>
            <a:endParaRPr lang="en-US" sz="1050"/>
          </a:p>
        </p:txBody>
      </p:sp>
      <p:sp>
        <p:nvSpPr>
          <p:cNvPr id="37" name="TextBox 36">
            <a:hlinkClick r:id="rId26" action="ppaction://hlinksldjump"/>
            <a:extLst>
              <a:ext uri="{FF2B5EF4-FFF2-40B4-BE49-F238E27FC236}">
                <a16:creationId xmlns:a16="http://schemas.microsoft.com/office/drawing/2014/main" id="{8B5D047C-60B2-6221-A38A-60A63B1AF264}"/>
              </a:ext>
            </a:extLst>
          </p:cNvPr>
          <p:cNvSpPr txBox="1"/>
          <p:nvPr/>
        </p:nvSpPr>
        <p:spPr>
          <a:xfrm>
            <a:off x="6000937" y="5581875"/>
            <a:ext cx="85151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 Bus Grant</a:t>
            </a:r>
          </a:p>
        </p:txBody>
      </p:sp>
      <p:pic>
        <p:nvPicPr>
          <p:cNvPr id="48" name="Picture 47" descr="Diagram&#10;&#10;Description automatically generated with low confidence">
            <a:extLst>
              <a:ext uri="{FF2B5EF4-FFF2-40B4-BE49-F238E27FC236}">
                <a16:creationId xmlns:a16="http://schemas.microsoft.com/office/drawing/2014/main" id="{3D04DF66-50FA-7AFC-3195-0C582804D6F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0000" t="19257" r="4045" b="-1180"/>
          <a:stretch/>
        </p:blipFill>
        <p:spPr>
          <a:xfrm>
            <a:off x="6963183" y="5333062"/>
            <a:ext cx="589252" cy="410716"/>
          </a:xfrm>
          <a:prstGeom prst="rect">
            <a:avLst/>
          </a:prstGeom>
        </p:spPr>
      </p:pic>
      <p:cxnSp>
        <p:nvCxnSpPr>
          <p:cNvPr id="64" name="Straight Connector 63">
            <a:extLst>
              <a:ext uri="{FF2B5EF4-FFF2-40B4-BE49-F238E27FC236}">
                <a16:creationId xmlns:a16="http://schemas.microsoft.com/office/drawing/2014/main" id="{DA1B170B-1A2B-CFA3-B45F-1BAACAB59C19}"/>
              </a:ext>
            </a:extLst>
          </p:cNvPr>
          <p:cNvCxnSpPr>
            <a:cxnSpLocks/>
          </p:cNvCxnSpPr>
          <p:nvPr/>
        </p:nvCxnSpPr>
        <p:spPr>
          <a:xfrm flipV="1">
            <a:off x="6009934" y="5412397"/>
            <a:ext cx="9575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77E152B-E191-1666-5182-5976417C7AFA}"/>
              </a:ext>
            </a:extLst>
          </p:cNvPr>
          <p:cNvCxnSpPr>
            <a:cxnSpLocks/>
            <a:stCxn id="37" idx="3"/>
          </p:cNvCxnSpPr>
          <p:nvPr/>
        </p:nvCxnSpPr>
        <p:spPr>
          <a:xfrm flipV="1">
            <a:off x="6852452" y="5657337"/>
            <a:ext cx="1869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7F1544D-5D5D-FE17-05FC-87550D5BC684}"/>
              </a:ext>
            </a:extLst>
          </p:cNvPr>
          <p:cNvCxnSpPr>
            <a:cxnSpLocks/>
            <a:stCxn id="48" idx="3"/>
            <a:endCxn id="63" idx="1"/>
          </p:cNvCxnSpPr>
          <p:nvPr/>
        </p:nvCxnSpPr>
        <p:spPr>
          <a:xfrm>
            <a:off x="7552435" y="5538420"/>
            <a:ext cx="17024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A0D789A4-5304-8FBA-7FDC-AED7B87FE501}"/>
              </a:ext>
            </a:extLst>
          </p:cNvPr>
          <p:cNvSpPr/>
          <p:nvPr/>
        </p:nvSpPr>
        <p:spPr>
          <a:xfrm rot="5400000">
            <a:off x="8961956" y="1306167"/>
            <a:ext cx="394165" cy="20032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5272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90162EA-0146-928D-AF2C-681E715A3BFE}"/>
              </a:ext>
            </a:extLst>
          </p:cNvPr>
          <p:cNvSpPr/>
          <p:nvPr/>
        </p:nvSpPr>
        <p:spPr>
          <a:xfrm>
            <a:off x="563417" y="3266191"/>
            <a:ext cx="7934035" cy="642268"/>
          </a:xfrm>
          <a:prstGeom prst="rect">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r>
              <a:rPr lang="en-US">
                <a:solidFill>
                  <a:schemeClr val="bg1"/>
                </a:solidFill>
              </a:rPr>
              <a:t>Data Bus</a:t>
            </a:r>
          </a:p>
        </p:txBody>
      </p:sp>
      <p:sp>
        <p:nvSpPr>
          <p:cNvPr id="36" name="Rectangle 35">
            <a:extLst>
              <a:ext uri="{FF2B5EF4-FFF2-40B4-BE49-F238E27FC236}">
                <a16:creationId xmlns:a16="http://schemas.microsoft.com/office/drawing/2014/main" id="{73682F23-0C46-2652-94A3-4321BFF2F8FA}"/>
              </a:ext>
            </a:extLst>
          </p:cNvPr>
          <p:cNvSpPr/>
          <p:nvPr/>
        </p:nvSpPr>
        <p:spPr>
          <a:xfrm>
            <a:off x="563417" y="2558474"/>
            <a:ext cx="7934035" cy="642268"/>
          </a:xfrm>
          <a:prstGeom prst="rect">
            <a:avLst/>
          </a:prstGeom>
          <a:solidFill>
            <a:schemeClr val="accent1">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vert="horz" rtlCol="0" anchor="ctr"/>
          <a:lstStyle/>
          <a:p>
            <a:r>
              <a:rPr lang="en-US"/>
              <a:t>Address Bus</a:t>
            </a:r>
          </a:p>
        </p:txBody>
      </p:sp>
      <p:sp>
        <p:nvSpPr>
          <p:cNvPr id="2" name="Title 1">
            <a:extLst>
              <a:ext uri="{FF2B5EF4-FFF2-40B4-BE49-F238E27FC236}">
                <a16:creationId xmlns:a16="http://schemas.microsoft.com/office/drawing/2014/main" id="{5879EEE8-B06F-C0AA-30D9-756C71A3ED57}"/>
              </a:ext>
            </a:extLst>
          </p:cNvPr>
          <p:cNvSpPr>
            <a:spLocks noGrp="1"/>
          </p:cNvSpPr>
          <p:nvPr>
            <p:ph type="ctrTitle"/>
          </p:nvPr>
        </p:nvSpPr>
        <p:spPr>
          <a:xfrm>
            <a:off x="914401" y="457200"/>
            <a:ext cx="7583052" cy="457200"/>
          </a:xfrm>
        </p:spPr>
        <p:txBody>
          <a:bodyPr/>
          <a:lstStyle/>
          <a:p>
            <a:r>
              <a:rPr lang="en-US" dirty="0"/>
              <a:t>Sharing the Data and Address Buses during Fetch Cycle</a:t>
            </a:r>
          </a:p>
        </p:txBody>
      </p:sp>
      <p:sp>
        <p:nvSpPr>
          <p:cNvPr id="3" name="Rectangle 2">
            <a:extLst>
              <a:ext uri="{FF2B5EF4-FFF2-40B4-BE49-F238E27FC236}">
                <a16:creationId xmlns:a16="http://schemas.microsoft.com/office/drawing/2014/main" id="{507D10CE-3FC3-7BC2-AA7D-3D435B68646B}"/>
              </a:ext>
            </a:extLst>
          </p:cNvPr>
          <p:cNvSpPr/>
          <p:nvPr/>
        </p:nvSpPr>
        <p:spPr>
          <a:xfrm>
            <a:off x="2410691"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Last Micro instruction</a:t>
            </a:r>
          </a:p>
          <a:p>
            <a:pPr algn="ctr"/>
            <a:r>
              <a:rPr lang="en-US" sz="1100"/>
              <a:t>PC Advance</a:t>
            </a:r>
          </a:p>
        </p:txBody>
      </p:sp>
      <p:sp>
        <p:nvSpPr>
          <p:cNvPr id="4" name="Rectangle 3">
            <a:extLst>
              <a:ext uri="{FF2B5EF4-FFF2-40B4-BE49-F238E27FC236}">
                <a16:creationId xmlns:a16="http://schemas.microsoft.com/office/drawing/2014/main" id="{741C8CDF-BE42-DCB1-5854-638405CAF22E}"/>
              </a:ext>
            </a:extLst>
          </p:cNvPr>
          <p:cNvSpPr/>
          <p:nvPr/>
        </p:nvSpPr>
        <p:spPr>
          <a:xfrm>
            <a:off x="3723253"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Addr+1</a:t>
            </a:r>
          </a:p>
          <a:p>
            <a:pPr algn="ctr"/>
            <a:r>
              <a:rPr lang="en-US" sz="1100"/>
              <a:t>Inst address A8=1</a:t>
            </a:r>
          </a:p>
        </p:txBody>
      </p:sp>
      <p:sp>
        <p:nvSpPr>
          <p:cNvPr id="5" name="Rectangle 4">
            <a:extLst>
              <a:ext uri="{FF2B5EF4-FFF2-40B4-BE49-F238E27FC236}">
                <a16:creationId xmlns:a16="http://schemas.microsoft.com/office/drawing/2014/main" id="{261BC998-23CC-0D23-8CC4-AC54EE4DE131}"/>
              </a:ext>
            </a:extLst>
          </p:cNvPr>
          <p:cNvSpPr/>
          <p:nvPr/>
        </p:nvSpPr>
        <p:spPr>
          <a:xfrm>
            <a:off x="2410691" y="2673927"/>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Program Counter</a:t>
            </a:r>
          </a:p>
          <a:p>
            <a:pPr algn="ctr"/>
            <a:r>
              <a:rPr lang="en-US" sz="1200"/>
              <a:t> Low </a:t>
            </a:r>
            <a:r>
              <a:rPr lang="en-US" sz="1200" err="1"/>
              <a:t>addr</a:t>
            </a:r>
            <a:endParaRPr lang="en-US" sz="1200"/>
          </a:p>
        </p:txBody>
      </p:sp>
      <p:sp>
        <p:nvSpPr>
          <p:cNvPr id="6" name="Rectangle 5">
            <a:extLst>
              <a:ext uri="{FF2B5EF4-FFF2-40B4-BE49-F238E27FC236}">
                <a16:creationId xmlns:a16="http://schemas.microsoft.com/office/drawing/2014/main" id="{A71336A7-4DB8-8C79-D11E-DD05601824B7}"/>
              </a:ext>
            </a:extLst>
          </p:cNvPr>
          <p:cNvSpPr/>
          <p:nvPr/>
        </p:nvSpPr>
        <p:spPr>
          <a:xfrm>
            <a:off x="3723253" y="2673927"/>
            <a:ext cx="1278232"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Program Counter</a:t>
            </a:r>
          </a:p>
          <a:p>
            <a:pPr algn="ctr"/>
            <a:r>
              <a:rPr lang="en-US" sz="1200"/>
              <a:t> High </a:t>
            </a:r>
            <a:r>
              <a:rPr lang="en-US" sz="1200" err="1"/>
              <a:t>addr</a:t>
            </a:r>
            <a:endParaRPr lang="en-US" sz="1200"/>
          </a:p>
        </p:txBody>
      </p:sp>
      <p:sp>
        <p:nvSpPr>
          <p:cNvPr id="10" name="Rectangle 9">
            <a:extLst>
              <a:ext uri="{FF2B5EF4-FFF2-40B4-BE49-F238E27FC236}">
                <a16:creationId xmlns:a16="http://schemas.microsoft.com/office/drawing/2014/main" id="{C25CD1C7-C684-55DD-2DE4-5E278586DF43}"/>
              </a:ext>
            </a:extLst>
          </p:cNvPr>
          <p:cNvSpPr/>
          <p:nvPr/>
        </p:nvSpPr>
        <p:spPr>
          <a:xfrm>
            <a:off x="2812474" y="3389747"/>
            <a:ext cx="858975" cy="4572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100" err="1"/>
              <a:t>Ld</a:t>
            </a:r>
            <a:r>
              <a:rPr lang="en-US" sz="1100"/>
              <a:t> Low Instruction</a:t>
            </a:r>
          </a:p>
        </p:txBody>
      </p:sp>
      <p:sp>
        <p:nvSpPr>
          <p:cNvPr id="14" name="Rectangle 13">
            <a:extLst>
              <a:ext uri="{FF2B5EF4-FFF2-40B4-BE49-F238E27FC236}">
                <a16:creationId xmlns:a16="http://schemas.microsoft.com/office/drawing/2014/main" id="{36AD23D4-BA88-7D88-F7E7-2AD6ED9EBF9D}"/>
              </a:ext>
            </a:extLst>
          </p:cNvPr>
          <p:cNvSpPr/>
          <p:nvPr/>
        </p:nvSpPr>
        <p:spPr>
          <a:xfrm>
            <a:off x="563419" y="1357745"/>
            <a:ext cx="2928644"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a:t>Last Instruction </a:t>
            </a:r>
          </a:p>
        </p:txBody>
      </p:sp>
      <p:sp>
        <p:nvSpPr>
          <p:cNvPr id="15" name="Rectangle 14">
            <a:extLst>
              <a:ext uri="{FF2B5EF4-FFF2-40B4-BE49-F238E27FC236}">
                <a16:creationId xmlns:a16="http://schemas.microsoft.com/office/drawing/2014/main" id="{55AD652B-7023-8486-8059-57D8D74B3444}"/>
              </a:ext>
            </a:extLst>
          </p:cNvPr>
          <p:cNvSpPr/>
          <p:nvPr/>
        </p:nvSpPr>
        <p:spPr>
          <a:xfrm>
            <a:off x="3652980" y="1357745"/>
            <a:ext cx="4179457"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en-US"/>
              <a:t>Next Instruction </a:t>
            </a:r>
          </a:p>
        </p:txBody>
      </p:sp>
      <p:graphicFrame>
        <p:nvGraphicFramePr>
          <p:cNvPr id="16" name="Table 15">
            <a:extLst>
              <a:ext uri="{FF2B5EF4-FFF2-40B4-BE49-F238E27FC236}">
                <a16:creationId xmlns:a16="http://schemas.microsoft.com/office/drawing/2014/main" id="{644E7AD4-CEAD-6E66-84B3-E9039FF6635B}"/>
              </a:ext>
            </a:extLst>
          </p:cNvPr>
          <p:cNvGraphicFramePr>
            <a:graphicFrameLocks noGrp="1"/>
          </p:cNvGraphicFramePr>
          <p:nvPr>
            <p:extLst>
              <p:ext uri="{D42A27DB-BD31-4B8C-83A1-F6EECF244321}">
                <p14:modId xmlns:p14="http://schemas.microsoft.com/office/powerpoint/2010/main" val="2889272005"/>
              </p:ext>
            </p:extLst>
          </p:nvPr>
        </p:nvGraphicFramePr>
        <p:xfrm>
          <a:off x="1526772" y="4103823"/>
          <a:ext cx="5418976" cy="321787"/>
        </p:xfrm>
        <a:graphic>
          <a:graphicData uri="http://schemas.openxmlformats.org/drawingml/2006/table">
            <a:tbl>
              <a:tblPr firstRow="1" bandRow="1">
                <a:tableStyleId>{5C22544A-7EE6-4342-B048-85BDC9FD1C3A}</a:tableStyleId>
              </a:tblPr>
              <a:tblGrid>
                <a:gridCol w="677372">
                  <a:extLst>
                    <a:ext uri="{9D8B030D-6E8A-4147-A177-3AD203B41FA5}">
                      <a16:colId xmlns:a16="http://schemas.microsoft.com/office/drawing/2014/main" val="2293892065"/>
                    </a:ext>
                  </a:extLst>
                </a:gridCol>
                <a:gridCol w="677372">
                  <a:extLst>
                    <a:ext uri="{9D8B030D-6E8A-4147-A177-3AD203B41FA5}">
                      <a16:colId xmlns:a16="http://schemas.microsoft.com/office/drawing/2014/main" val="3360082007"/>
                    </a:ext>
                  </a:extLst>
                </a:gridCol>
                <a:gridCol w="677372">
                  <a:extLst>
                    <a:ext uri="{9D8B030D-6E8A-4147-A177-3AD203B41FA5}">
                      <a16:colId xmlns:a16="http://schemas.microsoft.com/office/drawing/2014/main" val="2346256830"/>
                    </a:ext>
                  </a:extLst>
                </a:gridCol>
                <a:gridCol w="677372">
                  <a:extLst>
                    <a:ext uri="{9D8B030D-6E8A-4147-A177-3AD203B41FA5}">
                      <a16:colId xmlns:a16="http://schemas.microsoft.com/office/drawing/2014/main" val="1175054663"/>
                    </a:ext>
                  </a:extLst>
                </a:gridCol>
                <a:gridCol w="677372">
                  <a:extLst>
                    <a:ext uri="{9D8B030D-6E8A-4147-A177-3AD203B41FA5}">
                      <a16:colId xmlns:a16="http://schemas.microsoft.com/office/drawing/2014/main" val="4176921816"/>
                    </a:ext>
                  </a:extLst>
                </a:gridCol>
                <a:gridCol w="677372">
                  <a:extLst>
                    <a:ext uri="{9D8B030D-6E8A-4147-A177-3AD203B41FA5}">
                      <a16:colId xmlns:a16="http://schemas.microsoft.com/office/drawing/2014/main" val="232410183"/>
                    </a:ext>
                  </a:extLst>
                </a:gridCol>
                <a:gridCol w="677372">
                  <a:extLst>
                    <a:ext uri="{9D8B030D-6E8A-4147-A177-3AD203B41FA5}">
                      <a16:colId xmlns:a16="http://schemas.microsoft.com/office/drawing/2014/main" val="3083136749"/>
                    </a:ext>
                  </a:extLst>
                </a:gridCol>
                <a:gridCol w="677372">
                  <a:extLst>
                    <a:ext uri="{9D8B030D-6E8A-4147-A177-3AD203B41FA5}">
                      <a16:colId xmlns:a16="http://schemas.microsoft.com/office/drawing/2014/main" val="3598688220"/>
                    </a:ext>
                  </a:extLst>
                </a:gridCol>
              </a:tblGrid>
              <a:tr h="321787">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924390"/>
                  </a:ext>
                </a:extLst>
              </a:tr>
            </a:tbl>
          </a:graphicData>
        </a:graphic>
      </p:graphicFrame>
      <p:sp>
        <p:nvSpPr>
          <p:cNvPr id="29" name="TextBox 28">
            <a:extLst>
              <a:ext uri="{FF2B5EF4-FFF2-40B4-BE49-F238E27FC236}">
                <a16:creationId xmlns:a16="http://schemas.microsoft.com/office/drawing/2014/main" id="{69CC3696-F447-BE99-4640-832A2D2E3641}"/>
              </a:ext>
            </a:extLst>
          </p:cNvPr>
          <p:cNvSpPr txBox="1"/>
          <p:nvPr/>
        </p:nvSpPr>
        <p:spPr>
          <a:xfrm>
            <a:off x="536125" y="2060914"/>
            <a:ext cx="1255728" cy="307777"/>
          </a:xfrm>
          <a:prstGeom prst="rect">
            <a:avLst/>
          </a:prstGeom>
          <a:noFill/>
        </p:spPr>
        <p:txBody>
          <a:bodyPr wrap="none" rtlCol="0">
            <a:spAutoFit/>
          </a:bodyPr>
          <a:lstStyle/>
          <a:p>
            <a:pPr algn="r"/>
            <a:r>
              <a:rPr lang="en-US" sz="1400"/>
              <a:t>Control signals</a:t>
            </a:r>
          </a:p>
        </p:txBody>
      </p:sp>
      <p:sp>
        <p:nvSpPr>
          <p:cNvPr id="30" name="TextBox 29">
            <a:extLst>
              <a:ext uri="{FF2B5EF4-FFF2-40B4-BE49-F238E27FC236}">
                <a16:creationId xmlns:a16="http://schemas.microsoft.com/office/drawing/2014/main" id="{30894DC9-7388-E373-9C07-9F73E5A3D9C0}"/>
              </a:ext>
            </a:extLst>
          </p:cNvPr>
          <p:cNvSpPr txBox="1"/>
          <p:nvPr/>
        </p:nvSpPr>
        <p:spPr>
          <a:xfrm>
            <a:off x="877562" y="4021616"/>
            <a:ext cx="574196" cy="307777"/>
          </a:xfrm>
          <a:prstGeom prst="rect">
            <a:avLst/>
          </a:prstGeom>
          <a:noFill/>
        </p:spPr>
        <p:txBody>
          <a:bodyPr wrap="none" rtlCol="0">
            <a:spAutoFit/>
          </a:bodyPr>
          <a:lstStyle/>
          <a:p>
            <a:pPr algn="r"/>
            <a:r>
              <a:rPr lang="en-US" sz="1400"/>
              <a:t>Clock</a:t>
            </a:r>
          </a:p>
        </p:txBody>
      </p:sp>
      <p:sp>
        <p:nvSpPr>
          <p:cNvPr id="31" name="Rectangle 30">
            <a:extLst>
              <a:ext uri="{FF2B5EF4-FFF2-40B4-BE49-F238E27FC236}">
                <a16:creationId xmlns:a16="http://schemas.microsoft.com/office/drawing/2014/main" id="{7A12CB72-F0E5-B7BF-A268-1B88F8F7657C}"/>
              </a:ext>
            </a:extLst>
          </p:cNvPr>
          <p:cNvSpPr/>
          <p:nvPr/>
        </p:nvSpPr>
        <p:spPr>
          <a:xfrm>
            <a:off x="2433316" y="340106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Next Instruction Low byte</a:t>
            </a:r>
          </a:p>
        </p:txBody>
      </p:sp>
      <p:sp>
        <p:nvSpPr>
          <p:cNvPr id="32" name="Rectangle 31">
            <a:extLst>
              <a:ext uri="{FF2B5EF4-FFF2-40B4-BE49-F238E27FC236}">
                <a16:creationId xmlns:a16="http://schemas.microsoft.com/office/drawing/2014/main" id="{4756AA2D-6CD8-5766-2511-65D36733B432}"/>
              </a:ext>
            </a:extLst>
          </p:cNvPr>
          <p:cNvSpPr/>
          <p:nvPr/>
        </p:nvSpPr>
        <p:spPr>
          <a:xfrm>
            <a:off x="3922676" y="3389747"/>
            <a:ext cx="1117595"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Next Instruction High byte</a:t>
            </a:r>
          </a:p>
        </p:txBody>
      </p:sp>
      <p:sp>
        <p:nvSpPr>
          <p:cNvPr id="27" name="Rectangle 26">
            <a:extLst>
              <a:ext uri="{FF2B5EF4-FFF2-40B4-BE49-F238E27FC236}">
                <a16:creationId xmlns:a16="http://schemas.microsoft.com/office/drawing/2014/main" id="{3AB83F3C-A2F0-12C2-E03F-BCF215C51578}"/>
              </a:ext>
            </a:extLst>
          </p:cNvPr>
          <p:cNvSpPr/>
          <p:nvPr/>
        </p:nvSpPr>
        <p:spPr>
          <a:xfrm>
            <a:off x="4165614" y="3853510"/>
            <a:ext cx="1096015" cy="28935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err="1"/>
              <a:t>Ld</a:t>
            </a:r>
            <a:r>
              <a:rPr lang="en-US" sz="900"/>
              <a:t> High Instruction</a:t>
            </a:r>
          </a:p>
        </p:txBody>
      </p:sp>
      <p:sp>
        <p:nvSpPr>
          <p:cNvPr id="35" name="Rectangle 34">
            <a:extLst>
              <a:ext uri="{FF2B5EF4-FFF2-40B4-BE49-F238E27FC236}">
                <a16:creationId xmlns:a16="http://schemas.microsoft.com/office/drawing/2014/main" id="{4E0A0403-47E7-78D6-72EF-BDCA72400640}"/>
              </a:ext>
            </a:extLst>
          </p:cNvPr>
          <p:cNvSpPr/>
          <p:nvPr/>
        </p:nvSpPr>
        <p:spPr>
          <a:xfrm>
            <a:off x="3477806" y="3793440"/>
            <a:ext cx="880423"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err="1"/>
              <a:t>Ld</a:t>
            </a:r>
            <a:r>
              <a:rPr lang="en-US" sz="900"/>
              <a:t> Instruction</a:t>
            </a:r>
          </a:p>
        </p:txBody>
      </p:sp>
      <p:cxnSp>
        <p:nvCxnSpPr>
          <p:cNvPr id="28" name="Straight Arrow Connector 27">
            <a:extLst>
              <a:ext uri="{FF2B5EF4-FFF2-40B4-BE49-F238E27FC236}">
                <a16:creationId xmlns:a16="http://schemas.microsoft.com/office/drawing/2014/main" id="{7A675AE8-8372-852B-C847-FD31A9866988}"/>
              </a:ext>
            </a:extLst>
          </p:cNvPr>
          <p:cNvCxnSpPr>
            <a:cxnSpLocks/>
          </p:cNvCxnSpPr>
          <p:nvPr/>
        </p:nvCxnSpPr>
        <p:spPr>
          <a:xfrm flipV="1">
            <a:off x="4225567" y="3676073"/>
            <a:ext cx="0" cy="430627"/>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07D479-5A20-7EAA-1D90-045342BD047A}"/>
              </a:ext>
            </a:extLst>
          </p:cNvPr>
          <p:cNvCxnSpPr>
            <a:cxnSpLocks/>
          </p:cNvCxnSpPr>
          <p:nvPr/>
        </p:nvCxnSpPr>
        <p:spPr>
          <a:xfrm flipV="1">
            <a:off x="3554483" y="3676074"/>
            <a:ext cx="0" cy="427751"/>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Speech Bubble: Rectangle with Corners Rounded 40">
            <a:extLst>
              <a:ext uri="{FF2B5EF4-FFF2-40B4-BE49-F238E27FC236}">
                <a16:creationId xmlns:a16="http://schemas.microsoft.com/office/drawing/2014/main" id="{FC1A7C13-D082-40DA-51FD-F425CFC39747}"/>
              </a:ext>
            </a:extLst>
          </p:cNvPr>
          <p:cNvSpPr/>
          <p:nvPr/>
        </p:nvSpPr>
        <p:spPr>
          <a:xfrm>
            <a:off x="314961" y="5892802"/>
            <a:ext cx="3711171" cy="803564"/>
          </a:xfrm>
          <a:prstGeom prst="wedgeRoundRectCallout">
            <a:avLst>
              <a:gd name="adj1" fmla="val 18988"/>
              <a:gd name="adj2" fmla="val -1543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Last clock of an instruction includes the </a:t>
            </a:r>
            <a:r>
              <a:rPr lang="en-US" sz="1200" err="1"/>
              <a:t>PC_Advance</a:t>
            </a:r>
            <a:r>
              <a:rPr lang="en-US" sz="1200"/>
              <a:t>.</a:t>
            </a:r>
          </a:p>
          <a:p>
            <a:r>
              <a:rPr lang="en-US" sz="1200"/>
              <a:t>In that clock, </a:t>
            </a:r>
            <a:r>
              <a:rPr lang="en-US" sz="1200" u="sng"/>
              <a:t>the Address and Data buses are used by the Program Counter.</a:t>
            </a:r>
            <a:r>
              <a:rPr lang="en-US" sz="1200"/>
              <a:t> No other signal using the address or data buses is allowed. </a:t>
            </a:r>
          </a:p>
        </p:txBody>
      </p:sp>
      <p:sp>
        <p:nvSpPr>
          <p:cNvPr id="42" name="Right Brace 41">
            <a:extLst>
              <a:ext uri="{FF2B5EF4-FFF2-40B4-BE49-F238E27FC236}">
                <a16:creationId xmlns:a16="http://schemas.microsoft.com/office/drawing/2014/main" id="{95286C17-A125-0485-6966-59FDF13C74AA}"/>
              </a:ext>
            </a:extLst>
          </p:cNvPr>
          <p:cNvSpPr/>
          <p:nvPr/>
        </p:nvSpPr>
        <p:spPr>
          <a:xfrm rot="5400000">
            <a:off x="2667001" y="4025570"/>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C1BE7CB3-42C0-6133-73C8-8DB0F12A1DB9}"/>
              </a:ext>
            </a:extLst>
          </p:cNvPr>
          <p:cNvSpPr/>
          <p:nvPr/>
        </p:nvSpPr>
        <p:spPr>
          <a:xfrm rot="5400000">
            <a:off x="4047831" y="4034806"/>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peech Bubble: Rectangle with Corners Rounded 44">
            <a:extLst>
              <a:ext uri="{FF2B5EF4-FFF2-40B4-BE49-F238E27FC236}">
                <a16:creationId xmlns:a16="http://schemas.microsoft.com/office/drawing/2014/main" id="{8FA1EF60-9748-0FD7-F51A-7BAAF196F785}"/>
              </a:ext>
            </a:extLst>
          </p:cNvPr>
          <p:cNvSpPr/>
          <p:nvPr/>
        </p:nvSpPr>
        <p:spPr>
          <a:xfrm>
            <a:off x="4454700" y="5551058"/>
            <a:ext cx="3711171" cy="1154545"/>
          </a:xfrm>
          <a:prstGeom prst="wedgeRoundRectCallout">
            <a:avLst>
              <a:gd name="adj1" fmla="val -52689"/>
              <a:gd name="adj2" fmla="val -887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First clock of the next instruction, buses are used to load the high byte of the instruction. To avoid transmission </a:t>
            </a:r>
            <a:r>
              <a:rPr lang="en-US" sz="1200" u="sng"/>
              <a:t>of the first micro instruction on the  buses, the micro instruction address bit A8 is set</a:t>
            </a:r>
            <a:r>
              <a:rPr lang="en-US" sz="1200"/>
              <a:t>, and all control signals are set to 0, avoiding any transmission on the busses</a:t>
            </a:r>
          </a:p>
        </p:txBody>
      </p:sp>
      <p:sp>
        <p:nvSpPr>
          <p:cNvPr id="46" name="Right Brace 45">
            <a:extLst>
              <a:ext uri="{FF2B5EF4-FFF2-40B4-BE49-F238E27FC236}">
                <a16:creationId xmlns:a16="http://schemas.microsoft.com/office/drawing/2014/main" id="{3001635D-D314-87DE-B3C5-AA0D532A8C49}"/>
              </a:ext>
            </a:extLst>
          </p:cNvPr>
          <p:cNvSpPr/>
          <p:nvPr/>
        </p:nvSpPr>
        <p:spPr>
          <a:xfrm rot="5400000">
            <a:off x="5405581" y="4079686"/>
            <a:ext cx="387927" cy="1316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Speech Bubble: Rectangle with Corners Rounded 46">
            <a:extLst>
              <a:ext uri="{FF2B5EF4-FFF2-40B4-BE49-F238E27FC236}">
                <a16:creationId xmlns:a16="http://schemas.microsoft.com/office/drawing/2014/main" id="{B2646747-15D8-B440-0730-D4B62A77EF09}"/>
              </a:ext>
            </a:extLst>
          </p:cNvPr>
          <p:cNvSpPr/>
          <p:nvPr/>
        </p:nvSpPr>
        <p:spPr>
          <a:xfrm>
            <a:off x="8663713" y="5190841"/>
            <a:ext cx="1551704" cy="474289"/>
          </a:xfrm>
          <a:prstGeom prst="wedgeRoundRectCallout">
            <a:avLst>
              <a:gd name="adj1" fmla="val -247332"/>
              <a:gd name="adj2" fmla="val -9262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Micro Instruction 0 controls the buses </a:t>
            </a:r>
          </a:p>
        </p:txBody>
      </p:sp>
      <p:sp>
        <p:nvSpPr>
          <p:cNvPr id="48" name="Rectangle 47">
            <a:extLst>
              <a:ext uri="{FF2B5EF4-FFF2-40B4-BE49-F238E27FC236}">
                <a16:creationId xmlns:a16="http://schemas.microsoft.com/office/drawing/2014/main" id="{2BD99DBC-BC54-218F-542F-1221E13E6FC8}"/>
              </a:ext>
            </a:extLst>
          </p:cNvPr>
          <p:cNvSpPr/>
          <p:nvPr/>
        </p:nvSpPr>
        <p:spPr>
          <a:xfrm>
            <a:off x="5035815" y="1932045"/>
            <a:ext cx="1307751"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Micro </a:t>
            </a:r>
          </a:p>
          <a:p>
            <a:pPr algn="ctr"/>
            <a:r>
              <a:rPr lang="en-US" sz="1100"/>
              <a:t>instruction 0</a:t>
            </a:r>
          </a:p>
        </p:txBody>
      </p:sp>
      <p:grpSp>
        <p:nvGrpSpPr>
          <p:cNvPr id="24" name="Group 23">
            <a:extLst>
              <a:ext uri="{FF2B5EF4-FFF2-40B4-BE49-F238E27FC236}">
                <a16:creationId xmlns:a16="http://schemas.microsoft.com/office/drawing/2014/main" id="{6641B23C-EA08-BEA0-7CEE-47793465CE62}"/>
              </a:ext>
            </a:extLst>
          </p:cNvPr>
          <p:cNvGrpSpPr/>
          <p:nvPr/>
        </p:nvGrpSpPr>
        <p:grpSpPr>
          <a:xfrm>
            <a:off x="2198255" y="1978068"/>
            <a:ext cx="4059384" cy="2103120"/>
            <a:chOff x="2198255" y="1978068"/>
            <a:chExt cx="4059384" cy="2103120"/>
          </a:xfrm>
        </p:grpSpPr>
        <p:cxnSp>
          <p:nvCxnSpPr>
            <p:cNvPr id="20" name="Straight Connector 19">
              <a:extLst>
                <a:ext uri="{FF2B5EF4-FFF2-40B4-BE49-F238E27FC236}">
                  <a16:creationId xmlns:a16="http://schemas.microsoft.com/office/drawing/2014/main" id="{834747D3-8284-C7A7-2270-02A428DD4A6D}"/>
                </a:ext>
              </a:extLst>
            </p:cNvPr>
            <p:cNvCxnSpPr>
              <a:cxnSpLocks/>
            </p:cNvCxnSpPr>
            <p:nvPr/>
          </p:nvCxnSpPr>
          <p:spPr>
            <a:xfrm>
              <a:off x="2198255"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38BD0049-78CF-072B-8E9D-B589CB8A52A3}"/>
                </a:ext>
              </a:extLst>
            </p:cNvPr>
            <p:cNvCxnSpPr>
              <a:cxnSpLocks/>
            </p:cNvCxnSpPr>
            <p:nvPr/>
          </p:nvCxnSpPr>
          <p:spPr>
            <a:xfrm>
              <a:off x="355137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B846614D-D733-88B2-00F3-6BDC09030D89}"/>
                </a:ext>
              </a:extLst>
            </p:cNvPr>
            <p:cNvCxnSpPr>
              <a:cxnSpLocks/>
            </p:cNvCxnSpPr>
            <p:nvPr/>
          </p:nvCxnSpPr>
          <p:spPr>
            <a:xfrm>
              <a:off x="4909124"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208FD369-ACB6-D4A8-17DD-8646262D3DE3}"/>
                </a:ext>
              </a:extLst>
            </p:cNvPr>
            <p:cNvCxnSpPr>
              <a:cxnSpLocks/>
            </p:cNvCxnSpPr>
            <p:nvPr/>
          </p:nvCxnSpPr>
          <p:spPr>
            <a:xfrm>
              <a:off x="625763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
        <p:nvSpPr>
          <p:cNvPr id="49" name="Rectangle 48">
            <a:extLst>
              <a:ext uri="{FF2B5EF4-FFF2-40B4-BE49-F238E27FC236}">
                <a16:creationId xmlns:a16="http://schemas.microsoft.com/office/drawing/2014/main" id="{6D84F308-2E75-4B99-D6E0-2AB1EB39C292}"/>
              </a:ext>
            </a:extLst>
          </p:cNvPr>
          <p:cNvSpPr/>
          <p:nvPr/>
        </p:nvSpPr>
        <p:spPr>
          <a:xfrm>
            <a:off x="6413838" y="1932045"/>
            <a:ext cx="1307751"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Micro </a:t>
            </a:r>
          </a:p>
          <a:p>
            <a:pPr algn="ctr"/>
            <a:r>
              <a:rPr lang="en-US" sz="1100"/>
              <a:t>instruction 1</a:t>
            </a:r>
          </a:p>
        </p:txBody>
      </p:sp>
    </p:spTree>
    <p:extLst>
      <p:ext uri="{BB962C8B-B14F-4D97-AF65-F5344CB8AC3E}">
        <p14:creationId xmlns:p14="http://schemas.microsoft.com/office/powerpoint/2010/main" val="436059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2F8D0-24E5-03EC-4AD3-5C994B87E728}"/>
              </a:ext>
            </a:extLst>
          </p:cNvPr>
          <p:cNvSpPr>
            <a:spLocks noGrp="1"/>
          </p:cNvSpPr>
          <p:nvPr>
            <p:ph type="ctrTitle"/>
          </p:nvPr>
        </p:nvSpPr>
        <p:spPr/>
        <p:txBody>
          <a:bodyPr/>
          <a:lstStyle/>
          <a:p>
            <a:r>
              <a:rPr lang="en-US"/>
              <a:t>PC Advance - Logic Analyzer</a:t>
            </a:r>
          </a:p>
        </p:txBody>
      </p:sp>
      <p:grpSp>
        <p:nvGrpSpPr>
          <p:cNvPr id="17" name="Group 16">
            <a:extLst>
              <a:ext uri="{FF2B5EF4-FFF2-40B4-BE49-F238E27FC236}">
                <a16:creationId xmlns:a16="http://schemas.microsoft.com/office/drawing/2014/main" id="{51E275E8-4E81-F225-7F1B-2552C932A1E0}"/>
              </a:ext>
            </a:extLst>
          </p:cNvPr>
          <p:cNvGrpSpPr/>
          <p:nvPr/>
        </p:nvGrpSpPr>
        <p:grpSpPr>
          <a:xfrm>
            <a:off x="176212" y="125033"/>
            <a:ext cx="10701505" cy="6607934"/>
            <a:chOff x="176212" y="125033"/>
            <a:chExt cx="10701505" cy="6607934"/>
          </a:xfrm>
        </p:grpSpPr>
        <p:grpSp>
          <p:nvGrpSpPr>
            <p:cNvPr id="7" name="Group 6">
              <a:extLst>
                <a:ext uri="{FF2B5EF4-FFF2-40B4-BE49-F238E27FC236}">
                  <a16:creationId xmlns:a16="http://schemas.microsoft.com/office/drawing/2014/main" id="{2C7C4701-DCC8-5415-B489-C9F876E04D21}"/>
                </a:ext>
              </a:extLst>
            </p:cNvPr>
            <p:cNvGrpSpPr/>
            <p:nvPr/>
          </p:nvGrpSpPr>
          <p:grpSpPr>
            <a:xfrm>
              <a:off x="176212" y="125033"/>
              <a:ext cx="10701505" cy="6607934"/>
              <a:chOff x="176212" y="125033"/>
              <a:chExt cx="10701505" cy="6607934"/>
            </a:xfrm>
          </p:grpSpPr>
          <p:pic>
            <p:nvPicPr>
              <p:cNvPr id="4" name="Picture 3" descr="A screenshot of a computer&#10;&#10;Description automatically generated">
                <a:extLst>
                  <a:ext uri="{FF2B5EF4-FFF2-40B4-BE49-F238E27FC236}">
                    <a16:creationId xmlns:a16="http://schemas.microsoft.com/office/drawing/2014/main" id="{C9B6E755-EE18-7CF9-7724-44E1A1099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125033"/>
                <a:ext cx="10701505" cy="6607934"/>
              </a:xfrm>
              <a:prstGeom prst="rect">
                <a:avLst/>
              </a:prstGeom>
            </p:spPr>
          </p:pic>
          <p:sp>
            <p:nvSpPr>
              <p:cNvPr id="5" name="Rectangle 4">
                <a:extLst>
                  <a:ext uri="{FF2B5EF4-FFF2-40B4-BE49-F238E27FC236}">
                    <a16:creationId xmlns:a16="http://schemas.microsoft.com/office/drawing/2014/main" id="{4EF2DF0E-BE8C-34FD-940B-B912E71560F3}"/>
                  </a:ext>
                </a:extLst>
              </p:cNvPr>
              <p:cNvSpPr/>
              <p:nvPr/>
            </p:nvSpPr>
            <p:spPr>
              <a:xfrm>
                <a:off x="2948853" y="1298632"/>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PC Advance</a:t>
                </a:r>
              </a:p>
            </p:txBody>
          </p:sp>
          <p:sp>
            <p:nvSpPr>
              <p:cNvPr id="6" name="Rectangle 5">
                <a:extLst>
                  <a:ext uri="{FF2B5EF4-FFF2-40B4-BE49-F238E27FC236}">
                    <a16:creationId xmlns:a16="http://schemas.microsoft.com/office/drawing/2014/main" id="{1687C041-73B3-9204-C55D-DFC55454B35E}"/>
                  </a:ext>
                </a:extLst>
              </p:cNvPr>
              <p:cNvSpPr/>
              <p:nvPr/>
            </p:nvSpPr>
            <p:spPr>
              <a:xfrm>
                <a:off x="2948853" y="3703695"/>
                <a:ext cx="2523260"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Address Bus controlled by Prog Count</a:t>
                </a:r>
              </a:p>
            </p:txBody>
          </p:sp>
        </p:grpSp>
        <p:sp>
          <p:nvSpPr>
            <p:cNvPr id="8" name="Rectangle 7">
              <a:extLst>
                <a:ext uri="{FF2B5EF4-FFF2-40B4-BE49-F238E27FC236}">
                  <a16:creationId xmlns:a16="http://schemas.microsoft.com/office/drawing/2014/main" id="{13CE42FB-A42B-5F0B-0C2E-1B0FE963B3DA}"/>
                </a:ext>
              </a:extLst>
            </p:cNvPr>
            <p:cNvSpPr/>
            <p:nvPr/>
          </p:nvSpPr>
          <p:spPr>
            <a:xfrm>
              <a:off x="4229825" y="2080447"/>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t>Ld</a:t>
              </a:r>
              <a:r>
                <a:rPr lang="en-US" sz="1100"/>
                <a:t> Low (rising)</a:t>
              </a:r>
            </a:p>
            <a:p>
              <a:pPr algn="ctr"/>
              <a:r>
                <a:rPr lang="en-US" sz="1100"/>
                <a:t>INC, Quiesce </a:t>
              </a:r>
            </a:p>
          </p:txBody>
        </p:sp>
        <p:sp>
          <p:nvSpPr>
            <p:cNvPr id="9" name="Rectangle 8">
              <a:extLst>
                <a:ext uri="{FF2B5EF4-FFF2-40B4-BE49-F238E27FC236}">
                  <a16:creationId xmlns:a16="http://schemas.microsoft.com/office/drawing/2014/main" id="{00AE527C-B5D5-C6CE-A42F-FF90D0D43654}"/>
                </a:ext>
              </a:extLst>
            </p:cNvPr>
            <p:cNvSpPr/>
            <p:nvPr/>
          </p:nvSpPr>
          <p:spPr>
            <a:xfrm>
              <a:off x="4850969" y="2892071"/>
              <a:ext cx="621144"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t>Ld</a:t>
              </a:r>
              <a:r>
                <a:rPr lang="en-US" sz="1100"/>
                <a:t> High</a:t>
              </a:r>
            </a:p>
            <a:p>
              <a:pPr algn="ctr"/>
              <a:r>
                <a:rPr lang="en-US" sz="1100"/>
                <a:t>(from INC)</a:t>
              </a:r>
            </a:p>
          </p:txBody>
        </p:sp>
        <p:sp>
          <p:nvSpPr>
            <p:cNvPr id="12" name="Rectangle 11">
              <a:extLst>
                <a:ext uri="{FF2B5EF4-FFF2-40B4-BE49-F238E27FC236}">
                  <a16:creationId xmlns:a16="http://schemas.microsoft.com/office/drawing/2014/main" id="{A61B121D-D10B-D47A-3E6F-CC5B64FACA30}"/>
                </a:ext>
              </a:extLst>
            </p:cNvPr>
            <p:cNvSpPr/>
            <p:nvPr/>
          </p:nvSpPr>
          <p:spPr>
            <a:xfrm>
              <a:off x="4229825" y="4485510"/>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Reset Micro Instruction Ctr</a:t>
              </a:r>
            </a:p>
          </p:txBody>
        </p:sp>
        <p:sp>
          <p:nvSpPr>
            <p:cNvPr id="13" name="Rectangle: Rounded Corners 12">
              <a:extLst>
                <a:ext uri="{FF2B5EF4-FFF2-40B4-BE49-F238E27FC236}">
                  <a16:creationId xmlns:a16="http://schemas.microsoft.com/office/drawing/2014/main" id="{E83B9FE3-D610-0939-EB1D-464E3303E534}"/>
                </a:ext>
              </a:extLst>
            </p:cNvPr>
            <p:cNvSpPr/>
            <p:nvPr/>
          </p:nvSpPr>
          <p:spPr>
            <a:xfrm>
              <a:off x="4462463"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CTR=0</a:t>
              </a:r>
            </a:p>
          </p:txBody>
        </p:sp>
        <p:sp>
          <p:nvSpPr>
            <p:cNvPr id="14" name="Rectangle: Rounded Corners 13">
              <a:extLst>
                <a:ext uri="{FF2B5EF4-FFF2-40B4-BE49-F238E27FC236}">
                  <a16:creationId xmlns:a16="http://schemas.microsoft.com/office/drawing/2014/main" id="{0CA04B33-E790-CF1E-ACEA-9C205FA1D1F3}"/>
                </a:ext>
              </a:extLst>
            </p:cNvPr>
            <p:cNvSpPr/>
            <p:nvPr/>
          </p:nvSpPr>
          <p:spPr>
            <a:xfrm>
              <a:off x="5735638"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CTR=0</a:t>
              </a:r>
            </a:p>
          </p:txBody>
        </p:sp>
        <p:sp>
          <p:nvSpPr>
            <p:cNvPr id="15" name="Rectangle: Rounded Corners 14">
              <a:extLst>
                <a:ext uri="{FF2B5EF4-FFF2-40B4-BE49-F238E27FC236}">
                  <a16:creationId xmlns:a16="http://schemas.microsoft.com/office/drawing/2014/main" id="{EC346F9C-0955-42A9-0FD4-5C8EE22AC776}"/>
                </a:ext>
              </a:extLst>
            </p:cNvPr>
            <p:cNvSpPr/>
            <p:nvPr/>
          </p:nvSpPr>
          <p:spPr>
            <a:xfrm>
              <a:off x="7008813"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CTR=1</a:t>
              </a:r>
            </a:p>
          </p:txBody>
        </p:sp>
        <p:sp>
          <p:nvSpPr>
            <p:cNvPr id="16" name="Rectangle: Rounded Corners 15">
              <a:extLst>
                <a:ext uri="{FF2B5EF4-FFF2-40B4-BE49-F238E27FC236}">
                  <a16:creationId xmlns:a16="http://schemas.microsoft.com/office/drawing/2014/main" id="{E8C853C6-5FFE-6DBB-AD85-BBB989078E96}"/>
                </a:ext>
              </a:extLst>
            </p:cNvPr>
            <p:cNvSpPr/>
            <p:nvPr/>
          </p:nvSpPr>
          <p:spPr>
            <a:xfrm>
              <a:off x="8281987"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CTR=2</a:t>
              </a:r>
            </a:p>
          </p:txBody>
        </p:sp>
      </p:grpSp>
    </p:spTree>
    <p:extLst>
      <p:ext uri="{BB962C8B-B14F-4D97-AF65-F5344CB8AC3E}">
        <p14:creationId xmlns:p14="http://schemas.microsoft.com/office/powerpoint/2010/main" val="372413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C9FAB7B7-F333-736E-799F-2989434F48C6}"/>
              </a:ext>
            </a:extLst>
          </p:cNvPr>
          <p:cNvSpPr/>
          <p:nvPr/>
        </p:nvSpPr>
        <p:spPr>
          <a:xfrm>
            <a:off x="4239684" y="4145658"/>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362581C-A9DA-D0B6-9F04-7985BD8589AE}"/>
              </a:ext>
            </a:extLst>
          </p:cNvPr>
          <p:cNvSpPr/>
          <p:nvPr/>
        </p:nvSpPr>
        <p:spPr>
          <a:xfrm>
            <a:off x="4274179" y="4007659"/>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AD0B6-5608-2764-C2B7-A2DF02620DF1}"/>
              </a:ext>
            </a:extLst>
          </p:cNvPr>
          <p:cNvSpPr>
            <a:spLocks noGrp="1"/>
          </p:cNvSpPr>
          <p:nvPr>
            <p:ph type="ctrTitle"/>
          </p:nvPr>
        </p:nvSpPr>
        <p:spPr/>
        <p:txBody>
          <a:bodyPr/>
          <a:lstStyle/>
          <a:p>
            <a:r>
              <a:rPr lang="en-US"/>
              <a:t>Bus Arbitration for I/O</a:t>
            </a:r>
          </a:p>
        </p:txBody>
      </p:sp>
      <p:sp>
        <p:nvSpPr>
          <p:cNvPr id="3" name="Flowchart: Alternate Process 2">
            <a:extLst>
              <a:ext uri="{FF2B5EF4-FFF2-40B4-BE49-F238E27FC236}">
                <a16:creationId xmlns:a16="http://schemas.microsoft.com/office/drawing/2014/main" id="{AF9B160E-9D76-32A4-E63B-76339AE9C884}"/>
              </a:ext>
            </a:extLst>
          </p:cNvPr>
          <p:cNvSpPr/>
          <p:nvPr/>
        </p:nvSpPr>
        <p:spPr>
          <a:xfrm>
            <a:off x="700709" y="1466020"/>
            <a:ext cx="2126974"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a:t>Normal</a:t>
            </a:r>
          </a:p>
          <a:p>
            <a:pPr marL="285750" indent="-285750">
              <a:buFont typeface="Arial" panose="020B0604020202020204" pitchFamily="34" charset="0"/>
              <a:buChar char="•"/>
            </a:pPr>
            <a:r>
              <a:rPr lang="en-US" sz="1200"/>
              <a:t>CPU owns buses</a:t>
            </a:r>
          </a:p>
        </p:txBody>
      </p:sp>
      <p:sp>
        <p:nvSpPr>
          <p:cNvPr id="4" name="Flowchart: Alternate Process 3">
            <a:extLst>
              <a:ext uri="{FF2B5EF4-FFF2-40B4-BE49-F238E27FC236}">
                <a16:creationId xmlns:a16="http://schemas.microsoft.com/office/drawing/2014/main" id="{DA6104FC-BB15-A707-3531-91A8CB4426C6}"/>
              </a:ext>
            </a:extLst>
          </p:cNvPr>
          <p:cNvSpPr/>
          <p:nvPr/>
        </p:nvSpPr>
        <p:spPr>
          <a:xfrm>
            <a:off x="3945835" y="1466020"/>
            <a:ext cx="2433430"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a:t>MMIO Buses Request</a:t>
            </a:r>
          </a:p>
          <a:p>
            <a:pPr marL="285750" indent="-285750">
              <a:buFont typeface="Arial" panose="020B0604020202020204" pitchFamily="34" charset="0"/>
              <a:buChar char="•"/>
            </a:pPr>
            <a:r>
              <a:rPr lang="en-US" sz="1200"/>
              <a:t>No change</a:t>
            </a:r>
          </a:p>
          <a:p>
            <a:pPr marL="285750" indent="-285750">
              <a:buFont typeface="Arial" panose="020B0604020202020204" pitchFamily="34" charset="0"/>
              <a:buChar char="•"/>
            </a:pPr>
            <a:r>
              <a:rPr lang="en-US" sz="1200"/>
              <a:t>CPU owns buses till end of instruction</a:t>
            </a:r>
          </a:p>
        </p:txBody>
      </p:sp>
      <p:sp>
        <p:nvSpPr>
          <p:cNvPr id="5" name="Flowchart: Alternate Process 4">
            <a:extLst>
              <a:ext uri="{FF2B5EF4-FFF2-40B4-BE49-F238E27FC236}">
                <a16:creationId xmlns:a16="http://schemas.microsoft.com/office/drawing/2014/main" id="{2299A093-AA40-36BB-7811-FACF4A627CE0}"/>
              </a:ext>
            </a:extLst>
          </p:cNvPr>
          <p:cNvSpPr/>
          <p:nvPr/>
        </p:nvSpPr>
        <p:spPr>
          <a:xfrm>
            <a:off x="7616690" y="1466020"/>
            <a:ext cx="3261691"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dirty="0"/>
              <a:t>MMIO Buses Granted</a:t>
            </a:r>
          </a:p>
          <a:p>
            <a:pPr marL="285750" indent="-285750">
              <a:buFont typeface="Arial" panose="020B0604020202020204" pitchFamily="34" charset="0"/>
              <a:buChar char="•"/>
            </a:pPr>
            <a:r>
              <a:rPr lang="en-US" sz="1200" dirty="0"/>
              <a:t>CPU does not transmit on</a:t>
            </a:r>
          </a:p>
          <a:p>
            <a:pPr marL="742950" lvl="1" indent="-285750">
              <a:buFont typeface="Arial" panose="020B0604020202020204" pitchFamily="34" charset="0"/>
              <a:buChar char="•"/>
            </a:pPr>
            <a:r>
              <a:rPr lang="en-US" sz="1200" dirty="0"/>
              <a:t>Address bus</a:t>
            </a:r>
          </a:p>
          <a:p>
            <a:pPr marL="742950" lvl="1" indent="-285750">
              <a:buFont typeface="Arial" panose="020B0604020202020204" pitchFamily="34" charset="0"/>
              <a:buChar char="•"/>
            </a:pPr>
            <a:r>
              <a:rPr lang="en-US" sz="1200" dirty="0"/>
              <a:t>Data bus</a:t>
            </a:r>
          </a:p>
          <a:p>
            <a:pPr marL="742950" lvl="1" indent="-285750">
              <a:buFont typeface="Arial" panose="020B0604020202020204" pitchFamily="34" charset="0"/>
              <a:buChar char="•"/>
            </a:pPr>
            <a:r>
              <a:rPr lang="en-US" sz="1200" dirty="0"/>
              <a:t>Micro instruction controls</a:t>
            </a:r>
          </a:p>
          <a:p>
            <a:pPr marL="285750" indent="-285750">
              <a:buFont typeface="Arial" panose="020B0604020202020204" pitchFamily="34" charset="0"/>
              <a:buChar char="•"/>
            </a:pPr>
            <a:r>
              <a:rPr lang="en-US" sz="1200" dirty="0"/>
              <a:t>Microinstruction counter held in reset</a:t>
            </a:r>
          </a:p>
          <a:p>
            <a:pPr marL="742950" lvl="1" indent="-285750">
              <a:buFont typeface="Arial" panose="020B0604020202020204" pitchFamily="34" charset="0"/>
              <a:buChar char="•"/>
            </a:pPr>
            <a:endParaRPr lang="en-US" sz="1200" dirty="0"/>
          </a:p>
        </p:txBody>
      </p:sp>
      <p:sp>
        <p:nvSpPr>
          <p:cNvPr id="9" name="TextBox 8">
            <a:extLst>
              <a:ext uri="{FF2B5EF4-FFF2-40B4-BE49-F238E27FC236}">
                <a16:creationId xmlns:a16="http://schemas.microsoft.com/office/drawing/2014/main" id="{4A0FA895-18B9-B403-7FA0-7226ABBD071B}"/>
              </a:ext>
            </a:extLst>
          </p:cNvPr>
          <p:cNvSpPr txBox="1"/>
          <p:nvPr/>
        </p:nvSpPr>
        <p:spPr>
          <a:xfrm>
            <a:off x="2749547" y="4041647"/>
            <a:ext cx="859531"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Bus Request</a:t>
            </a:r>
          </a:p>
        </p:txBody>
      </p:sp>
      <p:cxnSp>
        <p:nvCxnSpPr>
          <p:cNvPr id="11" name="Connector: Elbow 10">
            <a:extLst>
              <a:ext uri="{FF2B5EF4-FFF2-40B4-BE49-F238E27FC236}">
                <a16:creationId xmlns:a16="http://schemas.microsoft.com/office/drawing/2014/main" id="{E0315F48-1E26-5F11-36A6-AF9B82F60E26}"/>
              </a:ext>
            </a:extLst>
          </p:cNvPr>
          <p:cNvCxnSpPr>
            <a:cxnSpLocks/>
            <a:stCxn id="9" idx="3"/>
            <a:endCxn id="125" idx="1"/>
          </p:cNvCxnSpPr>
          <p:nvPr/>
        </p:nvCxnSpPr>
        <p:spPr>
          <a:xfrm>
            <a:off x="3609078" y="4133087"/>
            <a:ext cx="630606" cy="7608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08319E0-68D7-D007-185D-3D2210747F3A}"/>
              </a:ext>
            </a:extLst>
          </p:cNvPr>
          <p:cNvCxnSpPr>
            <a:stCxn id="4" idx="3"/>
            <a:endCxn id="5" idx="1"/>
          </p:cNvCxnSpPr>
          <p:nvPr/>
        </p:nvCxnSpPr>
        <p:spPr>
          <a:xfrm>
            <a:off x="6379265" y="2094670"/>
            <a:ext cx="1237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A25FF-0F06-47EB-B7A8-1B4F23B01755}"/>
              </a:ext>
            </a:extLst>
          </p:cNvPr>
          <p:cNvCxnSpPr>
            <a:cxnSpLocks/>
            <a:stCxn id="3" idx="3"/>
            <a:endCxn id="4" idx="1"/>
          </p:cNvCxnSpPr>
          <p:nvPr/>
        </p:nvCxnSpPr>
        <p:spPr>
          <a:xfrm>
            <a:off x="2827683" y="2094670"/>
            <a:ext cx="11181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AC92667-BA7B-8C07-312C-BE7934445F09}"/>
              </a:ext>
            </a:extLst>
          </p:cNvPr>
          <p:cNvCxnSpPr>
            <a:stCxn id="5" idx="3"/>
            <a:endCxn id="3" idx="1"/>
          </p:cNvCxnSpPr>
          <p:nvPr/>
        </p:nvCxnSpPr>
        <p:spPr>
          <a:xfrm flipH="1">
            <a:off x="700709" y="2094670"/>
            <a:ext cx="10177672" cy="12700"/>
          </a:xfrm>
          <a:prstGeom prst="bentConnector5">
            <a:avLst>
              <a:gd name="adj1" fmla="val -2246"/>
              <a:gd name="adj2" fmla="val 6750000"/>
              <a:gd name="adj3" fmla="val 10224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FBC4C8E-C823-DB68-8568-97B2913B22AC}"/>
              </a:ext>
            </a:extLst>
          </p:cNvPr>
          <p:cNvSpPr txBox="1"/>
          <p:nvPr/>
        </p:nvSpPr>
        <p:spPr>
          <a:xfrm>
            <a:off x="2879714" y="1868830"/>
            <a:ext cx="1024639" cy="261610"/>
          </a:xfrm>
          <a:prstGeom prst="rect">
            <a:avLst/>
          </a:prstGeom>
          <a:noFill/>
        </p:spPr>
        <p:txBody>
          <a:bodyPr wrap="none" rtlCol="0">
            <a:spAutoFit/>
          </a:bodyPr>
          <a:lstStyle/>
          <a:p>
            <a:r>
              <a:rPr lang="en-US" sz="1100"/>
              <a:t>MMIO request</a:t>
            </a:r>
          </a:p>
        </p:txBody>
      </p:sp>
      <p:sp>
        <p:nvSpPr>
          <p:cNvPr id="26" name="TextBox 25">
            <a:extLst>
              <a:ext uri="{FF2B5EF4-FFF2-40B4-BE49-F238E27FC236}">
                <a16:creationId xmlns:a16="http://schemas.microsoft.com/office/drawing/2014/main" id="{664EC917-16DF-9256-BD3E-9FEE5255476D}"/>
              </a:ext>
            </a:extLst>
          </p:cNvPr>
          <p:cNvSpPr txBox="1"/>
          <p:nvPr/>
        </p:nvSpPr>
        <p:spPr>
          <a:xfrm>
            <a:off x="6432207" y="1835721"/>
            <a:ext cx="1167307" cy="430887"/>
          </a:xfrm>
          <a:prstGeom prst="rect">
            <a:avLst/>
          </a:prstGeom>
          <a:noFill/>
        </p:spPr>
        <p:txBody>
          <a:bodyPr wrap="none" rtlCol="0">
            <a:spAutoFit/>
          </a:bodyPr>
          <a:lstStyle/>
          <a:p>
            <a:pPr algn="ctr"/>
            <a:r>
              <a:rPr lang="en-US" sz="1100"/>
              <a:t>End of </a:t>
            </a:r>
          </a:p>
          <a:p>
            <a:pPr algn="ctr"/>
            <a:r>
              <a:rPr lang="en-US" sz="1100"/>
              <a:t>Micro instruction</a:t>
            </a:r>
          </a:p>
        </p:txBody>
      </p:sp>
      <p:sp>
        <p:nvSpPr>
          <p:cNvPr id="27" name="TextBox 26">
            <a:extLst>
              <a:ext uri="{FF2B5EF4-FFF2-40B4-BE49-F238E27FC236}">
                <a16:creationId xmlns:a16="http://schemas.microsoft.com/office/drawing/2014/main" id="{104B109F-F8A2-5957-FF33-181CA1A07684}"/>
              </a:ext>
            </a:extLst>
          </p:cNvPr>
          <p:cNvSpPr txBox="1"/>
          <p:nvPr/>
        </p:nvSpPr>
        <p:spPr>
          <a:xfrm>
            <a:off x="4803382" y="2901770"/>
            <a:ext cx="864339" cy="261610"/>
          </a:xfrm>
          <a:prstGeom prst="rect">
            <a:avLst/>
          </a:prstGeom>
          <a:noFill/>
        </p:spPr>
        <p:txBody>
          <a:bodyPr wrap="none" rtlCol="0">
            <a:spAutoFit/>
          </a:bodyPr>
          <a:lstStyle/>
          <a:p>
            <a:r>
              <a:rPr lang="en-US" sz="1100"/>
              <a:t>Bus Release</a:t>
            </a:r>
          </a:p>
        </p:txBody>
      </p:sp>
      <p:sp>
        <p:nvSpPr>
          <p:cNvPr id="39" name="TextBox 38">
            <a:hlinkClick r:id="rId2" action="ppaction://hlinksldjump"/>
            <a:extLst>
              <a:ext uri="{FF2B5EF4-FFF2-40B4-BE49-F238E27FC236}">
                <a16:creationId xmlns:a16="http://schemas.microsoft.com/office/drawing/2014/main" id="{62B7735F-5DA0-266E-FF3B-6D8E9892D501}"/>
              </a:ext>
            </a:extLst>
          </p:cNvPr>
          <p:cNvSpPr txBox="1"/>
          <p:nvPr/>
        </p:nvSpPr>
        <p:spPr>
          <a:xfrm>
            <a:off x="9018843" y="4594480"/>
            <a:ext cx="102944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Extend Quiesce</a:t>
            </a:r>
          </a:p>
        </p:txBody>
      </p:sp>
      <p:sp>
        <p:nvSpPr>
          <p:cNvPr id="40" name="TextBox 39">
            <a:extLst>
              <a:ext uri="{FF2B5EF4-FFF2-40B4-BE49-F238E27FC236}">
                <a16:creationId xmlns:a16="http://schemas.microsoft.com/office/drawing/2014/main" id="{F0F9730E-F8A0-2D72-A22A-AC82CC59EB16}"/>
              </a:ext>
            </a:extLst>
          </p:cNvPr>
          <p:cNvSpPr txBox="1"/>
          <p:nvPr/>
        </p:nvSpPr>
        <p:spPr>
          <a:xfrm>
            <a:off x="6686962" y="6064704"/>
            <a:ext cx="93326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 Bus Release</a:t>
            </a:r>
          </a:p>
        </p:txBody>
      </p:sp>
      <p:cxnSp>
        <p:nvCxnSpPr>
          <p:cNvPr id="44" name="Connector: Elbow 43">
            <a:extLst>
              <a:ext uri="{FF2B5EF4-FFF2-40B4-BE49-F238E27FC236}">
                <a16:creationId xmlns:a16="http://schemas.microsoft.com/office/drawing/2014/main" id="{00908E1F-1239-0EBC-20EA-5D9A4CFE57BD}"/>
              </a:ext>
            </a:extLst>
          </p:cNvPr>
          <p:cNvCxnSpPr>
            <a:cxnSpLocks/>
            <a:stCxn id="75" idx="3"/>
            <a:endCxn id="49" idx="1"/>
          </p:cNvCxnSpPr>
          <p:nvPr/>
        </p:nvCxnSpPr>
        <p:spPr>
          <a:xfrm flipH="1" flipV="1">
            <a:off x="4274179" y="4071170"/>
            <a:ext cx="2802631" cy="48899"/>
          </a:xfrm>
          <a:prstGeom prst="bentConnector5">
            <a:avLst>
              <a:gd name="adj1" fmla="val -8157"/>
              <a:gd name="adj2" fmla="val 1642528"/>
              <a:gd name="adj3" fmla="val 108157"/>
            </a:avLst>
          </a:prstGeom>
        </p:spPr>
        <p:style>
          <a:lnRef idx="2">
            <a:schemeClr val="accent1"/>
          </a:lnRef>
          <a:fillRef idx="0">
            <a:schemeClr val="accent1"/>
          </a:fillRef>
          <a:effectRef idx="1">
            <a:schemeClr val="accent1"/>
          </a:effectRef>
          <a:fontRef idx="minor">
            <a:schemeClr val="tx1"/>
          </a:fontRef>
        </p:style>
      </p:cxnSp>
      <p:sp>
        <p:nvSpPr>
          <p:cNvPr id="63" name="TextBox 62">
            <a:hlinkClick r:id="rId3" action="ppaction://hlinksldjump"/>
            <a:extLst>
              <a:ext uri="{FF2B5EF4-FFF2-40B4-BE49-F238E27FC236}">
                <a16:creationId xmlns:a16="http://schemas.microsoft.com/office/drawing/2014/main" id="{874D7163-FD97-088D-2DFD-F92FB5E0650F}"/>
              </a:ext>
            </a:extLst>
          </p:cNvPr>
          <p:cNvSpPr txBox="1"/>
          <p:nvPr/>
        </p:nvSpPr>
        <p:spPr>
          <a:xfrm>
            <a:off x="9020559" y="5017642"/>
            <a:ext cx="72327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dirty="0"/>
              <a:t>Bus Grant</a:t>
            </a:r>
          </a:p>
        </p:txBody>
      </p:sp>
      <p:sp>
        <p:nvSpPr>
          <p:cNvPr id="65" name="TextBox 64">
            <a:hlinkClick r:id="rId2" action="ppaction://hlinksldjump"/>
            <a:extLst>
              <a:ext uri="{FF2B5EF4-FFF2-40B4-BE49-F238E27FC236}">
                <a16:creationId xmlns:a16="http://schemas.microsoft.com/office/drawing/2014/main" id="{5DBF0672-0AD4-1770-7B7A-FEAB21FB53E6}"/>
              </a:ext>
            </a:extLst>
          </p:cNvPr>
          <p:cNvSpPr txBox="1"/>
          <p:nvPr/>
        </p:nvSpPr>
        <p:spPr>
          <a:xfrm>
            <a:off x="1902932" y="5336893"/>
            <a:ext cx="853797" cy="182880"/>
          </a:xfrm>
          <a:prstGeom prst="rect">
            <a:avLst/>
          </a:prstGeom>
          <a:noFill/>
          <a:ln w="12700">
            <a:solidFill>
              <a:schemeClr val="accent6">
                <a:lumMod val="75000"/>
              </a:schemeClr>
            </a:solidFill>
          </a:ln>
        </p:spPr>
        <p:txBody>
          <a:bodyPr wrap="square" rtlCol="0" anchor="ctr">
            <a:spAutoFit/>
          </a:bodyPr>
          <a:lstStyle/>
          <a:p>
            <a:r>
              <a:rPr lang="en-US" sz="1050"/>
              <a:t>Quiesce</a:t>
            </a:r>
          </a:p>
        </p:txBody>
      </p:sp>
      <p:sp>
        <p:nvSpPr>
          <p:cNvPr id="67" name="Rectangle 66">
            <a:extLst>
              <a:ext uri="{FF2B5EF4-FFF2-40B4-BE49-F238E27FC236}">
                <a16:creationId xmlns:a16="http://schemas.microsoft.com/office/drawing/2014/main" id="{2BFD8AF4-CC60-CFBB-AFF1-2AC7FDFA2ED6}"/>
              </a:ext>
            </a:extLst>
          </p:cNvPr>
          <p:cNvSpPr/>
          <p:nvPr/>
        </p:nvSpPr>
        <p:spPr>
          <a:xfrm>
            <a:off x="5728046" y="4909789"/>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Elbow 67">
            <a:extLst>
              <a:ext uri="{FF2B5EF4-FFF2-40B4-BE49-F238E27FC236}">
                <a16:creationId xmlns:a16="http://schemas.microsoft.com/office/drawing/2014/main" id="{C92D5C40-5057-B090-D16C-53DCAF747C19}"/>
              </a:ext>
            </a:extLst>
          </p:cNvPr>
          <p:cNvCxnSpPr>
            <a:cxnSpLocks/>
            <a:stCxn id="88" idx="3"/>
            <a:endCxn id="105" idx="1"/>
          </p:cNvCxnSpPr>
          <p:nvPr/>
        </p:nvCxnSpPr>
        <p:spPr>
          <a:xfrm flipH="1" flipV="1">
            <a:off x="4223997" y="5502752"/>
            <a:ext cx="3675774" cy="5543"/>
          </a:xfrm>
          <a:prstGeom prst="bentConnector5">
            <a:avLst>
              <a:gd name="adj1" fmla="val -6219"/>
              <a:gd name="adj2" fmla="val -23013080"/>
              <a:gd name="adj3" fmla="val 106219"/>
            </a:avLst>
          </a:prstGeom>
        </p:spPr>
        <p:style>
          <a:lnRef idx="2">
            <a:schemeClr val="accent1"/>
          </a:lnRef>
          <a:fillRef idx="0">
            <a:schemeClr val="accent1"/>
          </a:fillRef>
          <a:effectRef idx="1">
            <a:schemeClr val="accent1"/>
          </a:effectRef>
          <a:fontRef idx="minor">
            <a:schemeClr val="tx1"/>
          </a:fontRef>
        </p:style>
      </p:cxnSp>
      <p:sp>
        <p:nvSpPr>
          <p:cNvPr id="70" name="Rectangle 69">
            <a:extLst>
              <a:ext uri="{FF2B5EF4-FFF2-40B4-BE49-F238E27FC236}">
                <a16:creationId xmlns:a16="http://schemas.microsoft.com/office/drawing/2014/main" id="{AE8F968C-2EBB-242D-3F5D-6005718F18EC}"/>
              </a:ext>
            </a:extLst>
          </p:cNvPr>
          <p:cNvSpPr/>
          <p:nvPr/>
        </p:nvSpPr>
        <p:spPr>
          <a:xfrm>
            <a:off x="4226923" y="5314905"/>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DF1FEEB-59F5-D247-9EF9-314D93B80B89}"/>
              </a:ext>
            </a:extLst>
          </p:cNvPr>
          <p:cNvSpPr/>
          <p:nvPr/>
        </p:nvSpPr>
        <p:spPr>
          <a:xfrm>
            <a:off x="6583889" y="4160585"/>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1B75D4D-229F-7F97-D69A-D201CC8DCF68}"/>
              </a:ext>
            </a:extLst>
          </p:cNvPr>
          <p:cNvSpPr/>
          <p:nvPr/>
        </p:nvSpPr>
        <p:spPr>
          <a:xfrm>
            <a:off x="6583889" y="3943933"/>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A03F9B3-85E4-E55D-1B0D-C315D4329BFD}"/>
              </a:ext>
            </a:extLst>
          </p:cNvPr>
          <p:cNvSpPr/>
          <p:nvPr/>
        </p:nvSpPr>
        <p:spPr>
          <a:xfrm>
            <a:off x="6967182" y="4050407"/>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0B0689C-8543-66E9-9E36-79FFE7D994E0}"/>
              </a:ext>
            </a:extLst>
          </p:cNvPr>
          <p:cNvSpPr/>
          <p:nvPr/>
        </p:nvSpPr>
        <p:spPr>
          <a:xfrm>
            <a:off x="5742956" y="3601085"/>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D2D7702-C96C-3A0E-0A48-0960559F328C}"/>
              </a:ext>
            </a:extLst>
          </p:cNvPr>
          <p:cNvSpPr/>
          <p:nvPr/>
        </p:nvSpPr>
        <p:spPr>
          <a:xfrm>
            <a:off x="5728046" y="5049112"/>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83DF147E-0691-6563-5469-663762D3DEFF}"/>
              </a:ext>
            </a:extLst>
          </p:cNvPr>
          <p:cNvSpPr txBox="1"/>
          <p:nvPr/>
        </p:nvSpPr>
        <p:spPr>
          <a:xfrm flipH="1">
            <a:off x="5932243" y="3128851"/>
            <a:ext cx="894043" cy="246221"/>
          </a:xfrm>
          <a:prstGeom prst="rect">
            <a:avLst/>
          </a:prstGeom>
          <a:noFill/>
        </p:spPr>
        <p:txBody>
          <a:bodyPr wrap="square" rtlCol="0">
            <a:spAutoFit/>
          </a:bodyPr>
          <a:lstStyle/>
          <a:p>
            <a:r>
              <a:rPr lang="en-US" sz="1000"/>
              <a:t>Requested</a:t>
            </a:r>
          </a:p>
        </p:txBody>
      </p:sp>
      <p:pic>
        <p:nvPicPr>
          <p:cNvPr id="72" name="Picture 71" descr="Diagram&#10;&#10;Description automatically generated with low confidence">
            <a:extLst>
              <a:ext uri="{FF2B5EF4-FFF2-40B4-BE49-F238E27FC236}">
                <a16:creationId xmlns:a16="http://schemas.microsoft.com/office/drawing/2014/main" id="{919CB0AE-AD37-2295-623C-7FA2A4F7C81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6570361" y="3937959"/>
            <a:ext cx="523477" cy="364870"/>
          </a:xfrm>
          <a:prstGeom prst="rect">
            <a:avLst/>
          </a:prstGeom>
        </p:spPr>
      </p:pic>
      <p:sp>
        <p:nvSpPr>
          <p:cNvPr id="86" name="Rectangle 85">
            <a:extLst>
              <a:ext uri="{FF2B5EF4-FFF2-40B4-BE49-F238E27FC236}">
                <a16:creationId xmlns:a16="http://schemas.microsoft.com/office/drawing/2014/main" id="{3BCAA88F-95C6-1436-D4F9-1B2585C15A09}"/>
              </a:ext>
            </a:extLst>
          </p:cNvPr>
          <p:cNvSpPr/>
          <p:nvPr/>
        </p:nvSpPr>
        <p:spPr>
          <a:xfrm>
            <a:off x="7406850" y="5548811"/>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4BFC1C78-1CAE-3275-E675-9C27EC2342D9}"/>
              </a:ext>
            </a:extLst>
          </p:cNvPr>
          <p:cNvSpPr/>
          <p:nvPr/>
        </p:nvSpPr>
        <p:spPr>
          <a:xfrm>
            <a:off x="7406850" y="5332159"/>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FFD8768-8EC7-E340-C88D-0934B822E8D8}"/>
              </a:ext>
            </a:extLst>
          </p:cNvPr>
          <p:cNvSpPr/>
          <p:nvPr/>
        </p:nvSpPr>
        <p:spPr>
          <a:xfrm>
            <a:off x="7790143" y="5438633"/>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Connector: Elbow 89">
            <a:extLst>
              <a:ext uri="{FF2B5EF4-FFF2-40B4-BE49-F238E27FC236}">
                <a16:creationId xmlns:a16="http://schemas.microsoft.com/office/drawing/2014/main" id="{3D4BD053-1D17-7C72-D5A6-D42753390E98}"/>
              </a:ext>
            </a:extLst>
          </p:cNvPr>
          <p:cNvCxnSpPr>
            <a:cxnSpLocks/>
            <a:stCxn id="40" idx="3"/>
            <a:endCxn id="86" idx="1"/>
          </p:cNvCxnSpPr>
          <p:nvPr/>
        </p:nvCxnSpPr>
        <p:spPr>
          <a:xfrm flipH="1" flipV="1">
            <a:off x="7406850" y="5614293"/>
            <a:ext cx="213381" cy="541851"/>
          </a:xfrm>
          <a:prstGeom prst="bentConnector5">
            <a:avLst>
              <a:gd name="adj1" fmla="val -107132"/>
              <a:gd name="adj2" fmla="val 52395"/>
              <a:gd name="adj3" fmla="val 207132"/>
            </a:avLst>
          </a:prstGeom>
        </p:spPr>
        <p:style>
          <a:lnRef idx="2">
            <a:schemeClr val="accent1"/>
          </a:lnRef>
          <a:fillRef idx="0">
            <a:schemeClr val="accent1"/>
          </a:fillRef>
          <a:effectRef idx="1">
            <a:schemeClr val="accent1"/>
          </a:effectRef>
          <a:fontRef idx="minor">
            <a:schemeClr val="tx1"/>
          </a:fontRef>
        </p:style>
      </p:cxnSp>
      <p:cxnSp>
        <p:nvCxnSpPr>
          <p:cNvPr id="94" name="Connector: Elbow 93">
            <a:extLst>
              <a:ext uri="{FF2B5EF4-FFF2-40B4-BE49-F238E27FC236}">
                <a16:creationId xmlns:a16="http://schemas.microsoft.com/office/drawing/2014/main" id="{4DD366FF-C115-D078-F58A-D97A9F416448}"/>
              </a:ext>
            </a:extLst>
          </p:cNvPr>
          <p:cNvCxnSpPr>
            <a:cxnSpLocks/>
            <a:stCxn id="67" idx="3"/>
            <a:endCxn id="87" idx="1"/>
          </p:cNvCxnSpPr>
          <p:nvPr/>
        </p:nvCxnSpPr>
        <p:spPr>
          <a:xfrm>
            <a:off x="5837674" y="4979451"/>
            <a:ext cx="1569176" cy="41819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9687584D-D960-F980-61C4-DEF46DC4C243}"/>
              </a:ext>
            </a:extLst>
          </p:cNvPr>
          <p:cNvSpPr/>
          <p:nvPr/>
        </p:nvSpPr>
        <p:spPr>
          <a:xfrm>
            <a:off x="3388797" y="5183941"/>
            <a:ext cx="151430" cy="1308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1094E95-6947-2CD6-AD0F-AD9FCB71D818}"/>
              </a:ext>
            </a:extLst>
          </p:cNvPr>
          <p:cNvSpPr/>
          <p:nvPr/>
        </p:nvSpPr>
        <p:spPr>
          <a:xfrm>
            <a:off x="3337996" y="4967289"/>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9A60A257-A47E-E1F5-F520-AECF95D04722}"/>
              </a:ext>
            </a:extLst>
          </p:cNvPr>
          <p:cNvSpPr/>
          <p:nvPr/>
        </p:nvSpPr>
        <p:spPr>
          <a:xfrm>
            <a:off x="3721289" y="5073763"/>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3ECD9283-C9A9-84ED-CC97-61C6DDB86CF0}"/>
              </a:ext>
            </a:extLst>
          </p:cNvPr>
          <p:cNvSpPr/>
          <p:nvPr/>
        </p:nvSpPr>
        <p:spPr>
          <a:xfrm>
            <a:off x="4223997" y="5439241"/>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Connector: Elbow 107">
            <a:extLst>
              <a:ext uri="{FF2B5EF4-FFF2-40B4-BE49-F238E27FC236}">
                <a16:creationId xmlns:a16="http://schemas.microsoft.com/office/drawing/2014/main" id="{4BCC26B1-2BE2-E09A-C1E5-84814E5A3E18}"/>
              </a:ext>
            </a:extLst>
          </p:cNvPr>
          <p:cNvCxnSpPr>
            <a:cxnSpLocks/>
            <a:stCxn id="65" idx="3"/>
            <a:endCxn id="101" idx="1"/>
          </p:cNvCxnSpPr>
          <p:nvPr/>
        </p:nvCxnSpPr>
        <p:spPr>
          <a:xfrm flipV="1">
            <a:off x="2756729" y="5249356"/>
            <a:ext cx="632068" cy="17897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14" name="Connector: Elbow 113">
            <a:extLst>
              <a:ext uri="{FF2B5EF4-FFF2-40B4-BE49-F238E27FC236}">
                <a16:creationId xmlns:a16="http://schemas.microsoft.com/office/drawing/2014/main" id="{FA322588-E1A2-1FAB-1A8A-F84318CECD85}"/>
              </a:ext>
            </a:extLst>
          </p:cNvPr>
          <p:cNvCxnSpPr>
            <a:cxnSpLocks/>
            <a:stCxn id="103" idx="3"/>
            <a:endCxn id="70" idx="1"/>
          </p:cNvCxnSpPr>
          <p:nvPr/>
        </p:nvCxnSpPr>
        <p:spPr>
          <a:xfrm>
            <a:off x="3830917" y="5143425"/>
            <a:ext cx="396006" cy="234991"/>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19" name="Connector: Elbow 118">
            <a:extLst>
              <a:ext uri="{FF2B5EF4-FFF2-40B4-BE49-F238E27FC236}">
                <a16:creationId xmlns:a16="http://schemas.microsoft.com/office/drawing/2014/main" id="{048F4097-D76E-CE28-9548-AF8E04D9053E}"/>
              </a:ext>
            </a:extLst>
          </p:cNvPr>
          <p:cNvCxnSpPr>
            <a:cxnSpLocks/>
            <a:stCxn id="72" idx="3"/>
            <a:endCxn id="102" idx="1"/>
          </p:cNvCxnSpPr>
          <p:nvPr/>
        </p:nvCxnSpPr>
        <p:spPr>
          <a:xfrm flipH="1">
            <a:off x="3337996" y="4120394"/>
            <a:ext cx="3755842" cy="912377"/>
          </a:xfrm>
          <a:prstGeom prst="bentConnector5">
            <a:avLst>
              <a:gd name="adj1" fmla="val -5497"/>
              <a:gd name="adj2" fmla="val -88153"/>
              <a:gd name="adj3" fmla="val 141204"/>
            </a:avLst>
          </a:prstGeom>
        </p:spPr>
        <p:style>
          <a:lnRef idx="2">
            <a:schemeClr val="accent1"/>
          </a:lnRef>
          <a:fillRef idx="0">
            <a:schemeClr val="accent1"/>
          </a:fillRef>
          <a:effectRef idx="1">
            <a:schemeClr val="accent1"/>
          </a:effectRef>
          <a:fontRef idx="minor">
            <a:schemeClr val="tx1"/>
          </a:fontRef>
        </p:style>
      </p:cxnSp>
      <p:cxnSp>
        <p:nvCxnSpPr>
          <p:cNvPr id="127" name="Connector: Elbow 126">
            <a:extLst>
              <a:ext uri="{FF2B5EF4-FFF2-40B4-BE49-F238E27FC236}">
                <a16:creationId xmlns:a16="http://schemas.microsoft.com/office/drawing/2014/main" id="{22AB0ABB-B1CC-9D27-8622-939FCAB959A2}"/>
              </a:ext>
            </a:extLst>
          </p:cNvPr>
          <p:cNvCxnSpPr>
            <a:cxnSpLocks/>
            <a:stCxn id="67" idx="3"/>
            <a:endCxn id="63" idx="1"/>
          </p:cNvCxnSpPr>
          <p:nvPr/>
        </p:nvCxnSpPr>
        <p:spPr>
          <a:xfrm>
            <a:off x="5837674" y="4979451"/>
            <a:ext cx="3182885" cy="129631"/>
          </a:xfrm>
          <a:prstGeom prst="bentConnector3">
            <a:avLst/>
          </a:prstGeom>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9E852EDC-CF5D-E813-AB4C-75E5EB204675}"/>
              </a:ext>
            </a:extLst>
          </p:cNvPr>
          <p:cNvGrpSpPr/>
          <p:nvPr/>
        </p:nvGrpSpPr>
        <p:grpSpPr>
          <a:xfrm>
            <a:off x="4691267" y="3480453"/>
            <a:ext cx="1327468" cy="3052855"/>
            <a:chOff x="2665051" y="1433303"/>
            <a:chExt cx="1684213" cy="3579317"/>
          </a:xfrm>
        </p:grpSpPr>
        <p:pic>
          <p:nvPicPr>
            <p:cNvPr id="7" name="Picture 6">
              <a:extLst>
                <a:ext uri="{FF2B5EF4-FFF2-40B4-BE49-F238E27FC236}">
                  <a16:creationId xmlns:a16="http://schemas.microsoft.com/office/drawing/2014/main" id="{6ED24BBF-24FD-A199-F0CC-F7995D64A661}"/>
                </a:ext>
              </a:extLst>
            </p:cNvPr>
            <p:cNvPicPr>
              <a:picLocks noChangeAspect="1"/>
            </p:cNvPicPr>
            <p:nvPr/>
          </p:nvPicPr>
          <p:blipFill>
            <a:blip r:embed="rId6"/>
            <a:srcRect l="-1" r="431"/>
            <a:stretch/>
          </p:blipFill>
          <p:spPr>
            <a:xfrm rot="16200000">
              <a:off x="1718951" y="2382306"/>
              <a:ext cx="3576414" cy="1684213"/>
            </a:xfrm>
            <a:prstGeom prst="rect">
              <a:avLst/>
            </a:prstGeom>
            <a:ln w="28575">
              <a:solidFill>
                <a:schemeClr val="accent1">
                  <a:lumMod val="75000"/>
                </a:schemeClr>
              </a:solidFill>
            </a:ln>
          </p:spPr>
        </p:pic>
        <p:sp>
          <p:nvSpPr>
            <p:cNvPr id="8" name="TextBox 7">
              <a:extLst>
                <a:ext uri="{FF2B5EF4-FFF2-40B4-BE49-F238E27FC236}">
                  <a16:creationId xmlns:a16="http://schemas.microsoft.com/office/drawing/2014/main" id="{380C7826-9AA5-DFA3-2443-7F4C3127ADCB}"/>
                </a:ext>
              </a:extLst>
            </p:cNvPr>
            <p:cNvSpPr txBox="1"/>
            <p:nvPr/>
          </p:nvSpPr>
          <p:spPr>
            <a:xfrm>
              <a:off x="2677033" y="1433303"/>
              <a:ext cx="582072" cy="360853"/>
            </a:xfrm>
            <a:prstGeom prst="rect">
              <a:avLst/>
            </a:prstGeom>
            <a:noFill/>
            <a:ln w="9525">
              <a:solidFill>
                <a:schemeClr val="accent1">
                  <a:lumMod val="75000"/>
                </a:schemeClr>
              </a:solidFill>
            </a:ln>
          </p:spPr>
          <p:txBody>
            <a:bodyPr wrap="none" rtlCol="0" anchor="ctr">
              <a:spAutoFit/>
            </a:bodyPr>
            <a:lstStyle/>
            <a:p>
              <a:pPr algn="ctr"/>
              <a:r>
                <a:rPr lang="en-US" sz="1400">
                  <a:hlinkClick r:id="rId7" action="ppaction://hlinksldjump"/>
                </a:rPr>
                <a:t>175</a:t>
              </a:r>
              <a:endParaRPr lang="en-US" sz="1400"/>
            </a:p>
          </p:txBody>
        </p:sp>
      </p:grpSp>
      <p:pic>
        <p:nvPicPr>
          <p:cNvPr id="89" name="Picture 88" descr="Diagram&#10;&#10;Description automatically generated with low confidence">
            <a:extLst>
              <a:ext uri="{FF2B5EF4-FFF2-40B4-BE49-F238E27FC236}">
                <a16:creationId xmlns:a16="http://schemas.microsoft.com/office/drawing/2014/main" id="{8CC4222E-DE54-8764-8CDA-23CF6008599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7393322" y="5326185"/>
            <a:ext cx="523477" cy="364870"/>
          </a:xfrm>
          <a:prstGeom prst="rect">
            <a:avLst/>
          </a:prstGeom>
        </p:spPr>
      </p:pic>
      <p:pic>
        <p:nvPicPr>
          <p:cNvPr id="66" name="Picture 65">
            <a:extLst>
              <a:ext uri="{FF2B5EF4-FFF2-40B4-BE49-F238E27FC236}">
                <a16:creationId xmlns:a16="http://schemas.microsoft.com/office/drawing/2014/main" id="{A82A9065-2580-424E-073F-3BE60CA2551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120480" y="5230865"/>
            <a:ext cx="559863" cy="434580"/>
          </a:xfrm>
          <a:prstGeom prst="rect">
            <a:avLst/>
          </a:prstGeom>
        </p:spPr>
      </p:pic>
      <p:pic>
        <p:nvPicPr>
          <p:cNvPr id="42" name="Picture 41">
            <a:extLst>
              <a:ext uri="{FF2B5EF4-FFF2-40B4-BE49-F238E27FC236}">
                <a16:creationId xmlns:a16="http://schemas.microsoft.com/office/drawing/2014/main" id="{94C24FCB-1BDF-B0E9-707A-7CDF5234DB28}"/>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115040" y="3927629"/>
            <a:ext cx="559863" cy="434580"/>
          </a:xfrm>
          <a:prstGeom prst="rect">
            <a:avLst/>
          </a:prstGeom>
        </p:spPr>
      </p:pic>
      <p:pic>
        <p:nvPicPr>
          <p:cNvPr id="100" name="Picture 99" descr="Diagram&#10;&#10;Description automatically generated with low confidence">
            <a:extLst>
              <a:ext uri="{FF2B5EF4-FFF2-40B4-BE49-F238E27FC236}">
                <a16:creationId xmlns:a16="http://schemas.microsoft.com/office/drawing/2014/main" id="{97F234B8-AFB7-AE64-877A-E2EE599F07D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3324468" y="4961315"/>
            <a:ext cx="523477" cy="364870"/>
          </a:xfrm>
          <a:prstGeom prst="rect">
            <a:avLst/>
          </a:prstGeom>
        </p:spPr>
      </p:pic>
      <p:cxnSp>
        <p:nvCxnSpPr>
          <p:cNvPr id="59" name="Connector: Elbow 58">
            <a:extLst>
              <a:ext uri="{FF2B5EF4-FFF2-40B4-BE49-F238E27FC236}">
                <a16:creationId xmlns:a16="http://schemas.microsoft.com/office/drawing/2014/main" id="{3CBED98C-FDA0-A49B-2A64-927AF3141091}"/>
              </a:ext>
            </a:extLst>
          </p:cNvPr>
          <p:cNvCxnSpPr>
            <a:cxnSpLocks/>
            <a:stCxn id="47" idx="3"/>
            <a:endCxn id="74" idx="1"/>
          </p:cNvCxnSpPr>
          <p:nvPr/>
        </p:nvCxnSpPr>
        <p:spPr>
          <a:xfrm>
            <a:off x="5852584" y="3670747"/>
            <a:ext cx="731305" cy="338668"/>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81" name="Connector: Elbow 80">
            <a:extLst>
              <a:ext uri="{FF2B5EF4-FFF2-40B4-BE49-F238E27FC236}">
                <a16:creationId xmlns:a16="http://schemas.microsoft.com/office/drawing/2014/main" id="{F13F7959-D004-6DA0-3765-60043D9C50D6}"/>
              </a:ext>
            </a:extLst>
          </p:cNvPr>
          <p:cNvCxnSpPr>
            <a:cxnSpLocks/>
            <a:stCxn id="79" idx="3"/>
            <a:endCxn id="73" idx="1"/>
          </p:cNvCxnSpPr>
          <p:nvPr/>
        </p:nvCxnSpPr>
        <p:spPr>
          <a:xfrm flipV="1">
            <a:off x="5837674" y="4226067"/>
            <a:ext cx="746215" cy="892707"/>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30" name="Connector: Elbow 129">
            <a:extLst>
              <a:ext uri="{FF2B5EF4-FFF2-40B4-BE49-F238E27FC236}">
                <a16:creationId xmlns:a16="http://schemas.microsoft.com/office/drawing/2014/main" id="{6313E40D-32D4-752D-748F-999081442E4E}"/>
              </a:ext>
            </a:extLst>
          </p:cNvPr>
          <p:cNvCxnSpPr>
            <a:cxnSpLocks/>
            <a:stCxn id="67" idx="3"/>
            <a:endCxn id="39" idx="1"/>
          </p:cNvCxnSpPr>
          <p:nvPr/>
        </p:nvCxnSpPr>
        <p:spPr>
          <a:xfrm flipV="1">
            <a:off x="5837674" y="4685920"/>
            <a:ext cx="3181169" cy="293531"/>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D6B5CAB-D9CD-3B58-CAAB-485D8B95E2B0}"/>
              </a:ext>
            </a:extLst>
          </p:cNvPr>
          <p:cNvSpPr txBox="1"/>
          <p:nvPr/>
        </p:nvSpPr>
        <p:spPr>
          <a:xfrm>
            <a:off x="3201025" y="4866264"/>
            <a:ext cx="235962" cy="215444"/>
          </a:xfrm>
          <a:prstGeom prst="rect">
            <a:avLst/>
          </a:prstGeom>
          <a:noFill/>
        </p:spPr>
        <p:txBody>
          <a:bodyPr wrap="none" rtlCol="0">
            <a:spAutoFit/>
          </a:bodyPr>
          <a:lstStyle/>
          <a:p>
            <a:r>
              <a:rPr lang="en-US" sz="800"/>
              <a:t>4</a:t>
            </a:r>
          </a:p>
        </p:txBody>
      </p:sp>
      <p:sp>
        <p:nvSpPr>
          <p:cNvPr id="14" name="TextBox 13">
            <a:extLst>
              <a:ext uri="{FF2B5EF4-FFF2-40B4-BE49-F238E27FC236}">
                <a16:creationId xmlns:a16="http://schemas.microsoft.com/office/drawing/2014/main" id="{E4373F73-F428-BD28-6D19-FA6436259594}"/>
              </a:ext>
            </a:extLst>
          </p:cNvPr>
          <p:cNvSpPr txBox="1"/>
          <p:nvPr/>
        </p:nvSpPr>
        <p:spPr>
          <a:xfrm>
            <a:off x="3212146" y="5063173"/>
            <a:ext cx="235962" cy="215444"/>
          </a:xfrm>
          <a:prstGeom prst="rect">
            <a:avLst/>
          </a:prstGeom>
          <a:noFill/>
        </p:spPr>
        <p:txBody>
          <a:bodyPr wrap="none" rtlCol="0">
            <a:spAutoFit/>
          </a:bodyPr>
          <a:lstStyle/>
          <a:p>
            <a:r>
              <a:rPr lang="en-US" sz="800"/>
              <a:t>5</a:t>
            </a:r>
          </a:p>
        </p:txBody>
      </p:sp>
      <p:sp>
        <p:nvSpPr>
          <p:cNvPr id="15" name="TextBox 14">
            <a:extLst>
              <a:ext uri="{FF2B5EF4-FFF2-40B4-BE49-F238E27FC236}">
                <a16:creationId xmlns:a16="http://schemas.microsoft.com/office/drawing/2014/main" id="{0DC00816-191E-7D15-77FC-3631EF499DDC}"/>
              </a:ext>
            </a:extLst>
          </p:cNvPr>
          <p:cNvSpPr txBox="1"/>
          <p:nvPr/>
        </p:nvSpPr>
        <p:spPr>
          <a:xfrm>
            <a:off x="3711220" y="4968497"/>
            <a:ext cx="235962" cy="215444"/>
          </a:xfrm>
          <a:prstGeom prst="rect">
            <a:avLst/>
          </a:prstGeom>
          <a:noFill/>
        </p:spPr>
        <p:txBody>
          <a:bodyPr wrap="none" rtlCol="0">
            <a:spAutoFit/>
          </a:bodyPr>
          <a:lstStyle/>
          <a:p>
            <a:r>
              <a:rPr lang="en-US" sz="800"/>
              <a:t>6</a:t>
            </a:r>
          </a:p>
        </p:txBody>
      </p:sp>
      <p:sp>
        <p:nvSpPr>
          <p:cNvPr id="16" name="TextBox 15">
            <a:extLst>
              <a:ext uri="{FF2B5EF4-FFF2-40B4-BE49-F238E27FC236}">
                <a16:creationId xmlns:a16="http://schemas.microsoft.com/office/drawing/2014/main" id="{3ABA1407-C5D5-429A-394F-4FA47DA448D3}"/>
              </a:ext>
            </a:extLst>
          </p:cNvPr>
          <p:cNvSpPr txBox="1"/>
          <p:nvPr/>
        </p:nvSpPr>
        <p:spPr>
          <a:xfrm>
            <a:off x="4011967" y="3848583"/>
            <a:ext cx="235962" cy="215444"/>
          </a:xfrm>
          <a:prstGeom prst="rect">
            <a:avLst/>
          </a:prstGeom>
          <a:noFill/>
        </p:spPr>
        <p:txBody>
          <a:bodyPr wrap="none" rtlCol="0">
            <a:spAutoFit/>
          </a:bodyPr>
          <a:lstStyle/>
          <a:p>
            <a:r>
              <a:rPr lang="en-US" sz="800"/>
              <a:t>1</a:t>
            </a:r>
          </a:p>
        </p:txBody>
      </p:sp>
      <p:sp>
        <p:nvSpPr>
          <p:cNvPr id="17" name="TextBox 16">
            <a:extLst>
              <a:ext uri="{FF2B5EF4-FFF2-40B4-BE49-F238E27FC236}">
                <a16:creationId xmlns:a16="http://schemas.microsoft.com/office/drawing/2014/main" id="{4E9AF1AC-429D-E7C8-52F5-C2F8A2CD87FE}"/>
              </a:ext>
            </a:extLst>
          </p:cNvPr>
          <p:cNvSpPr txBox="1"/>
          <p:nvPr/>
        </p:nvSpPr>
        <p:spPr>
          <a:xfrm>
            <a:off x="4018630" y="4044443"/>
            <a:ext cx="235962" cy="215444"/>
          </a:xfrm>
          <a:prstGeom prst="rect">
            <a:avLst/>
          </a:prstGeom>
          <a:noFill/>
        </p:spPr>
        <p:txBody>
          <a:bodyPr wrap="none" rtlCol="0">
            <a:spAutoFit/>
          </a:bodyPr>
          <a:lstStyle/>
          <a:p>
            <a:r>
              <a:rPr lang="en-US" sz="800"/>
              <a:t>2</a:t>
            </a:r>
          </a:p>
        </p:txBody>
      </p:sp>
      <p:sp>
        <p:nvSpPr>
          <p:cNvPr id="20" name="TextBox 19">
            <a:extLst>
              <a:ext uri="{FF2B5EF4-FFF2-40B4-BE49-F238E27FC236}">
                <a16:creationId xmlns:a16="http://schemas.microsoft.com/office/drawing/2014/main" id="{D8EAFF01-C904-8F49-0D63-D4C9934FCD68}"/>
              </a:ext>
            </a:extLst>
          </p:cNvPr>
          <p:cNvSpPr txBox="1"/>
          <p:nvPr/>
        </p:nvSpPr>
        <p:spPr>
          <a:xfrm>
            <a:off x="4464061" y="3945141"/>
            <a:ext cx="235962" cy="215444"/>
          </a:xfrm>
          <a:prstGeom prst="rect">
            <a:avLst/>
          </a:prstGeom>
          <a:noFill/>
        </p:spPr>
        <p:txBody>
          <a:bodyPr wrap="none" rtlCol="0">
            <a:spAutoFit/>
          </a:bodyPr>
          <a:lstStyle/>
          <a:p>
            <a:r>
              <a:rPr lang="en-US" sz="800"/>
              <a:t>3</a:t>
            </a:r>
          </a:p>
        </p:txBody>
      </p:sp>
      <p:sp>
        <p:nvSpPr>
          <p:cNvPr id="21" name="TextBox 20">
            <a:extLst>
              <a:ext uri="{FF2B5EF4-FFF2-40B4-BE49-F238E27FC236}">
                <a16:creationId xmlns:a16="http://schemas.microsoft.com/office/drawing/2014/main" id="{0BE1C985-080C-011B-B553-EC80914AA3FE}"/>
              </a:ext>
            </a:extLst>
          </p:cNvPr>
          <p:cNvSpPr txBox="1"/>
          <p:nvPr/>
        </p:nvSpPr>
        <p:spPr>
          <a:xfrm>
            <a:off x="4011967" y="5194728"/>
            <a:ext cx="235962" cy="215444"/>
          </a:xfrm>
          <a:prstGeom prst="rect">
            <a:avLst/>
          </a:prstGeom>
          <a:noFill/>
        </p:spPr>
        <p:txBody>
          <a:bodyPr wrap="none" rtlCol="0">
            <a:spAutoFit/>
          </a:bodyPr>
          <a:lstStyle/>
          <a:p>
            <a:r>
              <a:rPr lang="en-US" sz="800"/>
              <a:t>5</a:t>
            </a:r>
          </a:p>
        </p:txBody>
      </p:sp>
      <p:sp>
        <p:nvSpPr>
          <p:cNvPr id="22" name="TextBox 21">
            <a:extLst>
              <a:ext uri="{FF2B5EF4-FFF2-40B4-BE49-F238E27FC236}">
                <a16:creationId xmlns:a16="http://schemas.microsoft.com/office/drawing/2014/main" id="{A1611560-068D-C089-7780-AA2E88561923}"/>
              </a:ext>
            </a:extLst>
          </p:cNvPr>
          <p:cNvSpPr txBox="1"/>
          <p:nvPr/>
        </p:nvSpPr>
        <p:spPr>
          <a:xfrm>
            <a:off x="4006632" y="5348740"/>
            <a:ext cx="235962" cy="215444"/>
          </a:xfrm>
          <a:prstGeom prst="rect">
            <a:avLst/>
          </a:prstGeom>
          <a:noFill/>
        </p:spPr>
        <p:txBody>
          <a:bodyPr wrap="none" rtlCol="0">
            <a:spAutoFit/>
          </a:bodyPr>
          <a:lstStyle/>
          <a:p>
            <a:r>
              <a:rPr lang="en-US" sz="800"/>
              <a:t>4</a:t>
            </a:r>
          </a:p>
        </p:txBody>
      </p:sp>
      <p:sp>
        <p:nvSpPr>
          <p:cNvPr id="23" name="TextBox 22">
            <a:extLst>
              <a:ext uri="{FF2B5EF4-FFF2-40B4-BE49-F238E27FC236}">
                <a16:creationId xmlns:a16="http://schemas.microsoft.com/office/drawing/2014/main" id="{EB68170A-172F-78AE-374F-713AE0564104}"/>
              </a:ext>
            </a:extLst>
          </p:cNvPr>
          <p:cNvSpPr txBox="1"/>
          <p:nvPr/>
        </p:nvSpPr>
        <p:spPr>
          <a:xfrm>
            <a:off x="4474176" y="5259087"/>
            <a:ext cx="235962" cy="215444"/>
          </a:xfrm>
          <a:prstGeom prst="rect">
            <a:avLst/>
          </a:prstGeom>
          <a:noFill/>
        </p:spPr>
        <p:txBody>
          <a:bodyPr wrap="none" rtlCol="0">
            <a:spAutoFit/>
          </a:bodyPr>
          <a:lstStyle/>
          <a:p>
            <a:r>
              <a:rPr lang="en-US" sz="800"/>
              <a:t>6</a:t>
            </a:r>
          </a:p>
        </p:txBody>
      </p:sp>
      <p:sp>
        <p:nvSpPr>
          <p:cNvPr id="28" name="TextBox 27">
            <a:extLst>
              <a:ext uri="{FF2B5EF4-FFF2-40B4-BE49-F238E27FC236}">
                <a16:creationId xmlns:a16="http://schemas.microsoft.com/office/drawing/2014/main" id="{CE1A82F9-6889-4A1E-8EF1-E29BE4C4A183}"/>
              </a:ext>
            </a:extLst>
          </p:cNvPr>
          <p:cNvSpPr txBox="1"/>
          <p:nvPr/>
        </p:nvSpPr>
        <p:spPr>
          <a:xfrm>
            <a:off x="6432207" y="3840513"/>
            <a:ext cx="235962" cy="215444"/>
          </a:xfrm>
          <a:prstGeom prst="rect">
            <a:avLst/>
          </a:prstGeom>
          <a:noFill/>
        </p:spPr>
        <p:txBody>
          <a:bodyPr wrap="none" rtlCol="0">
            <a:spAutoFit/>
          </a:bodyPr>
          <a:lstStyle/>
          <a:p>
            <a:r>
              <a:rPr lang="en-US" sz="800"/>
              <a:t>1</a:t>
            </a:r>
          </a:p>
        </p:txBody>
      </p:sp>
      <p:sp>
        <p:nvSpPr>
          <p:cNvPr id="29" name="TextBox 28">
            <a:extLst>
              <a:ext uri="{FF2B5EF4-FFF2-40B4-BE49-F238E27FC236}">
                <a16:creationId xmlns:a16="http://schemas.microsoft.com/office/drawing/2014/main" id="{95467415-B22A-285A-5DC9-237612821141}"/>
              </a:ext>
            </a:extLst>
          </p:cNvPr>
          <p:cNvSpPr txBox="1"/>
          <p:nvPr/>
        </p:nvSpPr>
        <p:spPr>
          <a:xfrm>
            <a:off x="6433384" y="4070067"/>
            <a:ext cx="235962" cy="215444"/>
          </a:xfrm>
          <a:prstGeom prst="rect">
            <a:avLst/>
          </a:prstGeom>
          <a:noFill/>
        </p:spPr>
        <p:txBody>
          <a:bodyPr wrap="none" rtlCol="0">
            <a:spAutoFit/>
          </a:bodyPr>
          <a:lstStyle/>
          <a:p>
            <a:r>
              <a:rPr lang="en-US" sz="800"/>
              <a:t>2</a:t>
            </a:r>
          </a:p>
        </p:txBody>
      </p:sp>
      <p:sp>
        <p:nvSpPr>
          <p:cNvPr id="30" name="TextBox 29">
            <a:extLst>
              <a:ext uri="{FF2B5EF4-FFF2-40B4-BE49-F238E27FC236}">
                <a16:creationId xmlns:a16="http://schemas.microsoft.com/office/drawing/2014/main" id="{AF769E2B-F85C-4672-650E-38FA64A42E31}"/>
              </a:ext>
            </a:extLst>
          </p:cNvPr>
          <p:cNvSpPr txBox="1"/>
          <p:nvPr/>
        </p:nvSpPr>
        <p:spPr>
          <a:xfrm>
            <a:off x="6943333" y="3948084"/>
            <a:ext cx="235962" cy="215444"/>
          </a:xfrm>
          <a:prstGeom prst="rect">
            <a:avLst/>
          </a:prstGeom>
          <a:noFill/>
        </p:spPr>
        <p:txBody>
          <a:bodyPr wrap="none" rtlCol="0">
            <a:spAutoFit/>
          </a:bodyPr>
          <a:lstStyle/>
          <a:p>
            <a:r>
              <a:rPr lang="en-US" sz="800"/>
              <a:t>3</a:t>
            </a:r>
          </a:p>
        </p:txBody>
      </p:sp>
      <p:sp>
        <p:nvSpPr>
          <p:cNvPr id="31" name="TextBox 30">
            <a:extLst>
              <a:ext uri="{FF2B5EF4-FFF2-40B4-BE49-F238E27FC236}">
                <a16:creationId xmlns:a16="http://schemas.microsoft.com/office/drawing/2014/main" id="{F4137D3A-CE01-AA18-F756-1FF0BB56D572}"/>
              </a:ext>
            </a:extLst>
          </p:cNvPr>
          <p:cNvSpPr txBox="1"/>
          <p:nvPr/>
        </p:nvSpPr>
        <p:spPr>
          <a:xfrm>
            <a:off x="7175470" y="5230865"/>
            <a:ext cx="287258" cy="215444"/>
          </a:xfrm>
          <a:prstGeom prst="rect">
            <a:avLst/>
          </a:prstGeom>
          <a:noFill/>
        </p:spPr>
        <p:txBody>
          <a:bodyPr wrap="none" rtlCol="0">
            <a:spAutoFit/>
          </a:bodyPr>
          <a:lstStyle/>
          <a:p>
            <a:r>
              <a:rPr lang="en-US" sz="800"/>
              <a:t>12</a:t>
            </a:r>
          </a:p>
        </p:txBody>
      </p:sp>
      <p:sp>
        <p:nvSpPr>
          <p:cNvPr id="33" name="TextBox 32">
            <a:extLst>
              <a:ext uri="{FF2B5EF4-FFF2-40B4-BE49-F238E27FC236}">
                <a16:creationId xmlns:a16="http://schemas.microsoft.com/office/drawing/2014/main" id="{09DCB34A-9B2B-BF03-E59D-949EEA62957A}"/>
              </a:ext>
            </a:extLst>
          </p:cNvPr>
          <p:cNvSpPr txBox="1"/>
          <p:nvPr/>
        </p:nvSpPr>
        <p:spPr>
          <a:xfrm>
            <a:off x="7179866" y="5441089"/>
            <a:ext cx="287258" cy="215444"/>
          </a:xfrm>
          <a:prstGeom prst="rect">
            <a:avLst/>
          </a:prstGeom>
          <a:noFill/>
        </p:spPr>
        <p:txBody>
          <a:bodyPr wrap="none" rtlCol="0">
            <a:spAutoFit/>
          </a:bodyPr>
          <a:lstStyle/>
          <a:p>
            <a:r>
              <a:rPr lang="en-US" sz="800"/>
              <a:t>13</a:t>
            </a:r>
          </a:p>
        </p:txBody>
      </p:sp>
      <p:sp>
        <p:nvSpPr>
          <p:cNvPr id="34" name="TextBox 33">
            <a:extLst>
              <a:ext uri="{FF2B5EF4-FFF2-40B4-BE49-F238E27FC236}">
                <a16:creationId xmlns:a16="http://schemas.microsoft.com/office/drawing/2014/main" id="{6F0057A7-FDA8-6E02-319B-7DA4A483ADDB}"/>
              </a:ext>
            </a:extLst>
          </p:cNvPr>
          <p:cNvSpPr txBox="1"/>
          <p:nvPr/>
        </p:nvSpPr>
        <p:spPr>
          <a:xfrm>
            <a:off x="7772370" y="5332465"/>
            <a:ext cx="287258" cy="215444"/>
          </a:xfrm>
          <a:prstGeom prst="rect">
            <a:avLst/>
          </a:prstGeom>
          <a:noFill/>
        </p:spPr>
        <p:txBody>
          <a:bodyPr wrap="none" rtlCol="0">
            <a:spAutoFit/>
          </a:bodyPr>
          <a:lstStyle/>
          <a:p>
            <a:r>
              <a:rPr lang="en-US" sz="800"/>
              <a:t>11</a:t>
            </a:r>
          </a:p>
        </p:txBody>
      </p:sp>
    </p:spTree>
    <p:extLst>
      <p:ext uri="{BB962C8B-B14F-4D97-AF65-F5344CB8AC3E}">
        <p14:creationId xmlns:p14="http://schemas.microsoft.com/office/powerpoint/2010/main" val="1475696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4" y="408540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1"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9" y="407202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61"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7"/>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4"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5"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5934152" cy="457200"/>
          </a:xfrm>
          <a:prstGeom prst="rect">
            <a:avLst/>
          </a:prstGeom>
        </p:spPr>
        <p:txBody>
          <a:bodyPr/>
          <a:lstStyle/>
          <a:p>
            <a:r>
              <a:rPr lang="en-US" sz="2800"/>
              <a:t>Micro Instructions EEPROMs (v2.0)</a:t>
            </a: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6" y="2251400"/>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1" y="2521217"/>
            <a:ext cx="1229824" cy="307777"/>
          </a:xfrm>
          <a:prstGeom prst="rect">
            <a:avLst/>
          </a:prstGeom>
          <a:noFill/>
        </p:spPr>
        <p:txBody>
          <a:bodyPr wrap="none" rtlCol="0">
            <a:spAutoFit/>
          </a:bodyPr>
          <a:lstStyle/>
          <a:p>
            <a:r>
              <a:rPr lang="en-US" sz="140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7"/>
            <a:ext cx="1229824" cy="307777"/>
          </a:xfrm>
          <a:prstGeom prst="rect">
            <a:avLst/>
          </a:prstGeom>
          <a:noFill/>
        </p:spPr>
        <p:txBody>
          <a:bodyPr wrap="none" rtlCol="0">
            <a:spAutoFit/>
          </a:bodyPr>
          <a:lstStyle/>
          <a:p>
            <a:r>
              <a:rPr lang="en-US" sz="140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3" action="ppaction://hlinksldjump"/>
              </a:rPr>
              <a:t>7</a:t>
            </a:r>
            <a:r>
              <a:rPr lang="en-US" sz="120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4" y="1823125"/>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7" y="190303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10"/>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3"/>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3"/>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1"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6"/>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9"/>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5" y="4037219"/>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2"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50"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1"/>
            <a:ext cx="1871055"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5" y="2796985"/>
            <a:ext cx="2295525" cy="1401859"/>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2"/>
            <a:ext cx="6008935"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4" y="4113721"/>
              <a:ext cx="412292" cy="307777"/>
            </a:xfrm>
            <a:prstGeom prst="rect">
              <a:avLst/>
            </a:prstGeom>
            <a:noFill/>
          </p:spPr>
          <p:txBody>
            <a:bodyPr wrap="none" rtlCol="0">
              <a:spAutoFit/>
            </a:bodyPr>
            <a:lstStyle/>
            <a:p>
              <a:r>
                <a:rPr lang="en-US" sz="140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4" y="2803450"/>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6"/>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6" y="1720327"/>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7" y="1876190"/>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90"/>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94" name="Rectangle 93">
            <a:hlinkClick r:id="rId12"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Out</a:t>
            </a:r>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96" name="Rectangle 95">
            <a:hlinkClick r:id="rId13"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97" name="Rectangle 96">
            <a:hlinkClick r:id="rId14" action="ppaction://hlinksldjump"/>
            <a:extLst>
              <a:ext uri="{FF2B5EF4-FFF2-40B4-BE49-F238E27FC236}">
                <a16:creationId xmlns:a16="http://schemas.microsoft.com/office/drawing/2014/main" id="{3C5AD7CE-DF9B-942D-6DC3-D4144D8CB3E3}"/>
              </a:ext>
            </a:extLst>
          </p:cNvPr>
          <p:cNvSpPr/>
          <p:nvPr/>
        </p:nvSpPr>
        <p:spPr>
          <a:xfrm>
            <a:off x="4600351" y="15832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MEM Write</a:t>
            </a:r>
          </a:p>
        </p:txBody>
      </p:sp>
      <p:sp>
        <p:nvSpPr>
          <p:cNvPr id="98" name="Rectangle 97">
            <a:hlinkClick r:id="rId15"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MEM Read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sp>
        <p:nvSpPr>
          <p:cNvPr id="100" name="Rectangle 99">
            <a:hlinkClick r:id="rId16"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3" y="1839334"/>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90"/>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5"/>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1"/>
            <a:ext cx="1871055"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61"/>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62332" y="4884568"/>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a:hlinkClick r:id="rId18" action="ppaction://hlinksldjump"/>
              </a:rPr>
              <a:t>161</a:t>
            </a:r>
            <a:endParaRPr lang="en-US"/>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2"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16" name="TextBox 115">
            <a:hlinkClick r:id="rId19" action="ppaction://hlinksldjump"/>
            <a:extLst>
              <a:ext uri="{FF2B5EF4-FFF2-40B4-BE49-F238E27FC236}">
                <a16:creationId xmlns:a16="http://schemas.microsoft.com/office/drawing/2014/main" id="{4622A60C-A8E8-9FDE-A6E1-0F587C08C576}"/>
              </a:ext>
            </a:extLst>
          </p:cNvPr>
          <p:cNvSpPr txBox="1"/>
          <p:nvPr/>
        </p:nvSpPr>
        <p:spPr>
          <a:xfrm>
            <a:off x="6947638" y="6040257"/>
            <a:ext cx="718466" cy="182880"/>
          </a:xfrm>
          <a:prstGeom prst="rect">
            <a:avLst/>
          </a:prstGeom>
          <a:solidFill>
            <a:schemeClr val="bg1"/>
          </a:solidFill>
          <a:ln>
            <a:solidFill>
              <a:schemeClr val="accent1"/>
            </a:solidFill>
          </a:ln>
        </p:spPr>
        <p:txBody>
          <a:bodyPr wrap="none" rtlCol="0" anchor="ctr">
            <a:spAutoFit/>
          </a:bodyPr>
          <a:lstStyle/>
          <a:p>
            <a:r>
              <a:rPr lang="en-US" sz="110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7666104" y="6131697"/>
            <a:ext cx="1531864" cy="393590"/>
          </a:xfrm>
          <a:prstGeom prst="bentConnector4">
            <a:avLst>
              <a:gd name="adj1" fmla="val 47513"/>
              <a:gd name="adj2" fmla="val 158081"/>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20" action="ppaction://hlinksldjump"/>
            <a:extLst>
              <a:ext uri="{FF2B5EF4-FFF2-40B4-BE49-F238E27FC236}">
                <a16:creationId xmlns:a16="http://schemas.microsoft.com/office/drawing/2014/main" id="{8127D1CB-6B48-C292-1DAC-E9E00BDC02F2}"/>
              </a:ext>
            </a:extLst>
          </p:cNvPr>
          <p:cNvSpPr txBox="1"/>
          <p:nvPr/>
        </p:nvSpPr>
        <p:spPr>
          <a:xfrm>
            <a:off x="6514827" y="5594203"/>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666104" y="5685643"/>
            <a:ext cx="1311030" cy="780901"/>
          </a:xfrm>
          <a:prstGeom prst="bentConnector4">
            <a:avLst>
              <a:gd name="adj1" fmla="val 62869"/>
              <a:gd name="adj2" fmla="val 129274"/>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5"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a:t>OpCode</a:t>
            </a:r>
          </a:p>
          <a:p>
            <a:pPr algn="ctr"/>
            <a:r>
              <a:rPr lang="en-US" sz="140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8"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20" y="2248156"/>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3"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3"/>
            <a:ext cx="1229824" cy="307777"/>
          </a:xfrm>
          <a:prstGeom prst="rect">
            <a:avLst/>
          </a:prstGeom>
          <a:noFill/>
        </p:spPr>
        <p:txBody>
          <a:bodyPr wrap="none" rtlCol="0">
            <a:spAutoFit/>
          </a:bodyPr>
          <a:lstStyle/>
          <a:p>
            <a:r>
              <a:rPr lang="en-US" sz="140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5"/>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4"/>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6"/>
            <a:ext cx="412292" cy="307777"/>
          </a:xfrm>
          <a:prstGeom prst="rect">
            <a:avLst/>
          </a:prstGeom>
          <a:noFill/>
        </p:spPr>
        <p:txBody>
          <a:bodyPr wrap="none" rtlCol="0">
            <a:spAutoFit/>
          </a:bodyPr>
          <a:lstStyle/>
          <a:p>
            <a:r>
              <a:rPr lang="en-US" sz="140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1"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23:</a:t>
            </a:r>
          </a:p>
        </p:txBody>
      </p:sp>
      <p:sp>
        <p:nvSpPr>
          <p:cNvPr id="132" name="Rectangle 131">
            <a:hlinkClick r:id="rId21"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 AB2DB H/L</a:t>
            </a:r>
          </a:p>
        </p:txBody>
      </p:sp>
      <p:sp>
        <p:nvSpPr>
          <p:cNvPr id="133" name="Rectangle 132">
            <a:hlinkClick r:id="rId21"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 AB2DB</a:t>
            </a:r>
          </a:p>
        </p:txBody>
      </p:sp>
      <p:sp>
        <p:nvSpPr>
          <p:cNvPr id="134" name="Rectangle 133">
            <a:hlinkClick r:id="rId12"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 </a:t>
            </a:r>
            <a:r>
              <a:rPr lang="en-US" sz="1200" dirty="0" err="1"/>
              <a:t>TmpARWrite</a:t>
            </a:r>
            <a:endParaRPr lang="en-US" sz="1200" dirty="0"/>
          </a:p>
        </p:txBody>
      </p:sp>
      <p:sp>
        <p:nvSpPr>
          <p:cNvPr id="135" name="Rectangle 134">
            <a:hlinkClick r:id="rId22"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     ?</a:t>
            </a:r>
          </a:p>
        </p:txBody>
      </p:sp>
      <p:sp>
        <p:nvSpPr>
          <p:cNvPr id="136" name="Rectangle 135">
            <a:hlinkClick r:id="rId16"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 </a:t>
            </a:r>
            <a:r>
              <a:rPr lang="en-US" sz="1200" dirty="0" err="1"/>
              <a:t>LoadAR</a:t>
            </a:r>
            <a:r>
              <a:rPr lang="en-US" sz="1200" dirty="0"/>
              <a:t> H/L</a:t>
            </a:r>
          </a:p>
        </p:txBody>
      </p:sp>
      <p:sp>
        <p:nvSpPr>
          <p:cNvPr id="137" name="Rectangle 136">
            <a:hlinkClick r:id="rId16"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 </a:t>
            </a:r>
            <a:r>
              <a:rPr lang="en-US" sz="1200" dirty="0" err="1"/>
              <a:t>LoadAR</a:t>
            </a:r>
            <a:endParaRPr lang="en-US" sz="1200" strike="sngStrike" dirty="0"/>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10"/>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6"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90" y="2067865"/>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7" y="2791446"/>
            <a:ext cx="1871055"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3" y="2851635"/>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1" y="2814371"/>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23"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24"/>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27</a:t>
            </a:fld>
            <a:endParaRPr lang="en-US" b="1">
              <a:solidFill>
                <a:schemeClr val="bg1"/>
              </a:solidFill>
            </a:endParaRPr>
          </a:p>
        </p:txBody>
      </p:sp>
      <p:sp>
        <p:nvSpPr>
          <p:cNvPr id="38" name="TextBox 37">
            <a:extLst>
              <a:ext uri="{FF2B5EF4-FFF2-40B4-BE49-F238E27FC236}">
                <a16:creationId xmlns:a16="http://schemas.microsoft.com/office/drawing/2014/main" id="{0CFA8CF1-EF2A-B80F-7878-9F20ACBDBADB}"/>
              </a:ext>
            </a:extLst>
          </p:cNvPr>
          <p:cNvSpPr txBox="1"/>
          <p:nvPr/>
        </p:nvSpPr>
        <p:spPr>
          <a:xfrm flipH="1">
            <a:off x="7856845" y="2740260"/>
            <a:ext cx="2263177" cy="738664"/>
          </a:xfrm>
          <a:prstGeom prst="rect">
            <a:avLst/>
          </a:prstGeom>
          <a:noFill/>
        </p:spPr>
        <p:txBody>
          <a:bodyPr wrap="square" rtlCol="0">
            <a:spAutoFit/>
          </a:bodyPr>
          <a:lstStyle/>
          <a:p>
            <a:r>
              <a:rPr lang="en-US" sz="1400"/>
              <a:t>Set A8 to quiesce all controls during the first clock while upper OpCode is loading </a:t>
            </a:r>
          </a:p>
        </p:txBody>
      </p:sp>
      <p:grpSp>
        <p:nvGrpSpPr>
          <p:cNvPr id="51" name="Group 50">
            <a:extLst>
              <a:ext uri="{FF2B5EF4-FFF2-40B4-BE49-F238E27FC236}">
                <a16:creationId xmlns:a16="http://schemas.microsoft.com/office/drawing/2014/main" id="{5CC59612-80CB-119B-ED28-45DE2C399DB1}"/>
              </a:ext>
            </a:extLst>
          </p:cNvPr>
          <p:cNvGrpSpPr/>
          <p:nvPr/>
        </p:nvGrpSpPr>
        <p:grpSpPr>
          <a:xfrm>
            <a:off x="693032" y="2763211"/>
            <a:ext cx="9379656" cy="197552"/>
            <a:chOff x="693032" y="2763210"/>
            <a:chExt cx="9379656" cy="197552"/>
          </a:xfrm>
        </p:grpSpPr>
        <p:cxnSp>
          <p:nvCxnSpPr>
            <p:cNvPr id="14" name="Straight Connector 13">
              <a:extLst>
                <a:ext uri="{FF2B5EF4-FFF2-40B4-BE49-F238E27FC236}">
                  <a16:creationId xmlns:a16="http://schemas.microsoft.com/office/drawing/2014/main" id="{463B4A2F-965F-4DB6-0A87-BECC1651A592}"/>
                </a:ext>
              </a:extLst>
            </p:cNvPr>
            <p:cNvCxnSpPr>
              <a:cxnSpLocks/>
            </p:cNvCxnSpPr>
            <p:nvPr/>
          </p:nvCxnSpPr>
          <p:spPr>
            <a:xfrm flipH="1" flipV="1">
              <a:off x="693032" y="2764984"/>
              <a:ext cx="9379656"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C9C33259-44DC-281D-EC99-660177ED5EFA}"/>
                </a:ext>
              </a:extLst>
            </p:cNvPr>
            <p:cNvCxnSpPr>
              <a:cxnSpLocks/>
            </p:cNvCxnSpPr>
            <p:nvPr/>
          </p:nvCxnSpPr>
          <p:spPr>
            <a:xfrm flipV="1">
              <a:off x="694418" y="2767292"/>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54763A21-B893-F381-53AD-8EBEBF625AF0}"/>
                </a:ext>
              </a:extLst>
            </p:cNvPr>
            <p:cNvCxnSpPr>
              <a:cxnSpLocks/>
            </p:cNvCxnSpPr>
            <p:nvPr/>
          </p:nvCxnSpPr>
          <p:spPr>
            <a:xfrm flipV="1">
              <a:off x="5897979" y="2763210"/>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50" name="Straight Connector 49">
              <a:extLst>
                <a:ext uri="{FF2B5EF4-FFF2-40B4-BE49-F238E27FC236}">
                  <a16:creationId xmlns:a16="http://schemas.microsoft.com/office/drawing/2014/main" id="{6ABEF1E1-07C0-C84C-C0C8-C4886476D0C4}"/>
                </a:ext>
              </a:extLst>
            </p:cNvPr>
            <p:cNvCxnSpPr>
              <a:cxnSpLocks/>
            </p:cNvCxnSpPr>
            <p:nvPr/>
          </p:nvCxnSpPr>
          <p:spPr>
            <a:xfrm flipV="1">
              <a:off x="3174370" y="2777882"/>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grpSp>
      <p:sp>
        <p:nvSpPr>
          <p:cNvPr id="6" name="TextBox 5">
            <a:hlinkClick r:id="rId20" action="ppaction://hlinksldjump"/>
            <a:extLst>
              <a:ext uri="{FF2B5EF4-FFF2-40B4-BE49-F238E27FC236}">
                <a16:creationId xmlns:a16="http://schemas.microsoft.com/office/drawing/2014/main" id="{3309CE4C-DA86-961A-C74A-45C23A34E147}"/>
              </a:ext>
            </a:extLst>
          </p:cNvPr>
          <p:cNvSpPr txBox="1"/>
          <p:nvPr/>
        </p:nvSpPr>
        <p:spPr>
          <a:xfrm>
            <a:off x="10076476" y="2628441"/>
            <a:ext cx="1163363" cy="182880"/>
          </a:xfrm>
          <a:prstGeom prst="rect">
            <a:avLst/>
          </a:prstGeom>
          <a:noFill/>
          <a:ln w="12700">
            <a:solidFill>
              <a:schemeClr val="accent6">
                <a:lumMod val="75000"/>
              </a:schemeClr>
            </a:solidFill>
          </a:ln>
        </p:spPr>
        <p:txBody>
          <a:bodyPr wrap="square" rtlCol="0" anchor="ctr">
            <a:spAutoFit/>
          </a:bodyPr>
          <a:lstStyle/>
          <a:p>
            <a:r>
              <a:rPr lang="en-US" sz="1100" err="1"/>
              <a:t>MSB_Quiesce</a:t>
            </a:r>
            <a:endParaRPr lang="en-US" sz="1100"/>
          </a:p>
        </p:txBody>
      </p:sp>
    </p:spTree>
    <p:extLst>
      <p:ext uri="{BB962C8B-B14F-4D97-AF65-F5344CB8AC3E}">
        <p14:creationId xmlns:p14="http://schemas.microsoft.com/office/powerpoint/2010/main" val="333030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E49B924-365D-34EF-DC67-28B7269B8565}"/>
              </a:ext>
            </a:extLst>
          </p:cNvPr>
          <p:cNvSpPr/>
          <p:nvPr/>
        </p:nvSpPr>
        <p:spPr>
          <a:xfrm>
            <a:off x="1441261"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DE7AD4-A5FB-BC7F-D6BF-164E34671D90}"/>
              </a:ext>
            </a:extLst>
          </p:cNvPr>
          <p:cNvSpPr/>
          <p:nvPr/>
        </p:nvSpPr>
        <p:spPr>
          <a:xfrm>
            <a:off x="953558"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4B70D4-3D39-ECEE-401E-F3CD2933C778}"/>
              </a:ext>
            </a:extLst>
          </p:cNvPr>
          <p:cNvSpPr/>
          <p:nvPr/>
        </p:nvSpPr>
        <p:spPr>
          <a:xfrm>
            <a:off x="1319337"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8750E1-959F-F16C-900E-B577A36D38ED}"/>
              </a:ext>
            </a:extLst>
          </p:cNvPr>
          <p:cNvSpPr/>
          <p:nvPr/>
        </p:nvSpPr>
        <p:spPr>
          <a:xfrm>
            <a:off x="1197410"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D03D8A-6C8B-6209-D12F-1B474227CD5E}"/>
              </a:ext>
            </a:extLst>
          </p:cNvPr>
          <p:cNvSpPr/>
          <p:nvPr/>
        </p:nvSpPr>
        <p:spPr>
          <a:xfrm>
            <a:off x="1075485"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B0E7FF-DA88-3280-85EB-EB11FB34F71F}"/>
              </a:ext>
            </a:extLst>
          </p:cNvPr>
          <p:cNvSpPr/>
          <p:nvPr/>
        </p:nvSpPr>
        <p:spPr>
          <a:xfrm>
            <a:off x="831633"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48DDEE3-AF3A-B1E6-23FB-B3DB8B70510A}"/>
              </a:ext>
            </a:extLst>
          </p:cNvPr>
          <p:cNvSpPr/>
          <p:nvPr/>
        </p:nvSpPr>
        <p:spPr>
          <a:xfrm>
            <a:off x="2196898" y="26719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A97CA23-5C37-EB87-ED9C-965A628EB4AA}"/>
              </a:ext>
            </a:extLst>
          </p:cNvPr>
          <p:cNvSpPr/>
          <p:nvPr/>
        </p:nvSpPr>
        <p:spPr>
          <a:xfrm>
            <a:off x="2062758" y="26719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a:extLst>
              <a:ext uri="{FF2B5EF4-FFF2-40B4-BE49-F238E27FC236}">
                <a16:creationId xmlns:a16="http://schemas.microsoft.com/office/drawing/2014/main" id="{EA20578A-A68B-F95C-9166-6B2B0211140B}"/>
              </a:ext>
            </a:extLst>
          </p:cNvPr>
          <p:cNvGrpSpPr/>
          <p:nvPr/>
        </p:nvGrpSpPr>
        <p:grpSpPr>
          <a:xfrm>
            <a:off x="834257" y="5051633"/>
            <a:ext cx="858919" cy="108035"/>
            <a:chOff x="834255" y="5060868"/>
            <a:chExt cx="858919" cy="108035"/>
          </a:xfrm>
        </p:grpSpPr>
        <p:sp>
          <p:nvSpPr>
            <p:cNvPr id="66" name="Rectangle 65">
              <a:extLst>
                <a:ext uri="{FF2B5EF4-FFF2-40B4-BE49-F238E27FC236}">
                  <a16:creationId xmlns:a16="http://schemas.microsoft.com/office/drawing/2014/main" id="{E6491C69-7014-6BDC-463B-95B797C810AC}"/>
                </a:ext>
              </a:extLst>
            </p:cNvPr>
            <p:cNvSpPr/>
            <p:nvPr/>
          </p:nvSpPr>
          <p:spPr>
            <a:xfrm>
              <a:off x="95901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02CD801-A2C1-6D93-114B-1F3178629FA4}"/>
                </a:ext>
              </a:extLst>
            </p:cNvPr>
            <p:cNvSpPr/>
            <p:nvPr/>
          </p:nvSpPr>
          <p:spPr>
            <a:xfrm>
              <a:off x="8342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38A718C-A991-664B-DDBF-CBEF4627269A}"/>
                </a:ext>
              </a:extLst>
            </p:cNvPr>
            <p:cNvSpPr/>
            <p:nvPr/>
          </p:nvSpPr>
          <p:spPr>
            <a:xfrm>
              <a:off x="133329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AAFFB88-555F-49EA-193C-5E1DB97FCB88}"/>
                </a:ext>
              </a:extLst>
            </p:cNvPr>
            <p:cNvSpPr/>
            <p:nvPr/>
          </p:nvSpPr>
          <p:spPr>
            <a:xfrm>
              <a:off x="120853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E3071CD-DE46-8124-0EBB-6F7D0378B160}"/>
                </a:ext>
              </a:extLst>
            </p:cNvPr>
            <p:cNvSpPr/>
            <p:nvPr/>
          </p:nvSpPr>
          <p:spPr>
            <a:xfrm>
              <a:off x="108377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B4EF081-26A6-A110-6D81-B420ED9B1849}"/>
                </a:ext>
              </a:extLst>
            </p:cNvPr>
            <p:cNvSpPr/>
            <p:nvPr/>
          </p:nvSpPr>
          <p:spPr>
            <a:xfrm>
              <a:off x="14580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C47B5177-67CE-DAC9-F7EA-EEBA582A0EDF}"/>
                </a:ext>
              </a:extLst>
            </p:cNvPr>
            <p:cNvSpPr/>
            <p:nvPr/>
          </p:nvSpPr>
          <p:spPr>
            <a:xfrm>
              <a:off x="1582816"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1E9C49BD-ECCD-113E-4B7C-EE6209D10E87}"/>
              </a:ext>
            </a:extLst>
          </p:cNvPr>
          <p:cNvGrpSpPr/>
          <p:nvPr/>
        </p:nvGrpSpPr>
        <p:grpSpPr>
          <a:xfrm>
            <a:off x="533608" y="2291520"/>
            <a:ext cx="3589075" cy="2876901"/>
            <a:chOff x="533608" y="2291520"/>
            <a:chExt cx="3589075" cy="2876901"/>
          </a:xfrm>
        </p:grpSpPr>
        <p:pic>
          <p:nvPicPr>
            <p:cNvPr id="4" name="Picture 3">
              <a:extLst>
                <a:ext uri="{FF2B5EF4-FFF2-40B4-BE49-F238E27FC236}">
                  <a16:creationId xmlns:a16="http://schemas.microsoft.com/office/drawing/2014/main" id="{969D5ECB-BE3E-FE9B-C187-12E78BFD509A}"/>
                </a:ext>
              </a:extLst>
            </p:cNvPr>
            <p:cNvPicPr>
              <a:picLocks noChangeAspect="1"/>
            </p:cNvPicPr>
            <p:nvPr/>
          </p:nvPicPr>
          <p:blipFill rotWithShape="1">
            <a:blip r:embed="rId3"/>
            <a:srcRect l="4323"/>
            <a:stretch/>
          </p:blipFill>
          <p:spPr>
            <a:xfrm rot="5400000">
              <a:off x="889695" y="1935433"/>
              <a:ext cx="2876901" cy="3589075"/>
            </a:xfrm>
            <a:prstGeom prst="rect">
              <a:avLst/>
            </a:prstGeom>
          </p:spPr>
        </p:pic>
        <p:sp>
          <p:nvSpPr>
            <p:cNvPr id="101" name="TextBox 100">
              <a:extLst>
                <a:ext uri="{FF2B5EF4-FFF2-40B4-BE49-F238E27FC236}">
                  <a16:creationId xmlns:a16="http://schemas.microsoft.com/office/drawing/2014/main" id="{EACA2A5A-6F6E-02B1-26E1-75052BBF71DB}"/>
                </a:ext>
              </a:extLst>
            </p:cNvPr>
            <p:cNvSpPr txBox="1"/>
            <p:nvPr/>
          </p:nvSpPr>
          <p:spPr>
            <a:xfrm flipH="1">
              <a:off x="748380" y="3338121"/>
              <a:ext cx="2062103" cy="894542"/>
            </a:xfrm>
            <a:prstGeom prst="rect">
              <a:avLst/>
            </a:prstGeom>
            <a:noFill/>
          </p:spPr>
          <p:txBody>
            <a:bodyPr vert="vert270" wrap="square" rtlCol="0">
              <a:spAutoFit/>
            </a:bodyPr>
            <a:lstStyle/>
            <a:p>
              <a:r>
                <a:rPr lang="en-US" sz="800" b="1">
                  <a:solidFill>
                    <a:srgbClr val="FFFF00"/>
                  </a:solidFill>
                </a:rPr>
                <a:t>6</a:t>
              </a:r>
            </a:p>
            <a:p>
              <a:r>
                <a:rPr lang="en-US" sz="800" b="1">
                  <a:solidFill>
                    <a:srgbClr val="FFFF00"/>
                  </a:solidFill>
                </a:rPr>
                <a:t>7</a:t>
              </a:r>
            </a:p>
            <a:p>
              <a:r>
                <a:rPr lang="en-US" sz="800" b="1">
                  <a:solidFill>
                    <a:srgbClr val="FFFF00"/>
                  </a:solidFill>
                </a:rPr>
                <a:t>8</a:t>
              </a:r>
            </a:p>
            <a:p>
              <a:r>
                <a:rPr lang="en-US" sz="800" b="1">
                  <a:solidFill>
                    <a:srgbClr val="FFFF00"/>
                  </a:solidFill>
                </a:rPr>
                <a:t>9 </a:t>
              </a:r>
            </a:p>
            <a:p>
              <a:r>
                <a:rPr lang="en-US" sz="800" b="1">
                  <a:solidFill>
                    <a:srgbClr val="FFFF00"/>
                  </a:solidFill>
                </a:rPr>
                <a:t>10</a:t>
              </a:r>
            </a:p>
            <a:p>
              <a:r>
                <a:rPr lang="en-US" sz="800" b="1">
                  <a:solidFill>
                    <a:srgbClr val="FFFF00"/>
                  </a:solidFill>
                </a:rPr>
                <a:t>11</a:t>
              </a:r>
            </a:p>
            <a:p>
              <a:r>
                <a:rPr lang="en-US" sz="800" b="1">
                  <a:solidFill>
                    <a:srgbClr val="FFFF00"/>
                  </a:solidFill>
                </a:rPr>
                <a:t>12</a:t>
              </a:r>
            </a:p>
            <a:p>
              <a:r>
                <a:rPr lang="en-US" sz="800" b="1">
                  <a:solidFill>
                    <a:srgbClr val="FFFF00"/>
                  </a:solidFill>
                </a:rPr>
                <a:t>13</a:t>
              </a:r>
            </a:p>
            <a:p>
              <a:r>
                <a:rPr lang="en-US" sz="800" b="1">
                  <a:solidFill>
                    <a:srgbClr val="FFFF00"/>
                  </a:solidFill>
                </a:rPr>
                <a:t>14</a:t>
              </a:r>
            </a:p>
            <a:p>
              <a:r>
                <a:rPr lang="en-US" sz="800" b="1">
                  <a:solidFill>
                    <a:srgbClr val="FFFF00"/>
                  </a:solidFill>
                </a:rPr>
                <a:t>RESET</a:t>
              </a:r>
            </a:p>
            <a:p>
              <a:r>
                <a:rPr lang="en-US" sz="800" b="1">
                  <a:solidFill>
                    <a:srgbClr val="FFFF00"/>
                  </a:solidFill>
                </a:rPr>
                <a:t>GND</a:t>
              </a:r>
            </a:p>
            <a:p>
              <a:r>
                <a:rPr lang="en-US" sz="800" b="1">
                  <a:solidFill>
                    <a:srgbClr val="FFFF00"/>
                  </a:solidFill>
                </a:rPr>
                <a:t>VCC (3.3v)</a:t>
              </a:r>
            </a:p>
            <a:p>
              <a:r>
                <a:rPr lang="en-US" sz="800" b="1">
                  <a:solidFill>
                    <a:srgbClr val="FFFF00"/>
                  </a:solidFill>
                </a:rPr>
                <a:t>VIN (5v)</a:t>
              </a:r>
            </a:p>
            <a:p>
              <a:r>
                <a:rPr lang="en-US" sz="800" b="1">
                  <a:solidFill>
                    <a:srgbClr val="FFFF00"/>
                  </a:solidFill>
                </a:rPr>
                <a:t>5V</a:t>
              </a:r>
            </a:p>
            <a:p>
              <a:endParaRPr lang="en-US" sz="1000" b="1">
                <a:solidFill>
                  <a:srgbClr val="FFFF00"/>
                </a:solidFill>
              </a:endParaRPr>
            </a:p>
          </p:txBody>
        </p:sp>
      </p:grpSp>
      <p:sp>
        <p:nvSpPr>
          <p:cNvPr id="55" name="Rectangle 54">
            <a:extLst>
              <a:ext uri="{FF2B5EF4-FFF2-40B4-BE49-F238E27FC236}">
                <a16:creationId xmlns:a16="http://schemas.microsoft.com/office/drawing/2014/main" id="{897F4B44-90C9-B2AE-34FF-7C56CD8C97E4}"/>
              </a:ext>
            </a:extLst>
          </p:cNvPr>
          <p:cNvSpPr/>
          <p:nvPr/>
        </p:nvSpPr>
        <p:spPr>
          <a:xfrm>
            <a:off x="5347523" y="5091891"/>
            <a:ext cx="79032" cy="91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21119687-EA6A-2DFE-12FA-1B83B6342805}"/>
              </a:ext>
            </a:extLst>
          </p:cNvPr>
          <p:cNvSpPr/>
          <p:nvPr/>
        </p:nvSpPr>
        <p:spPr>
          <a:xfrm>
            <a:off x="7451453" y="1655837"/>
            <a:ext cx="65314" cy="47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E3F231D-D3FE-2177-D27B-E39E71E08C71}"/>
              </a:ext>
            </a:extLst>
          </p:cNvPr>
          <p:cNvGrpSpPr/>
          <p:nvPr/>
        </p:nvGrpSpPr>
        <p:grpSpPr>
          <a:xfrm>
            <a:off x="9483957" y="2227975"/>
            <a:ext cx="1066795" cy="1265200"/>
            <a:chOff x="10628111" y="1581619"/>
            <a:chExt cx="960795" cy="1123624"/>
          </a:xfrm>
        </p:grpSpPr>
        <p:pic>
          <p:nvPicPr>
            <p:cNvPr id="5" name="Picture 4">
              <a:extLst>
                <a:ext uri="{FF2B5EF4-FFF2-40B4-BE49-F238E27FC236}">
                  <a16:creationId xmlns:a16="http://schemas.microsoft.com/office/drawing/2014/main" id="{95898E57-7275-DC95-C0EB-A313AC58A4B5}"/>
                </a:ext>
              </a:extLst>
            </p:cNvPr>
            <p:cNvPicPr>
              <a:picLocks noChangeAspect="1"/>
            </p:cNvPicPr>
            <p:nvPr/>
          </p:nvPicPr>
          <p:blipFill>
            <a:blip r:embed="rId4"/>
            <a:stretch>
              <a:fillRect/>
            </a:stretch>
          </p:blipFill>
          <p:spPr>
            <a:xfrm>
              <a:off x="10628111" y="1581619"/>
              <a:ext cx="960795" cy="1104914"/>
            </a:xfrm>
            <a:prstGeom prst="rect">
              <a:avLst/>
            </a:prstGeom>
          </p:spPr>
        </p:pic>
        <p:sp>
          <p:nvSpPr>
            <p:cNvPr id="22" name="TextBox 21">
              <a:extLst>
                <a:ext uri="{FF2B5EF4-FFF2-40B4-BE49-F238E27FC236}">
                  <a16:creationId xmlns:a16="http://schemas.microsoft.com/office/drawing/2014/main" id="{D5EB8ECC-D97C-DC93-01A0-2073513786BC}"/>
                </a:ext>
              </a:extLst>
            </p:cNvPr>
            <p:cNvSpPr txBox="1"/>
            <p:nvPr/>
          </p:nvSpPr>
          <p:spPr>
            <a:xfrm rot="5400000">
              <a:off x="10594350" y="2079478"/>
              <a:ext cx="1015914" cy="23561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0" rIns="0" rtlCol="0">
              <a:spAutoFit/>
            </a:bodyPr>
            <a:lstStyle/>
            <a:p>
              <a:r>
                <a:rPr lang="en-US" sz="1100" dirty="0"/>
                <a:t>574 </a:t>
              </a:r>
              <a:r>
                <a:rPr lang="en-US" sz="1100" dirty="0" err="1"/>
                <a:t>Addr</a:t>
              </a:r>
              <a:r>
                <a:rPr lang="en-US" sz="1100" dirty="0"/>
                <a:t> - High</a:t>
              </a:r>
            </a:p>
          </p:txBody>
        </p:sp>
      </p:grpSp>
      <p:pic>
        <p:nvPicPr>
          <p:cNvPr id="312" name="Picture 311">
            <a:hlinkClick r:id="rId5" action="ppaction://hlinksldjump"/>
            <a:extLst>
              <a:ext uri="{FF2B5EF4-FFF2-40B4-BE49-F238E27FC236}">
                <a16:creationId xmlns:a16="http://schemas.microsoft.com/office/drawing/2014/main" id="{8B184C3F-5E4D-C2CB-703B-2625BE049D99}"/>
              </a:ext>
            </a:extLst>
          </p:cNvPr>
          <p:cNvPicPr>
            <a:picLocks noChangeAspect="1"/>
          </p:cNvPicPr>
          <p:nvPr/>
        </p:nvPicPr>
        <p:blipFill>
          <a:blip r:embed="rId6"/>
          <a:stretch>
            <a:fillRect/>
          </a:stretch>
        </p:blipFill>
        <p:spPr>
          <a:xfrm>
            <a:off x="11038384" y="6427540"/>
            <a:ext cx="1076851" cy="222744"/>
          </a:xfrm>
          <a:prstGeom prst="rect">
            <a:avLst/>
          </a:prstGeom>
        </p:spPr>
      </p:pic>
      <p:grpSp>
        <p:nvGrpSpPr>
          <p:cNvPr id="161" name="Group 160">
            <a:extLst>
              <a:ext uri="{FF2B5EF4-FFF2-40B4-BE49-F238E27FC236}">
                <a16:creationId xmlns:a16="http://schemas.microsoft.com/office/drawing/2014/main" id="{EDA0157F-B320-C8AB-8FBB-49D66EB27738}"/>
              </a:ext>
            </a:extLst>
          </p:cNvPr>
          <p:cNvGrpSpPr/>
          <p:nvPr/>
        </p:nvGrpSpPr>
        <p:grpSpPr>
          <a:xfrm>
            <a:off x="7370150" y="3819097"/>
            <a:ext cx="110359" cy="595791"/>
            <a:chOff x="7129345" y="3726564"/>
            <a:chExt cx="110358" cy="595791"/>
          </a:xfrm>
        </p:grpSpPr>
        <p:sp>
          <p:nvSpPr>
            <p:cNvPr id="157" name="Rectangle 156">
              <a:extLst>
                <a:ext uri="{FF2B5EF4-FFF2-40B4-BE49-F238E27FC236}">
                  <a16:creationId xmlns:a16="http://schemas.microsoft.com/office/drawing/2014/main" id="{0D9D67BD-8A84-7A4B-C90C-78D33F215CC9}"/>
                </a:ext>
              </a:extLst>
            </p:cNvPr>
            <p:cNvSpPr/>
            <p:nvPr/>
          </p:nvSpPr>
          <p:spPr>
            <a:xfrm>
              <a:off x="7129345" y="421432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B31D6044-D9A6-2115-0664-8D29E0850ED8}"/>
                </a:ext>
              </a:extLst>
            </p:cNvPr>
            <p:cNvSpPr/>
            <p:nvPr/>
          </p:nvSpPr>
          <p:spPr>
            <a:xfrm>
              <a:off x="7129345" y="38891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F6E8FADA-2A5C-BC96-92D8-8D51C49DC71F}"/>
                </a:ext>
              </a:extLst>
            </p:cNvPr>
            <p:cNvSpPr/>
            <p:nvPr/>
          </p:nvSpPr>
          <p:spPr>
            <a:xfrm>
              <a:off x="7129345" y="40517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0C8CE59E-464D-87FC-521C-FFAA6F714500}"/>
                </a:ext>
              </a:extLst>
            </p:cNvPr>
            <p:cNvSpPr/>
            <p:nvPr/>
          </p:nvSpPr>
          <p:spPr>
            <a:xfrm>
              <a:off x="7129345" y="372656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4583C41E-59B4-C8E5-8EDD-12B525C9B012}"/>
              </a:ext>
            </a:extLst>
          </p:cNvPr>
          <p:cNvSpPr/>
          <p:nvPr/>
        </p:nvSpPr>
        <p:spPr>
          <a:xfrm>
            <a:off x="4440791" y="5457156"/>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7006D8D-6B84-2190-823F-3C776CE486CF}"/>
              </a:ext>
            </a:extLst>
          </p:cNvPr>
          <p:cNvSpPr/>
          <p:nvPr/>
        </p:nvSpPr>
        <p:spPr>
          <a:xfrm>
            <a:off x="4440791" y="564129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B288A1-DC24-231A-DA1D-F2E0C00B6E23}"/>
              </a:ext>
            </a:extLst>
          </p:cNvPr>
          <p:cNvSpPr/>
          <p:nvPr/>
        </p:nvSpPr>
        <p:spPr>
          <a:xfrm>
            <a:off x="4440791" y="582543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898602F-FEFA-0E83-A82F-D23EB266D065}"/>
              </a:ext>
            </a:extLst>
          </p:cNvPr>
          <p:cNvSpPr/>
          <p:nvPr/>
        </p:nvSpPr>
        <p:spPr>
          <a:xfrm>
            <a:off x="4440791" y="600956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863883C-480E-54E0-4B5F-20F03705BC9F}"/>
              </a:ext>
            </a:extLst>
          </p:cNvPr>
          <p:cNvSpPr/>
          <p:nvPr/>
        </p:nvSpPr>
        <p:spPr>
          <a:xfrm>
            <a:off x="4440791" y="6193708"/>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9B38431-5F95-7016-F900-C914DFE8F259}"/>
              </a:ext>
            </a:extLst>
          </p:cNvPr>
          <p:cNvSpPr/>
          <p:nvPr/>
        </p:nvSpPr>
        <p:spPr>
          <a:xfrm>
            <a:off x="4440791" y="6377844"/>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8681ACF-77C7-C62D-4491-289FAEC42779}"/>
              </a:ext>
            </a:extLst>
          </p:cNvPr>
          <p:cNvSpPr/>
          <p:nvPr/>
        </p:nvSpPr>
        <p:spPr>
          <a:xfrm>
            <a:off x="4440791" y="527301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4D6AE8-0EBE-1A43-47A5-55309001C703}"/>
              </a:ext>
            </a:extLst>
          </p:cNvPr>
          <p:cNvSpPr/>
          <p:nvPr/>
        </p:nvSpPr>
        <p:spPr>
          <a:xfrm>
            <a:off x="4440791" y="5088880"/>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421775C-C485-8B89-AE8A-3D4F9F8F831C}"/>
              </a:ext>
            </a:extLst>
          </p:cNvPr>
          <p:cNvSpPr/>
          <p:nvPr/>
        </p:nvSpPr>
        <p:spPr>
          <a:xfrm>
            <a:off x="5263576" y="545189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6F30D4B-AA01-EDCD-D597-81B030EF04F0}"/>
              </a:ext>
            </a:extLst>
          </p:cNvPr>
          <p:cNvSpPr/>
          <p:nvPr/>
        </p:nvSpPr>
        <p:spPr>
          <a:xfrm>
            <a:off x="5263576" y="563603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E23C5547-600E-2662-E494-D811F86754BD}"/>
              </a:ext>
            </a:extLst>
          </p:cNvPr>
          <p:cNvSpPr/>
          <p:nvPr/>
        </p:nvSpPr>
        <p:spPr>
          <a:xfrm>
            <a:off x="5263576" y="582017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CA2D6DE-9D3D-DBE1-EE66-23A1AB91CD1D}"/>
              </a:ext>
            </a:extLst>
          </p:cNvPr>
          <p:cNvSpPr/>
          <p:nvPr/>
        </p:nvSpPr>
        <p:spPr>
          <a:xfrm>
            <a:off x="5263576" y="600431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9DC3A2A-19E2-6F2A-8C23-50271ED08866}"/>
              </a:ext>
            </a:extLst>
          </p:cNvPr>
          <p:cNvSpPr/>
          <p:nvPr/>
        </p:nvSpPr>
        <p:spPr>
          <a:xfrm>
            <a:off x="5263576" y="618845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7BF3609C-A30A-8D60-7047-4050DB7D3C63}"/>
              </a:ext>
            </a:extLst>
          </p:cNvPr>
          <p:cNvSpPr/>
          <p:nvPr/>
        </p:nvSpPr>
        <p:spPr>
          <a:xfrm>
            <a:off x="5263576" y="637258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0B1D2F4-F092-1CFB-42D0-B2BCA50354A2}"/>
              </a:ext>
            </a:extLst>
          </p:cNvPr>
          <p:cNvSpPr/>
          <p:nvPr/>
        </p:nvSpPr>
        <p:spPr>
          <a:xfrm>
            <a:off x="5263576" y="526776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8708FC7-0909-E0AB-8E5A-B9E8A733DA62}"/>
              </a:ext>
            </a:extLst>
          </p:cNvPr>
          <p:cNvSpPr/>
          <p:nvPr/>
        </p:nvSpPr>
        <p:spPr>
          <a:xfrm>
            <a:off x="5263576" y="508362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AF6BF-9D91-096D-EBAD-5BEE3E4AF905}"/>
              </a:ext>
            </a:extLst>
          </p:cNvPr>
          <p:cNvSpPr>
            <a:spLocks noGrp="1"/>
          </p:cNvSpPr>
          <p:nvPr>
            <p:ph type="ctrTitle"/>
          </p:nvPr>
        </p:nvSpPr>
        <p:spPr>
          <a:xfrm>
            <a:off x="4440791" y="135085"/>
            <a:ext cx="3840480" cy="446307"/>
          </a:xfrm>
          <a:prstGeom prst="rect">
            <a:avLst/>
          </a:prstGeom>
          <a:solidFill>
            <a:schemeClr val="accent6">
              <a:lumMod val="20000"/>
              <a:lumOff val="80000"/>
            </a:schemeClr>
          </a:solidFill>
        </p:spPr>
        <p:txBody>
          <a:bodyPr/>
          <a:lstStyle/>
          <a:p>
            <a:r>
              <a:rPr lang="en-US" sz="2400"/>
              <a:t>SD Card – Page Load / Store</a:t>
            </a:r>
            <a:endParaRPr lang="en-US"/>
          </a:p>
        </p:txBody>
      </p:sp>
      <p:sp>
        <p:nvSpPr>
          <p:cNvPr id="8" name="TextBox 7">
            <a:extLst>
              <a:ext uri="{FF2B5EF4-FFF2-40B4-BE49-F238E27FC236}">
                <a16:creationId xmlns:a16="http://schemas.microsoft.com/office/drawing/2014/main" id="{10F7EA9B-0D1C-263A-8A31-1D4A17BBC904}"/>
              </a:ext>
            </a:extLst>
          </p:cNvPr>
          <p:cNvSpPr txBox="1"/>
          <p:nvPr/>
        </p:nvSpPr>
        <p:spPr>
          <a:xfrm>
            <a:off x="4533707" y="3877062"/>
            <a:ext cx="811441" cy="507831"/>
          </a:xfrm>
          <a:prstGeom prst="rect">
            <a:avLst/>
          </a:prstGeom>
          <a:noFill/>
        </p:spPr>
        <p:txBody>
          <a:bodyPr wrap="none" rtlCol="0">
            <a:spAutoFit/>
          </a:bodyPr>
          <a:lstStyle/>
          <a:p>
            <a:r>
              <a:rPr lang="en-US" sz="900"/>
              <a:t>3.3v – 5v</a:t>
            </a:r>
          </a:p>
          <a:p>
            <a:r>
              <a:rPr lang="en-US" sz="900"/>
              <a:t>bi-directional</a:t>
            </a:r>
          </a:p>
          <a:p>
            <a:r>
              <a:rPr lang="en-US" sz="900"/>
              <a:t>level shifters</a:t>
            </a:r>
          </a:p>
        </p:txBody>
      </p:sp>
      <p:sp>
        <p:nvSpPr>
          <p:cNvPr id="77" name="TextBox 76">
            <a:extLst>
              <a:ext uri="{FF2B5EF4-FFF2-40B4-BE49-F238E27FC236}">
                <a16:creationId xmlns:a16="http://schemas.microsoft.com/office/drawing/2014/main" id="{A9480FAE-DE4B-F5A8-DB22-A872982548AF}"/>
              </a:ext>
            </a:extLst>
          </p:cNvPr>
          <p:cNvSpPr txBox="1"/>
          <p:nvPr/>
        </p:nvSpPr>
        <p:spPr>
          <a:xfrm>
            <a:off x="2155132" y="730691"/>
            <a:ext cx="1043812" cy="276999"/>
          </a:xfrm>
          <a:prstGeom prst="rect">
            <a:avLst/>
          </a:prstGeom>
          <a:noFill/>
        </p:spPr>
        <p:txBody>
          <a:bodyPr wrap="none" rtlCol="0">
            <a:spAutoFit/>
          </a:bodyPr>
          <a:lstStyle/>
          <a:p>
            <a:r>
              <a:rPr lang="en-US" sz="1200"/>
              <a:t>8-bit data bus</a:t>
            </a:r>
          </a:p>
        </p:txBody>
      </p:sp>
      <p:sp>
        <p:nvSpPr>
          <p:cNvPr id="88" name="Arrow: Right 87">
            <a:extLst>
              <a:ext uri="{FF2B5EF4-FFF2-40B4-BE49-F238E27FC236}">
                <a16:creationId xmlns:a16="http://schemas.microsoft.com/office/drawing/2014/main" id="{2782FE5F-8D63-D4BC-3377-B9D9D703A98A}"/>
              </a:ext>
            </a:extLst>
          </p:cNvPr>
          <p:cNvSpPr/>
          <p:nvPr/>
        </p:nvSpPr>
        <p:spPr>
          <a:xfrm>
            <a:off x="10491957" y="2670481"/>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15:8</a:t>
            </a:r>
          </a:p>
        </p:txBody>
      </p:sp>
      <p:sp>
        <p:nvSpPr>
          <p:cNvPr id="92" name="Rectangle 91">
            <a:extLst>
              <a:ext uri="{FF2B5EF4-FFF2-40B4-BE49-F238E27FC236}">
                <a16:creationId xmlns:a16="http://schemas.microsoft.com/office/drawing/2014/main" id="{004F959C-2365-E619-88AB-54E842D882F4}"/>
              </a:ext>
            </a:extLst>
          </p:cNvPr>
          <p:cNvSpPr/>
          <p:nvPr/>
        </p:nvSpPr>
        <p:spPr>
          <a:xfrm>
            <a:off x="9397414" y="5229100"/>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DADF934-0B1C-5A19-FD57-93745EF7D9B0}"/>
              </a:ext>
            </a:extLst>
          </p:cNvPr>
          <p:cNvSpPr/>
          <p:nvPr/>
        </p:nvSpPr>
        <p:spPr>
          <a:xfrm>
            <a:off x="9397414" y="535111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3C91FD0-1B51-D7D2-3F93-E5BFAFEF44DB}"/>
              </a:ext>
            </a:extLst>
          </p:cNvPr>
          <p:cNvSpPr/>
          <p:nvPr/>
        </p:nvSpPr>
        <p:spPr>
          <a:xfrm>
            <a:off x="9397414" y="395722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1029385-CEA2-AA9D-F14F-77605A6EE291}"/>
              </a:ext>
            </a:extLst>
          </p:cNvPr>
          <p:cNvSpPr/>
          <p:nvPr/>
        </p:nvSpPr>
        <p:spPr>
          <a:xfrm>
            <a:off x="9397414" y="4079236"/>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4AE8490-FCC2-5C76-90BA-C68F80EE443F}"/>
              </a:ext>
            </a:extLst>
          </p:cNvPr>
          <p:cNvSpPr/>
          <p:nvPr/>
        </p:nvSpPr>
        <p:spPr>
          <a:xfrm>
            <a:off x="10328046" y="462677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F9AB5F0-CA09-A302-324E-22F288A764E9}"/>
              </a:ext>
            </a:extLst>
          </p:cNvPr>
          <p:cNvSpPr/>
          <p:nvPr/>
        </p:nvSpPr>
        <p:spPr>
          <a:xfrm>
            <a:off x="10328046" y="533713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65CF8140-3D44-430C-EA7E-E3402326A5F2}"/>
              </a:ext>
            </a:extLst>
          </p:cNvPr>
          <p:cNvSpPr txBox="1"/>
          <p:nvPr/>
        </p:nvSpPr>
        <p:spPr>
          <a:xfrm>
            <a:off x="2481920" y="6063080"/>
            <a:ext cx="732893" cy="230832"/>
          </a:xfrm>
          <a:prstGeom prst="rect">
            <a:avLst/>
          </a:prstGeom>
          <a:noFill/>
        </p:spPr>
        <p:txBody>
          <a:bodyPr wrap="none" rtlCol="0">
            <a:spAutoFit/>
          </a:bodyPr>
          <a:lstStyle/>
          <a:p>
            <a:r>
              <a:rPr lang="en-US" sz="900"/>
              <a:t>9 - CNT/CLK</a:t>
            </a:r>
          </a:p>
        </p:txBody>
      </p:sp>
      <p:sp>
        <p:nvSpPr>
          <p:cNvPr id="135" name="TextBox 134">
            <a:extLst>
              <a:ext uri="{FF2B5EF4-FFF2-40B4-BE49-F238E27FC236}">
                <a16:creationId xmlns:a16="http://schemas.microsoft.com/office/drawing/2014/main" id="{A2B94239-3DBB-2E5F-03A7-0BEDA70E63BB}"/>
              </a:ext>
            </a:extLst>
          </p:cNvPr>
          <p:cNvSpPr txBox="1"/>
          <p:nvPr/>
        </p:nvSpPr>
        <p:spPr>
          <a:xfrm>
            <a:off x="2481919" y="5868836"/>
            <a:ext cx="1143262" cy="230832"/>
          </a:xfrm>
          <a:prstGeom prst="rect">
            <a:avLst/>
          </a:prstGeom>
          <a:noFill/>
        </p:spPr>
        <p:txBody>
          <a:bodyPr wrap="none" rtlCol="0">
            <a:spAutoFit/>
          </a:bodyPr>
          <a:lstStyle/>
          <a:p>
            <a:r>
              <a:rPr lang="en-US" sz="900"/>
              <a:t>10 – RESET Counters</a:t>
            </a:r>
          </a:p>
        </p:txBody>
      </p:sp>
      <p:sp>
        <p:nvSpPr>
          <p:cNvPr id="38" name="Rectangle 37">
            <a:extLst>
              <a:ext uri="{FF2B5EF4-FFF2-40B4-BE49-F238E27FC236}">
                <a16:creationId xmlns:a16="http://schemas.microsoft.com/office/drawing/2014/main" id="{051DB36B-673C-AEB7-CD1B-AEF16055E0C1}"/>
              </a:ext>
            </a:extLst>
          </p:cNvPr>
          <p:cNvSpPr/>
          <p:nvPr/>
        </p:nvSpPr>
        <p:spPr>
          <a:xfrm>
            <a:off x="4467265" y="128756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1749CC6-0175-17BF-0A3B-6148F2806FE1}"/>
              </a:ext>
            </a:extLst>
          </p:cNvPr>
          <p:cNvSpPr/>
          <p:nvPr/>
        </p:nvSpPr>
        <p:spPr>
          <a:xfrm>
            <a:off x="4467265" y="14716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B7A8CA-F716-F8B9-E958-74ADC64C523C}"/>
              </a:ext>
            </a:extLst>
          </p:cNvPr>
          <p:cNvSpPr/>
          <p:nvPr/>
        </p:nvSpPr>
        <p:spPr>
          <a:xfrm>
            <a:off x="4467265" y="165583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27A760-1B9F-D06D-1C5F-80C4C7CD7E5E}"/>
              </a:ext>
            </a:extLst>
          </p:cNvPr>
          <p:cNvSpPr/>
          <p:nvPr/>
        </p:nvSpPr>
        <p:spPr>
          <a:xfrm>
            <a:off x="4467265" y="183997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6FC478F-B492-D4C2-FACF-09CA62D96FAA}"/>
              </a:ext>
            </a:extLst>
          </p:cNvPr>
          <p:cNvSpPr/>
          <p:nvPr/>
        </p:nvSpPr>
        <p:spPr>
          <a:xfrm>
            <a:off x="4467265" y="202411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CAB551B-8C32-DAE6-C796-EEE7A26AA47F}"/>
              </a:ext>
            </a:extLst>
          </p:cNvPr>
          <p:cNvSpPr/>
          <p:nvPr/>
        </p:nvSpPr>
        <p:spPr>
          <a:xfrm>
            <a:off x="4467265" y="22082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70391E3-3251-AFA5-C60C-96B0F7D9AB60}"/>
              </a:ext>
            </a:extLst>
          </p:cNvPr>
          <p:cNvSpPr/>
          <p:nvPr/>
        </p:nvSpPr>
        <p:spPr>
          <a:xfrm>
            <a:off x="4467265" y="110342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3CEBA5F-3A96-D615-381F-5504A7D7D69D}"/>
              </a:ext>
            </a:extLst>
          </p:cNvPr>
          <p:cNvSpPr/>
          <p:nvPr/>
        </p:nvSpPr>
        <p:spPr>
          <a:xfrm>
            <a:off x="4467265" y="9192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A0D64A3-EA68-A8EA-FCDE-73BF9F4FFA9F}"/>
              </a:ext>
            </a:extLst>
          </p:cNvPr>
          <p:cNvSpPr/>
          <p:nvPr/>
        </p:nvSpPr>
        <p:spPr>
          <a:xfrm>
            <a:off x="5382156" y="127274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DC9A111-5C86-C52F-1945-0F5EB36874C1}"/>
              </a:ext>
            </a:extLst>
          </p:cNvPr>
          <p:cNvSpPr/>
          <p:nvPr/>
        </p:nvSpPr>
        <p:spPr>
          <a:xfrm>
            <a:off x="5382156" y="14568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41E62BD-0787-4701-491B-E4CAE61116DF}"/>
              </a:ext>
            </a:extLst>
          </p:cNvPr>
          <p:cNvSpPr/>
          <p:nvPr/>
        </p:nvSpPr>
        <p:spPr>
          <a:xfrm>
            <a:off x="5382156" y="164102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AECCCA1-A72A-23BE-9D9D-E7E6E8355667}"/>
              </a:ext>
            </a:extLst>
          </p:cNvPr>
          <p:cNvSpPr/>
          <p:nvPr/>
        </p:nvSpPr>
        <p:spPr>
          <a:xfrm>
            <a:off x="5382156" y="182516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25FDC8B6-4815-2660-D68A-DF1930C56BCB}"/>
              </a:ext>
            </a:extLst>
          </p:cNvPr>
          <p:cNvSpPr/>
          <p:nvPr/>
        </p:nvSpPr>
        <p:spPr>
          <a:xfrm>
            <a:off x="5382156" y="2009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F388D34-816B-25A1-E982-20E56D533301}"/>
              </a:ext>
            </a:extLst>
          </p:cNvPr>
          <p:cNvSpPr/>
          <p:nvPr/>
        </p:nvSpPr>
        <p:spPr>
          <a:xfrm>
            <a:off x="5382156" y="21934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651F7922-991D-0534-6ADA-33CAB1CA826E}"/>
              </a:ext>
            </a:extLst>
          </p:cNvPr>
          <p:cNvSpPr/>
          <p:nvPr/>
        </p:nvSpPr>
        <p:spPr>
          <a:xfrm>
            <a:off x="5382156" y="108860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34481C02-76D3-85CD-18BF-2D5252DA6E09}"/>
              </a:ext>
            </a:extLst>
          </p:cNvPr>
          <p:cNvSpPr/>
          <p:nvPr/>
        </p:nvSpPr>
        <p:spPr>
          <a:xfrm>
            <a:off x="5382156" y="90447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4C7F65-FBCA-A307-815B-BCA74F7A9C8D}"/>
              </a:ext>
            </a:extLst>
          </p:cNvPr>
          <p:cNvPicPr>
            <a:picLocks noChangeAspect="1"/>
          </p:cNvPicPr>
          <p:nvPr/>
        </p:nvPicPr>
        <p:blipFill>
          <a:blip r:embed="rId7"/>
          <a:stretch>
            <a:fillRect/>
          </a:stretch>
        </p:blipFill>
        <p:spPr>
          <a:xfrm flipH="1">
            <a:off x="4335626" y="605620"/>
            <a:ext cx="1224815" cy="1977259"/>
          </a:xfrm>
          <a:prstGeom prst="rect">
            <a:avLst/>
          </a:prstGeom>
        </p:spPr>
      </p:pic>
      <p:graphicFrame>
        <p:nvGraphicFramePr>
          <p:cNvPr id="156" name="Table 155">
            <a:extLst>
              <a:ext uri="{FF2B5EF4-FFF2-40B4-BE49-F238E27FC236}">
                <a16:creationId xmlns:a16="http://schemas.microsoft.com/office/drawing/2014/main" id="{D7958515-0B74-FD27-A69E-A6E400852268}"/>
              </a:ext>
            </a:extLst>
          </p:cNvPr>
          <p:cNvGraphicFramePr>
            <a:graphicFrameLocks noGrp="1"/>
          </p:cNvGraphicFramePr>
          <p:nvPr>
            <p:extLst>
              <p:ext uri="{D42A27DB-BD31-4B8C-83A1-F6EECF244321}">
                <p14:modId xmlns:p14="http://schemas.microsoft.com/office/powerpoint/2010/main" val="1867700905"/>
              </p:ext>
            </p:extLst>
          </p:nvPr>
        </p:nvGraphicFramePr>
        <p:xfrm>
          <a:off x="10036868" y="311591"/>
          <a:ext cx="1990032" cy="800100"/>
        </p:xfrm>
        <a:graphic>
          <a:graphicData uri="http://schemas.openxmlformats.org/drawingml/2006/table">
            <a:tbl>
              <a:tblPr firstRow="1" bandRow="1">
                <a:tableStyleId>{5C22544A-7EE6-4342-B048-85BDC9FD1C3A}</a:tableStyleId>
              </a:tblPr>
              <a:tblGrid>
                <a:gridCol w="777182">
                  <a:extLst>
                    <a:ext uri="{9D8B030D-6E8A-4147-A177-3AD203B41FA5}">
                      <a16:colId xmlns:a16="http://schemas.microsoft.com/office/drawing/2014/main" val="1869732311"/>
                    </a:ext>
                  </a:extLst>
                </a:gridCol>
                <a:gridCol w="457200">
                  <a:extLst>
                    <a:ext uri="{9D8B030D-6E8A-4147-A177-3AD203B41FA5}">
                      <a16:colId xmlns:a16="http://schemas.microsoft.com/office/drawing/2014/main" val="3736438610"/>
                    </a:ext>
                  </a:extLst>
                </a:gridCol>
                <a:gridCol w="755650">
                  <a:extLst>
                    <a:ext uri="{9D8B030D-6E8A-4147-A177-3AD203B41FA5}">
                      <a16:colId xmlns:a16="http://schemas.microsoft.com/office/drawing/2014/main" val="2970362926"/>
                    </a:ext>
                  </a:extLst>
                </a:gridCol>
              </a:tblGrid>
              <a:tr h="0">
                <a:tc>
                  <a:txBody>
                    <a:bodyPr/>
                    <a:lstStyle/>
                    <a:p>
                      <a:r>
                        <a:rPr lang="en-US" sz="1050"/>
                        <a:t>Address</a:t>
                      </a:r>
                    </a:p>
                  </a:txBody>
                  <a:tcPr marT="0" marB="0"/>
                </a:tc>
                <a:tc>
                  <a:txBody>
                    <a:bodyPr/>
                    <a:lstStyle/>
                    <a:p>
                      <a:r>
                        <a:rPr lang="en-US" sz="1050"/>
                        <a:t>R/W</a:t>
                      </a:r>
                    </a:p>
                  </a:txBody>
                  <a:tcPr marT="0" marB="0"/>
                </a:tc>
                <a:tc>
                  <a:txBody>
                    <a:bodyPr/>
                    <a:lstStyle/>
                    <a:p>
                      <a:r>
                        <a:rPr lang="en-US" sz="1050"/>
                        <a:t>Register</a:t>
                      </a:r>
                    </a:p>
                  </a:txBody>
                  <a:tcPr marT="0" marB="0"/>
                </a:tc>
                <a:extLst>
                  <a:ext uri="{0D108BD9-81ED-4DB2-BD59-A6C34878D82A}">
                    <a16:rowId xmlns:a16="http://schemas.microsoft.com/office/drawing/2014/main" val="3678069774"/>
                  </a:ext>
                </a:extLst>
              </a:tr>
              <a:tr h="0">
                <a:tc>
                  <a:txBody>
                    <a:bodyPr/>
                    <a:lstStyle/>
                    <a:p>
                      <a:r>
                        <a:rPr lang="en-US" sz="1050"/>
                        <a:t>Base </a:t>
                      </a:r>
                      <a:r>
                        <a:rPr lang="en-US" sz="1050" err="1"/>
                        <a:t>Addr</a:t>
                      </a:r>
                      <a:endParaRPr lang="en-US" sz="1050"/>
                    </a:p>
                  </a:txBody>
                  <a:tcPr marT="0" marB="0"/>
                </a:tc>
                <a:tc>
                  <a:txBody>
                    <a:bodyPr/>
                    <a:lstStyle/>
                    <a:p>
                      <a:r>
                        <a:rPr lang="en-US" sz="1050"/>
                        <a:t>W</a:t>
                      </a:r>
                    </a:p>
                  </a:txBody>
                  <a:tcPr marT="0" marB="0"/>
                </a:tc>
                <a:tc>
                  <a:txBody>
                    <a:bodyPr/>
                    <a:lstStyle/>
                    <a:p>
                      <a:r>
                        <a:rPr lang="en-US" sz="1050" err="1"/>
                        <a:t>Addr</a:t>
                      </a:r>
                      <a:r>
                        <a:rPr lang="en-US" sz="1050"/>
                        <a:t> Hi</a:t>
                      </a:r>
                    </a:p>
                  </a:txBody>
                  <a:tcPr marT="0" marB="0"/>
                </a:tc>
                <a:extLst>
                  <a:ext uri="{0D108BD9-81ED-4DB2-BD59-A6C34878D82A}">
                    <a16:rowId xmlns:a16="http://schemas.microsoft.com/office/drawing/2014/main" val="846205361"/>
                  </a:ext>
                </a:extLst>
              </a:tr>
              <a:tr h="0">
                <a:tc>
                  <a:txBody>
                    <a:bodyPr/>
                    <a:lstStyle/>
                    <a:p>
                      <a:r>
                        <a:rPr lang="en-US" sz="1050"/>
                        <a:t>+1</a:t>
                      </a:r>
                    </a:p>
                  </a:txBody>
                  <a:tcPr marT="0" marB="0"/>
                </a:tc>
                <a:tc>
                  <a:txBody>
                    <a:bodyPr/>
                    <a:lstStyle/>
                    <a:p>
                      <a:r>
                        <a:rPr lang="en-US" sz="1050"/>
                        <a:t>W</a:t>
                      </a:r>
                    </a:p>
                  </a:txBody>
                  <a:tcPr marT="0" marB="0"/>
                </a:tc>
                <a:tc>
                  <a:txBody>
                    <a:bodyPr/>
                    <a:lstStyle/>
                    <a:p>
                      <a:r>
                        <a:rPr lang="en-US" sz="1050"/>
                        <a:t>Sector Hi</a:t>
                      </a:r>
                    </a:p>
                  </a:txBody>
                  <a:tcPr marT="0" marB="0"/>
                </a:tc>
                <a:extLst>
                  <a:ext uri="{0D108BD9-81ED-4DB2-BD59-A6C34878D82A}">
                    <a16:rowId xmlns:a16="http://schemas.microsoft.com/office/drawing/2014/main" val="1997243859"/>
                  </a:ext>
                </a:extLst>
              </a:tr>
              <a:tr h="0">
                <a:tc>
                  <a:txBody>
                    <a:bodyPr/>
                    <a:lstStyle/>
                    <a:p>
                      <a:r>
                        <a:rPr lang="en-US" sz="1050"/>
                        <a:t>+2</a:t>
                      </a:r>
                    </a:p>
                  </a:txBody>
                  <a:tcPr marT="0" marB="0"/>
                </a:tc>
                <a:tc>
                  <a:txBody>
                    <a:bodyPr/>
                    <a:lstStyle/>
                    <a:p>
                      <a:r>
                        <a:rPr lang="en-US" sz="1050"/>
                        <a:t>W</a:t>
                      </a:r>
                    </a:p>
                  </a:txBody>
                  <a:tcPr marT="0" marB="0"/>
                </a:tc>
                <a:tc>
                  <a:txBody>
                    <a:bodyPr/>
                    <a:lstStyle/>
                    <a:p>
                      <a:r>
                        <a:rPr lang="en-US" sz="1050"/>
                        <a:t>Sector Lo</a:t>
                      </a:r>
                    </a:p>
                  </a:txBody>
                  <a:tcPr marT="0" marB="0"/>
                </a:tc>
                <a:extLst>
                  <a:ext uri="{0D108BD9-81ED-4DB2-BD59-A6C34878D82A}">
                    <a16:rowId xmlns:a16="http://schemas.microsoft.com/office/drawing/2014/main" val="1203871463"/>
                  </a:ext>
                </a:extLst>
              </a:tr>
              <a:tr h="0">
                <a:tc>
                  <a:txBody>
                    <a:bodyPr/>
                    <a:lstStyle/>
                    <a:p>
                      <a:r>
                        <a:rPr lang="en-US" sz="1050"/>
                        <a:t>+3 </a:t>
                      </a:r>
                    </a:p>
                  </a:txBody>
                  <a:tcPr marT="0" marB="0"/>
                </a:tc>
                <a:tc>
                  <a:txBody>
                    <a:bodyPr/>
                    <a:lstStyle/>
                    <a:p>
                      <a:r>
                        <a:rPr lang="en-US" sz="1050"/>
                        <a:t>W</a:t>
                      </a:r>
                    </a:p>
                  </a:txBody>
                  <a:tcPr marT="0" marB="0"/>
                </a:tc>
                <a:tc>
                  <a:txBody>
                    <a:bodyPr/>
                    <a:lstStyle/>
                    <a:p>
                      <a:r>
                        <a:rPr lang="en-US" sz="1050"/>
                        <a:t>Go</a:t>
                      </a:r>
                    </a:p>
                  </a:txBody>
                  <a:tcPr marT="0" marB="0"/>
                </a:tc>
                <a:extLst>
                  <a:ext uri="{0D108BD9-81ED-4DB2-BD59-A6C34878D82A}">
                    <a16:rowId xmlns:a16="http://schemas.microsoft.com/office/drawing/2014/main" val="3795764851"/>
                  </a:ext>
                </a:extLst>
              </a:tr>
            </a:tbl>
          </a:graphicData>
        </a:graphic>
      </p:graphicFrame>
      <p:sp>
        <p:nvSpPr>
          <p:cNvPr id="179" name="TextBox 178">
            <a:extLst>
              <a:ext uri="{FF2B5EF4-FFF2-40B4-BE49-F238E27FC236}">
                <a16:creationId xmlns:a16="http://schemas.microsoft.com/office/drawing/2014/main" id="{1B35855B-9480-8900-916E-A9BAAB45F767}"/>
              </a:ext>
            </a:extLst>
          </p:cNvPr>
          <p:cNvSpPr txBox="1"/>
          <p:nvPr/>
        </p:nvSpPr>
        <p:spPr>
          <a:xfrm>
            <a:off x="2481921" y="6251546"/>
            <a:ext cx="694421" cy="230832"/>
          </a:xfrm>
          <a:prstGeom prst="rect">
            <a:avLst/>
          </a:prstGeom>
          <a:noFill/>
        </p:spPr>
        <p:txBody>
          <a:bodyPr wrap="none" rtlCol="0">
            <a:spAutoFit/>
          </a:bodyPr>
          <a:lstStyle/>
          <a:p>
            <a:r>
              <a:rPr lang="en-US" sz="900"/>
              <a:t>8 - GO_INT</a:t>
            </a:r>
          </a:p>
        </p:txBody>
      </p:sp>
      <p:sp>
        <p:nvSpPr>
          <p:cNvPr id="180" name="TextBox 179">
            <a:extLst>
              <a:ext uri="{FF2B5EF4-FFF2-40B4-BE49-F238E27FC236}">
                <a16:creationId xmlns:a16="http://schemas.microsoft.com/office/drawing/2014/main" id="{EA048935-AD75-AC7C-7276-D99776B89E57}"/>
              </a:ext>
            </a:extLst>
          </p:cNvPr>
          <p:cNvSpPr txBox="1"/>
          <p:nvPr/>
        </p:nvSpPr>
        <p:spPr>
          <a:xfrm>
            <a:off x="2481919" y="5647284"/>
            <a:ext cx="806631" cy="230832"/>
          </a:xfrm>
          <a:prstGeom prst="rect">
            <a:avLst/>
          </a:prstGeom>
          <a:noFill/>
        </p:spPr>
        <p:txBody>
          <a:bodyPr wrap="none" rtlCol="0">
            <a:spAutoFit/>
          </a:bodyPr>
          <a:lstStyle/>
          <a:p>
            <a:r>
              <a:rPr lang="en-US" sz="900"/>
              <a:t>11 - </a:t>
            </a:r>
            <a:r>
              <a:rPr lang="en-US" sz="900" err="1"/>
              <a:t>Serial_IN</a:t>
            </a:r>
            <a:endParaRPr lang="en-US" sz="900"/>
          </a:p>
        </p:txBody>
      </p:sp>
      <p:sp>
        <p:nvSpPr>
          <p:cNvPr id="188" name="TextBox 187">
            <a:extLst>
              <a:ext uri="{FF2B5EF4-FFF2-40B4-BE49-F238E27FC236}">
                <a16:creationId xmlns:a16="http://schemas.microsoft.com/office/drawing/2014/main" id="{96C42213-64E6-27C1-9433-8734CBEAA90D}"/>
              </a:ext>
            </a:extLst>
          </p:cNvPr>
          <p:cNvSpPr txBox="1"/>
          <p:nvPr/>
        </p:nvSpPr>
        <p:spPr>
          <a:xfrm>
            <a:off x="2481919" y="5466310"/>
            <a:ext cx="601447" cy="230832"/>
          </a:xfrm>
          <a:prstGeom prst="rect">
            <a:avLst/>
          </a:prstGeom>
          <a:noFill/>
        </p:spPr>
        <p:txBody>
          <a:bodyPr wrap="none" rtlCol="0">
            <a:spAutoFit/>
          </a:bodyPr>
          <a:lstStyle/>
          <a:p>
            <a:r>
              <a:rPr lang="en-US" sz="900"/>
              <a:t>12 - Shift</a:t>
            </a:r>
          </a:p>
        </p:txBody>
      </p:sp>
      <p:sp>
        <p:nvSpPr>
          <p:cNvPr id="208" name="Rectangle 207">
            <a:extLst>
              <a:ext uri="{FF2B5EF4-FFF2-40B4-BE49-F238E27FC236}">
                <a16:creationId xmlns:a16="http://schemas.microsoft.com/office/drawing/2014/main" id="{D610F490-92D4-9C60-7ECA-40CC86967F5B}"/>
              </a:ext>
            </a:extLst>
          </p:cNvPr>
          <p:cNvSpPr/>
          <p:nvPr/>
        </p:nvSpPr>
        <p:spPr>
          <a:xfrm>
            <a:off x="3641832" y="2950563"/>
            <a:ext cx="726448" cy="1236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AEEC030D-5666-9A7D-9AFD-2C92385DEECA}"/>
              </a:ext>
            </a:extLst>
          </p:cNvPr>
          <p:cNvSpPr txBox="1"/>
          <p:nvPr/>
        </p:nvSpPr>
        <p:spPr>
          <a:xfrm rot="5400000">
            <a:off x="3684930" y="3488161"/>
            <a:ext cx="931665" cy="230832"/>
          </a:xfrm>
          <a:prstGeom prst="rect">
            <a:avLst/>
          </a:prstGeom>
          <a:noFill/>
        </p:spPr>
        <p:txBody>
          <a:bodyPr wrap="none" rtlCol="0">
            <a:spAutoFit/>
          </a:bodyPr>
          <a:lstStyle/>
          <a:p>
            <a:r>
              <a:rPr lang="en-US" sz="900"/>
              <a:t>17 – </a:t>
            </a:r>
            <a:r>
              <a:rPr lang="en-US" sz="900" err="1"/>
              <a:t>ReadRAM</a:t>
            </a:r>
            <a:r>
              <a:rPr lang="en-US" sz="900"/>
              <a:t>#</a:t>
            </a:r>
          </a:p>
        </p:txBody>
      </p:sp>
      <p:sp>
        <p:nvSpPr>
          <p:cNvPr id="210" name="TextBox 209">
            <a:extLst>
              <a:ext uri="{FF2B5EF4-FFF2-40B4-BE49-F238E27FC236}">
                <a16:creationId xmlns:a16="http://schemas.microsoft.com/office/drawing/2014/main" id="{756424BD-1A46-AF66-D308-8A1F6C1A6D8D}"/>
              </a:ext>
            </a:extLst>
          </p:cNvPr>
          <p:cNvSpPr txBox="1"/>
          <p:nvPr/>
        </p:nvSpPr>
        <p:spPr>
          <a:xfrm rot="5400000">
            <a:off x="3458571" y="3504992"/>
            <a:ext cx="962123" cy="230832"/>
          </a:xfrm>
          <a:prstGeom prst="rect">
            <a:avLst/>
          </a:prstGeom>
          <a:noFill/>
        </p:spPr>
        <p:txBody>
          <a:bodyPr wrap="none" rtlCol="0">
            <a:spAutoFit/>
          </a:bodyPr>
          <a:lstStyle/>
          <a:p>
            <a:r>
              <a:rPr lang="en-US" sz="900"/>
              <a:t>16 – </a:t>
            </a:r>
            <a:r>
              <a:rPr lang="en-US" sz="900" err="1"/>
              <a:t>WriteRAM</a:t>
            </a:r>
            <a:r>
              <a:rPr lang="en-US" sz="900"/>
              <a:t>#</a:t>
            </a:r>
          </a:p>
        </p:txBody>
      </p:sp>
      <p:sp>
        <p:nvSpPr>
          <p:cNvPr id="78" name="Rectangle 77">
            <a:extLst>
              <a:ext uri="{FF2B5EF4-FFF2-40B4-BE49-F238E27FC236}">
                <a16:creationId xmlns:a16="http://schemas.microsoft.com/office/drawing/2014/main" id="{576090B2-C208-578E-9B93-57CF0B2D57C9}"/>
              </a:ext>
            </a:extLst>
          </p:cNvPr>
          <p:cNvSpPr/>
          <p:nvPr/>
        </p:nvSpPr>
        <p:spPr>
          <a:xfrm>
            <a:off x="2601312" y="2203399"/>
            <a:ext cx="985345" cy="8822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3F6EE92D-7B66-70B0-DA6B-264521BB7D09}"/>
              </a:ext>
            </a:extLst>
          </p:cNvPr>
          <p:cNvCxnSpPr>
            <a:cxnSpLocks/>
            <a:stCxn id="43" idx="1"/>
            <a:endCxn id="15" idx="0"/>
          </p:cNvCxnSpPr>
          <p:nvPr/>
        </p:nvCxnSpPr>
        <p:spPr>
          <a:xfrm rot="10800000" flipV="1">
            <a:off x="1496441" y="2262266"/>
            <a:ext cx="2970824" cy="44095"/>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4F9B066-43CF-DEB4-10D7-728088C9AB1A}"/>
              </a:ext>
            </a:extLst>
          </p:cNvPr>
          <p:cNvGrpSpPr/>
          <p:nvPr/>
        </p:nvGrpSpPr>
        <p:grpSpPr>
          <a:xfrm>
            <a:off x="9256065" y="5059611"/>
            <a:ext cx="1354129" cy="1250808"/>
            <a:chOff x="8581095" y="4071752"/>
            <a:chExt cx="1952898" cy="2086266"/>
          </a:xfrm>
        </p:grpSpPr>
        <p:pic>
          <p:nvPicPr>
            <p:cNvPr id="84" name="Picture 83">
              <a:extLst>
                <a:ext uri="{FF2B5EF4-FFF2-40B4-BE49-F238E27FC236}">
                  <a16:creationId xmlns:a16="http://schemas.microsoft.com/office/drawing/2014/main" id="{2C9AD857-4CEE-024A-41E2-7593238D1B75}"/>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5" name="TextBox 84">
              <a:extLst>
                <a:ext uri="{FF2B5EF4-FFF2-40B4-BE49-F238E27FC236}">
                  <a16:creationId xmlns:a16="http://schemas.microsoft.com/office/drawing/2014/main" id="{9E7244BB-FBE5-EF9C-E788-0EEB55832106}"/>
                </a:ext>
              </a:extLst>
            </p:cNvPr>
            <p:cNvSpPr txBox="1"/>
            <p:nvPr/>
          </p:nvSpPr>
          <p:spPr>
            <a:xfrm rot="5400000">
              <a:off x="9031332" y="4901921"/>
              <a:ext cx="1008522" cy="399482"/>
            </a:xfrm>
            <a:prstGeom prst="rect">
              <a:avLst/>
            </a:prstGeom>
            <a:noFill/>
          </p:spPr>
          <p:txBody>
            <a:bodyPr wrap="none" rtlCol="0">
              <a:spAutoFit/>
            </a:bodyPr>
            <a:lstStyle/>
            <a:p>
              <a:r>
                <a:rPr lang="en-US" sz="1200"/>
                <a:t>3:0 Ctr</a:t>
              </a:r>
            </a:p>
          </p:txBody>
        </p:sp>
      </p:grpSp>
      <p:grpSp>
        <p:nvGrpSpPr>
          <p:cNvPr id="82" name="Group 81">
            <a:extLst>
              <a:ext uri="{FF2B5EF4-FFF2-40B4-BE49-F238E27FC236}">
                <a16:creationId xmlns:a16="http://schemas.microsoft.com/office/drawing/2014/main" id="{56D3EC05-305A-F385-9F51-6268846B12D2}"/>
              </a:ext>
            </a:extLst>
          </p:cNvPr>
          <p:cNvGrpSpPr/>
          <p:nvPr/>
        </p:nvGrpSpPr>
        <p:grpSpPr>
          <a:xfrm>
            <a:off x="9256065" y="3792947"/>
            <a:ext cx="1354129" cy="1250808"/>
            <a:chOff x="8581095" y="4071752"/>
            <a:chExt cx="1952898" cy="2086266"/>
          </a:xfrm>
        </p:grpSpPr>
        <p:pic>
          <p:nvPicPr>
            <p:cNvPr id="80" name="Picture 79">
              <a:extLst>
                <a:ext uri="{FF2B5EF4-FFF2-40B4-BE49-F238E27FC236}">
                  <a16:creationId xmlns:a16="http://schemas.microsoft.com/office/drawing/2014/main" id="{8FE8C8D8-F7D9-E28B-2F1D-432559689318}"/>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1" name="TextBox 80">
              <a:extLst>
                <a:ext uri="{FF2B5EF4-FFF2-40B4-BE49-F238E27FC236}">
                  <a16:creationId xmlns:a16="http://schemas.microsoft.com/office/drawing/2014/main" id="{A7C638C7-D303-6904-C7B6-07628CEB6E3C}"/>
                </a:ext>
              </a:extLst>
            </p:cNvPr>
            <p:cNvSpPr txBox="1"/>
            <p:nvPr/>
          </p:nvSpPr>
          <p:spPr>
            <a:xfrm rot="5400000">
              <a:off x="9031332" y="4901921"/>
              <a:ext cx="1008522" cy="399482"/>
            </a:xfrm>
            <a:prstGeom prst="rect">
              <a:avLst/>
            </a:prstGeom>
            <a:noFill/>
          </p:spPr>
          <p:txBody>
            <a:bodyPr wrap="none" rtlCol="0">
              <a:spAutoFit/>
            </a:bodyPr>
            <a:lstStyle/>
            <a:p>
              <a:r>
                <a:rPr lang="en-US" sz="1200"/>
                <a:t>7:4 Ctr</a:t>
              </a:r>
            </a:p>
          </p:txBody>
        </p:sp>
      </p:grpSp>
      <p:cxnSp>
        <p:nvCxnSpPr>
          <p:cNvPr id="105" name="Connector: Elbow 104">
            <a:extLst>
              <a:ext uri="{FF2B5EF4-FFF2-40B4-BE49-F238E27FC236}">
                <a16:creationId xmlns:a16="http://schemas.microsoft.com/office/drawing/2014/main" id="{A8B44C78-57AF-86E6-3ADE-61AF41B41ECF}"/>
              </a:ext>
            </a:extLst>
          </p:cNvPr>
          <p:cNvCxnSpPr>
            <a:cxnSpLocks/>
            <a:stCxn id="103" idx="3"/>
            <a:endCxn id="104" idx="3"/>
          </p:cNvCxnSpPr>
          <p:nvPr/>
        </p:nvCxnSpPr>
        <p:spPr>
          <a:xfrm>
            <a:off x="10438403" y="4680796"/>
            <a:ext cx="12700" cy="710357"/>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89" name="Arrow: Right 88">
            <a:extLst>
              <a:ext uri="{FF2B5EF4-FFF2-40B4-BE49-F238E27FC236}">
                <a16:creationId xmlns:a16="http://schemas.microsoft.com/office/drawing/2014/main" id="{1FA5BC3B-1E80-2462-0BA1-4D4AD00AD5C6}"/>
              </a:ext>
            </a:extLst>
          </p:cNvPr>
          <p:cNvSpPr/>
          <p:nvPr/>
        </p:nvSpPr>
        <p:spPr>
          <a:xfrm>
            <a:off x="10412097" y="4279913"/>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7:4</a:t>
            </a:r>
          </a:p>
        </p:txBody>
      </p:sp>
      <p:sp>
        <p:nvSpPr>
          <p:cNvPr id="90" name="Arrow: Right 89">
            <a:extLst>
              <a:ext uri="{FF2B5EF4-FFF2-40B4-BE49-F238E27FC236}">
                <a16:creationId xmlns:a16="http://schemas.microsoft.com/office/drawing/2014/main" id="{C769117D-D4A0-7A29-2A2A-03FD1C9B55AE}"/>
              </a:ext>
            </a:extLst>
          </p:cNvPr>
          <p:cNvSpPr/>
          <p:nvPr/>
        </p:nvSpPr>
        <p:spPr>
          <a:xfrm>
            <a:off x="10364272" y="5444636"/>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3:0</a:t>
            </a:r>
          </a:p>
        </p:txBody>
      </p:sp>
      <p:cxnSp>
        <p:nvCxnSpPr>
          <p:cNvPr id="98" name="Connector: Elbow 97">
            <a:extLst>
              <a:ext uri="{FF2B5EF4-FFF2-40B4-BE49-F238E27FC236}">
                <a16:creationId xmlns:a16="http://schemas.microsoft.com/office/drawing/2014/main" id="{97051F3A-EFC4-13A2-9B05-5886BE7A5CA3}"/>
              </a:ext>
            </a:extLst>
          </p:cNvPr>
          <p:cNvCxnSpPr>
            <a:cxnSpLocks/>
            <a:stCxn id="95" idx="1"/>
            <a:endCxn id="92" idx="1"/>
          </p:cNvCxnSpPr>
          <p:nvPr/>
        </p:nvCxnSpPr>
        <p:spPr>
          <a:xfrm rot="10800000" flipV="1">
            <a:off x="9397415" y="4011240"/>
            <a:ext cx="12700" cy="1271877"/>
          </a:xfrm>
          <a:prstGeom prst="bentConnector3">
            <a:avLst>
              <a:gd name="adj1" fmla="val 1145449"/>
            </a:avLst>
          </a:prstGeom>
        </p:spPr>
        <p:style>
          <a:lnRef idx="1">
            <a:schemeClr val="accent1"/>
          </a:lnRef>
          <a:fillRef idx="0">
            <a:schemeClr val="accent1"/>
          </a:fillRef>
          <a:effectRef idx="0">
            <a:schemeClr val="accent1"/>
          </a:effectRef>
          <a:fontRef idx="minor">
            <a:schemeClr val="tx1"/>
          </a:fontRef>
        </p:style>
      </p:cxnSp>
      <p:sp>
        <p:nvSpPr>
          <p:cNvPr id="228" name="Rectangle 227">
            <a:extLst>
              <a:ext uri="{FF2B5EF4-FFF2-40B4-BE49-F238E27FC236}">
                <a16:creationId xmlns:a16="http://schemas.microsoft.com/office/drawing/2014/main" id="{E8E2DA77-34C7-2D21-7748-A73E855EA5C7}"/>
              </a:ext>
            </a:extLst>
          </p:cNvPr>
          <p:cNvSpPr/>
          <p:nvPr/>
        </p:nvSpPr>
        <p:spPr>
          <a:xfrm>
            <a:off x="6576724" y="3383787"/>
            <a:ext cx="90065" cy="109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a:extLst>
              <a:ext uri="{FF2B5EF4-FFF2-40B4-BE49-F238E27FC236}">
                <a16:creationId xmlns:a16="http://schemas.microsoft.com/office/drawing/2014/main" id="{54F95803-D4F8-FFCA-2986-B4D868721056}"/>
              </a:ext>
            </a:extLst>
          </p:cNvPr>
          <p:cNvSpPr txBox="1"/>
          <p:nvPr/>
        </p:nvSpPr>
        <p:spPr>
          <a:xfrm rot="5400000">
            <a:off x="5873947" y="1849840"/>
            <a:ext cx="915635" cy="254044"/>
          </a:xfrm>
          <a:prstGeom prst="rect">
            <a:avLst/>
          </a:prstGeom>
          <a:noFill/>
        </p:spPr>
        <p:txBody>
          <a:bodyPr wrap="none" rtlCol="0">
            <a:spAutoFit/>
          </a:bodyPr>
          <a:lstStyle/>
          <a:p>
            <a:r>
              <a:rPr lang="en-US" sz="1051"/>
              <a:t>165 Sector Hi</a:t>
            </a:r>
          </a:p>
        </p:txBody>
      </p:sp>
      <p:sp>
        <p:nvSpPr>
          <p:cNvPr id="240" name="Rectangle 239">
            <a:extLst>
              <a:ext uri="{FF2B5EF4-FFF2-40B4-BE49-F238E27FC236}">
                <a16:creationId xmlns:a16="http://schemas.microsoft.com/office/drawing/2014/main" id="{1FFBB682-362F-D4C7-0FF8-F36D16CFCE12}"/>
              </a:ext>
            </a:extLst>
          </p:cNvPr>
          <p:cNvSpPr/>
          <p:nvPr/>
        </p:nvSpPr>
        <p:spPr>
          <a:xfrm>
            <a:off x="6576722" y="2245004"/>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4DCB6333-1090-DB13-3FDF-D3875F474F6E}"/>
              </a:ext>
            </a:extLst>
          </p:cNvPr>
          <p:cNvSpPr/>
          <p:nvPr/>
        </p:nvSpPr>
        <p:spPr>
          <a:xfrm>
            <a:off x="6576722" y="325649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Arrow: Right 234">
            <a:extLst>
              <a:ext uri="{FF2B5EF4-FFF2-40B4-BE49-F238E27FC236}">
                <a16:creationId xmlns:a16="http://schemas.microsoft.com/office/drawing/2014/main" id="{50F2C1D6-D0E8-71BF-A5AE-CD3B875ED5B2}"/>
              </a:ext>
            </a:extLst>
          </p:cNvPr>
          <p:cNvSpPr/>
          <p:nvPr/>
        </p:nvSpPr>
        <p:spPr>
          <a:xfrm rot="10800000">
            <a:off x="6720785" y="2013141"/>
            <a:ext cx="1686305" cy="2847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251" name="Rectangle 250">
            <a:extLst>
              <a:ext uri="{FF2B5EF4-FFF2-40B4-BE49-F238E27FC236}">
                <a16:creationId xmlns:a16="http://schemas.microsoft.com/office/drawing/2014/main" id="{74BAC144-2409-3C2D-B358-DB51BE14EE0A}"/>
              </a:ext>
            </a:extLst>
          </p:cNvPr>
          <p:cNvSpPr/>
          <p:nvPr/>
        </p:nvSpPr>
        <p:spPr>
          <a:xfrm>
            <a:off x="6035112" y="160382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B73FEE92-692A-4DDA-7AD9-542B84ABE427}"/>
              </a:ext>
            </a:extLst>
          </p:cNvPr>
          <p:cNvSpPr/>
          <p:nvPr/>
        </p:nvSpPr>
        <p:spPr>
          <a:xfrm>
            <a:off x="6035112" y="273429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Connector: Elbow 252">
            <a:extLst>
              <a:ext uri="{FF2B5EF4-FFF2-40B4-BE49-F238E27FC236}">
                <a16:creationId xmlns:a16="http://schemas.microsoft.com/office/drawing/2014/main" id="{1F9A4B46-A003-2EA6-2646-75285179923F}"/>
              </a:ext>
            </a:extLst>
          </p:cNvPr>
          <p:cNvCxnSpPr>
            <a:cxnSpLocks/>
            <a:stCxn id="120" idx="3"/>
            <a:endCxn id="252" idx="1"/>
          </p:cNvCxnSpPr>
          <p:nvPr/>
        </p:nvCxnSpPr>
        <p:spPr>
          <a:xfrm flipV="1">
            <a:off x="5373935" y="2788310"/>
            <a:ext cx="661177" cy="29017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014B04FC-DB31-4C9B-2D2B-45E4185CACF2}"/>
              </a:ext>
            </a:extLst>
          </p:cNvPr>
          <p:cNvCxnSpPr>
            <a:cxnSpLocks/>
            <a:stCxn id="240" idx="3"/>
            <a:endCxn id="241" idx="3"/>
          </p:cNvCxnSpPr>
          <p:nvPr/>
        </p:nvCxnSpPr>
        <p:spPr>
          <a:xfrm>
            <a:off x="6687081" y="2299022"/>
            <a:ext cx="12700" cy="1011487"/>
          </a:xfrm>
          <a:prstGeom prst="bentConnector3">
            <a:avLst>
              <a:gd name="adj1" fmla="val 927268"/>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10765E6E-35CF-8C99-34B8-CB45F425FD65}"/>
              </a:ext>
            </a:extLst>
          </p:cNvPr>
          <p:cNvSpPr/>
          <p:nvPr/>
        </p:nvSpPr>
        <p:spPr>
          <a:xfrm>
            <a:off x="6069387" y="149214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E23BD9A5-47A5-7C53-3AE1-6D8180720B32}"/>
              </a:ext>
            </a:extLst>
          </p:cNvPr>
          <p:cNvSpPr/>
          <p:nvPr/>
        </p:nvSpPr>
        <p:spPr>
          <a:xfrm>
            <a:off x="6069387" y="26401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8" name="Group 277">
            <a:extLst>
              <a:ext uri="{FF2B5EF4-FFF2-40B4-BE49-F238E27FC236}">
                <a16:creationId xmlns:a16="http://schemas.microsoft.com/office/drawing/2014/main" id="{E6BB14ED-175F-34AE-906B-3CEDD3C1547D}"/>
              </a:ext>
            </a:extLst>
          </p:cNvPr>
          <p:cNvGrpSpPr/>
          <p:nvPr/>
        </p:nvGrpSpPr>
        <p:grpSpPr>
          <a:xfrm>
            <a:off x="6025876" y="1391997"/>
            <a:ext cx="675243" cy="1078235"/>
            <a:chOff x="6025876" y="1391997"/>
            <a:chExt cx="675242" cy="1078234"/>
          </a:xfrm>
        </p:grpSpPr>
        <p:pic>
          <p:nvPicPr>
            <p:cNvPr id="223" name="Picture 222">
              <a:extLst>
                <a:ext uri="{FF2B5EF4-FFF2-40B4-BE49-F238E27FC236}">
                  <a16:creationId xmlns:a16="http://schemas.microsoft.com/office/drawing/2014/main" id="{A36B011E-FA48-0718-5C57-6DE8F5E86157}"/>
                </a:ext>
              </a:extLst>
            </p:cNvPr>
            <p:cNvPicPr>
              <a:picLocks noChangeAspect="1"/>
            </p:cNvPicPr>
            <p:nvPr/>
          </p:nvPicPr>
          <p:blipFill>
            <a:blip r:embed="rId9"/>
            <a:stretch>
              <a:fillRect/>
            </a:stretch>
          </p:blipFill>
          <p:spPr>
            <a:xfrm>
              <a:off x="6025876" y="1391997"/>
              <a:ext cx="675242" cy="1078234"/>
            </a:xfrm>
            <a:prstGeom prst="rect">
              <a:avLst/>
            </a:prstGeom>
          </p:spPr>
        </p:pic>
        <p:sp>
          <p:nvSpPr>
            <p:cNvPr id="230" name="TextBox 229">
              <a:extLst>
                <a:ext uri="{FF2B5EF4-FFF2-40B4-BE49-F238E27FC236}">
                  <a16:creationId xmlns:a16="http://schemas.microsoft.com/office/drawing/2014/main" id="{44E3BF94-97E5-FE24-B82D-AE7A74B34F9F}"/>
                </a:ext>
              </a:extLst>
            </p:cNvPr>
            <p:cNvSpPr txBox="1"/>
            <p:nvPr/>
          </p:nvSpPr>
          <p:spPr>
            <a:xfrm rot="5400000">
              <a:off x="5929281" y="1958561"/>
              <a:ext cx="824194" cy="161711"/>
            </a:xfrm>
            <a:prstGeom prst="rect">
              <a:avLst/>
            </a:prstGeom>
            <a:solidFill>
              <a:schemeClr val="bg1"/>
            </a:solidFill>
          </p:spPr>
          <p:txBody>
            <a:bodyPr wrap="square" lIns="0" tIns="0" rIns="0" bIns="0" rtlCol="0">
              <a:spAutoFit/>
            </a:bodyPr>
            <a:lstStyle/>
            <a:p>
              <a:r>
                <a:rPr lang="en-US" sz="1051"/>
                <a:t>165 Sector Lo</a:t>
              </a:r>
            </a:p>
          </p:txBody>
        </p:sp>
      </p:grpSp>
      <p:grpSp>
        <p:nvGrpSpPr>
          <p:cNvPr id="277" name="Group 276">
            <a:extLst>
              <a:ext uri="{FF2B5EF4-FFF2-40B4-BE49-F238E27FC236}">
                <a16:creationId xmlns:a16="http://schemas.microsoft.com/office/drawing/2014/main" id="{7C753783-A4F1-2895-D4EA-76ED2B77BADD}"/>
              </a:ext>
            </a:extLst>
          </p:cNvPr>
          <p:cNvGrpSpPr/>
          <p:nvPr/>
        </p:nvGrpSpPr>
        <p:grpSpPr>
          <a:xfrm>
            <a:off x="6025876" y="2527141"/>
            <a:ext cx="675243" cy="1078235"/>
            <a:chOff x="6025876" y="2527142"/>
            <a:chExt cx="675242" cy="1078234"/>
          </a:xfrm>
        </p:grpSpPr>
        <p:pic>
          <p:nvPicPr>
            <p:cNvPr id="227" name="Picture 226">
              <a:extLst>
                <a:ext uri="{FF2B5EF4-FFF2-40B4-BE49-F238E27FC236}">
                  <a16:creationId xmlns:a16="http://schemas.microsoft.com/office/drawing/2014/main" id="{9F7560D2-E9B1-5C6A-8C70-66C546B66CC3}"/>
                </a:ext>
              </a:extLst>
            </p:cNvPr>
            <p:cNvPicPr>
              <a:picLocks noChangeAspect="1"/>
            </p:cNvPicPr>
            <p:nvPr/>
          </p:nvPicPr>
          <p:blipFill>
            <a:blip r:embed="rId9"/>
            <a:stretch>
              <a:fillRect/>
            </a:stretch>
          </p:blipFill>
          <p:spPr>
            <a:xfrm>
              <a:off x="6025876" y="2527142"/>
              <a:ext cx="675242" cy="1078234"/>
            </a:xfrm>
            <a:prstGeom prst="rect">
              <a:avLst/>
            </a:prstGeom>
          </p:spPr>
        </p:pic>
        <p:sp>
          <p:nvSpPr>
            <p:cNvPr id="276" name="TextBox 275">
              <a:extLst>
                <a:ext uri="{FF2B5EF4-FFF2-40B4-BE49-F238E27FC236}">
                  <a16:creationId xmlns:a16="http://schemas.microsoft.com/office/drawing/2014/main" id="{E3CD5DD2-C5D6-46CE-6FB2-E7A895EDEC3B}"/>
                </a:ext>
              </a:extLst>
            </p:cNvPr>
            <p:cNvSpPr txBox="1"/>
            <p:nvPr/>
          </p:nvSpPr>
          <p:spPr>
            <a:xfrm rot="5400000">
              <a:off x="5969427" y="3077579"/>
              <a:ext cx="743904" cy="161711"/>
            </a:xfrm>
            <a:prstGeom prst="rect">
              <a:avLst/>
            </a:prstGeom>
            <a:solidFill>
              <a:schemeClr val="bg1"/>
            </a:solidFill>
          </p:spPr>
          <p:txBody>
            <a:bodyPr wrap="square" lIns="0" tIns="0" rIns="0" bIns="0" rtlCol="0">
              <a:spAutoFit/>
            </a:bodyPr>
            <a:lstStyle/>
            <a:p>
              <a:r>
                <a:rPr lang="en-US" sz="1051"/>
                <a:t>165 Sector Hi</a:t>
              </a:r>
            </a:p>
          </p:txBody>
        </p:sp>
      </p:grpSp>
      <p:cxnSp>
        <p:nvCxnSpPr>
          <p:cNvPr id="273" name="Connector: Elbow 272">
            <a:extLst>
              <a:ext uri="{FF2B5EF4-FFF2-40B4-BE49-F238E27FC236}">
                <a16:creationId xmlns:a16="http://schemas.microsoft.com/office/drawing/2014/main" id="{4A5389FE-86B9-5682-45B0-C98691FB150F}"/>
              </a:ext>
            </a:extLst>
          </p:cNvPr>
          <p:cNvCxnSpPr>
            <a:cxnSpLocks/>
            <a:stCxn id="159" idx="1"/>
            <a:endCxn id="269" idx="3"/>
          </p:cNvCxnSpPr>
          <p:nvPr/>
        </p:nvCxnSpPr>
        <p:spPr>
          <a:xfrm rot="10800000">
            <a:off x="6179746" y="2694207"/>
            <a:ext cx="1190404" cy="150407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A81970D5-5C7A-92D0-5D86-CD58294D662C}"/>
              </a:ext>
            </a:extLst>
          </p:cNvPr>
          <p:cNvCxnSpPr>
            <a:cxnSpLocks/>
            <a:stCxn id="158" idx="1"/>
            <a:endCxn id="268" idx="3"/>
          </p:cNvCxnSpPr>
          <p:nvPr/>
        </p:nvCxnSpPr>
        <p:spPr>
          <a:xfrm rot="10800000">
            <a:off x="6179746" y="1546164"/>
            <a:ext cx="1190404" cy="2489537"/>
          </a:xfrm>
          <a:prstGeom prst="bentConnector3">
            <a:avLst>
              <a:gd name="adj1" fmla="val 3683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91A86BB3-B181-7401-AD91-34C92DF84D59}"/>
              </a:ext>
            </a:extLst>
          </p:cNvPr>
          <p:cNvSpPr/>
          <p:nvPr/>
        </p:nvSpPr>
        <p:spPr>
          <a:xfrm>
            <a:off x="5544450" y="989322"/>
            <a:ext cx="1784223"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Data bus</a:t>
            </a:r>
          </a:p>
        </p:txBody>
      </p:sp>
      <p:grpSp>
        <p:nvGrpSpPr>
          <p:cNvPr id="154" name="Group 153">
            <a:extLst>
              <a:ext uri="{FF2B5EF4-FFF2-40B4-BE49-F238E27FC236}">
                <a16:creationId xmlns:a16="http://schemas.microsoft.com/office/drawing/2014/main" id="{CFF259AA-C57D-01CE-ECE5-67460AED91FA}"/>
              </a:ext>
            </a:extLst>
          </p:cNvPr>
          <p:cNvGrpSpPr/>
          <p:nvPr/>
        </p:nvGrpSpPr>
        <p:grpSpPr>
          <a:xfrm>
            <a:off x="7361178" y="3291593"/>
            <a:ext cx="1066795" cy="1348207"/>
            <a:chOff x="7412689" y="3305857"/>
            <a:chExt cx="1066794" cy="1348207"/>
          </a:xfrm>
        </p:grpSpPr>
        <p:pic>
          <p:nvPicPr>
            <p:cNvPr id="151" name="Picture 150">
              <a:extLst>
                <a:ext uri="{FF2B5EF4-FFF2-40B4-BE49-F238E27FC236}">
                  <a16:creationId xmlns:a16="http://schemas.microsoft.com/office/drawing/2014/main" id="{64E817E7-5E7A-6B19-C466-1A821A6FFB29}"/>
                </a:ext>
              </a:extLst>
            </p:cNvPr>
            <p:cNvPicPr>
              <a:picLocks noChangeAspect="1"/>
            </p:cNvPicPr>
            <p:nvPr/>
          </p:nvPicPr>
          <p:blipFill>
            <a:blip r:embed="rId10"/>
            <a:stretch>
              <a:fillRect/>
            </a:stretch>
          </p:blipFill>
          <p:spPr>
            <a:xfrm rot="10800000">
              <a:off x="7412689" y="3305857"/>
              <a:ext cx="1066794" cy="1348207"/>
            </a:xfrm>
            <a:prstGeom prst="rect">
              <a:avLst/>
            </a:prstGeom>
          </p:spPr>
        </p:pic>
        <p:sp>
          <p:nvSpPr>
            <p:cNvPr id="152" name="TextBox 151">
              <a:extLst>
                <a:ext uri="{FF2B5EF4-FFF2-40B4-BE49-F238E27FC236}">
                  <a16:creationId xmlns:a16="http://schemas.microsoft.com/office/drawing/2014/main" id="{B341658A-0A57-B43A-098C-2FFF02599606}"/>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t>138 Decoder</a:t>
              </a:r>
            </a:p>
          </p:txBody>
        </p:sp>
      </p:grpSp>
      <p:sp>
        <p:nvSpPr>
          <p:cNvPr id="297" name="TextBox 296">
            <a:extLst>
              <a:ext uri="{FF2B5EF4-FFF2-40B4-BE49-F238E27FC236}">
                <a16:creationId xmlns:a16="http://schemas.microsoft.com/office/drawing/2014/main" id="{CCA5F8FE-4372-14C0-63A0-E0984534D01A}"/>
              </a:ext>
            </a:extLst>
          </p:cNvPr>
          <p:cNvSpPr txBox="1"/>
          <p:nvPr/>
        </p:nvSpPr>
        <p:spPr>
          <a:xfrm>
            <a:off x="8709594" y="3277913"/>
            <a:ext cx="788999" cy="230832"/>
          </a:xfrm>
          <a:prstGeom prst="rect">
            <a:avLst/>
          </a:prstGeom>
          <a:noFill/>
        </p:spPr>
        <p:txBody>
          <a:bodyPr wrap="none" rtlCol="0">
            <a:spAutoFit/>
          </a:bodyPr>
          <a:lstStyle/>
          <a:p>
            <a:r>
              <a:rPr lang="en-US" sz="900"/>
              <a:t>Load </a:t>
            </a:r>
            <a:r>
              <a:rPr lang="en-US" sz="900" err="1"/>
              <a:t>Addr</a:t>
            </a:r>
            <a:r>
              <a:rPr lang="en-US" sz="900"/>
              <a:t> Hi</a:t>
            </a:r>
          </a:p>
        </p:txBody>
      </p:sp>
      <p:sp>
        <p:nvSpPr>
          <p:cNvPr id="299" name="TextBox 298">
            <a:extLst>
              <a:ext uri="{FF2B5EF4-FFF2-40B4-BE49-F238E27FC236}">
                <a16:creationId xmlns:a16="http://schemas.microsoft.com/office/drawing/2014/main" id="{9DBF4DB0-B36B-CD81-AB3C-E01E01E48A16}"/>
              </a:ext>
            </a:extLst>
          </p:cNvPr>
          <p:cNvSpPr txBox="1"/>
          <p:nvPr/>
        </p:nvSpPr>
        <p:spPr>
          <a:xfrm rot="5400000">
            <a:off x="6663116" y="3315890"/>
            <a:ext cx="668773" cy="246221"/>
          </a:xfrm>
          <a:prstGeom prst="rect">
            <a:avLst/>
          </a:prstGeom>
          <a:noFill/>
        </p:spPr>
        <p:txBody>
          <a:bodyPr wrap="none" rtlCol="0">
            <a:spAutoFit/>
          </a:bodyPr>
          <a:lstStyle/>
          <a:p>
            <a:r>
              <a:rPr lang="en-US" sz="1000" err="1"/>
              <a:t>Ld</a:t>
            </a:r>
            <a:r>
              <a:rPr lang="en-US" sz="1000"/>
              <a:t> Sector</a:t>
            </a:r>
          </a:p>
        </p:txBody>
      </p:sp>
      <p:cxnSp>
        <p:nvCxnSpPr>
          <p:cNvPr id="216" name="Connector: Elbow 215">
            <a:extLst>
              <a:ext uri="{FF2B5EF4-FFF2-40B4-BE49-F238E27FC236}">
                <a16:creationId xmlns:a16="http://schemas.microsoft.com/office/drawing/2014/main" id="{66B2B713-114F-C0AD-B6EB-242FA2EB8682}"/>
              </a:ext>
            </a:extLst>
          </p:cNvPr>
          <p:cNvCxnSpPr>
            <a:cxnSpLocks/>
            <a:stCxn id="157" idx="1"/>
          </p:cNvCxnSpPr>
          <p:nvPr/>
        </p:nvCxnSpPr>
        <p:spPr>
          <a:xfrm rot="10800000" flipH="1">
            <a:off x="7370150" y="3352194"/>
            <a:ext cx="3077727" cy="1008676"/>
          </a:xfrm>
          <a:prstGeom prst="bentConnector5">
            <a:avLst>
              <a:gd name="adj1" fmla="val -7428"/>
              <a:gd name="adj2" fmla="val 87923"/>
              <a:gd name="adj3" fmla="val 10742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8D5E673-97B0-6602-C13A-93090EA85443}"/>
              </a:ext>
            </a:extLst>
          </p:cNvPr>
          <p:cNvSpPr txBox="1"/>
          <p:nvPr/>
        </p:nvSpPr>
        <p:spPr>
          <a:xfrm>
            <a:off x="8470598" y="4239671"/>
            <a:ext cx="776581"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sp>
        <p:nvSpPr>
          <p:cNvPr id="155" name="Right Brace 154">
            <a:extLst>
              <a:ext uri="{FF2B5EF4-FFF2-40B4-BE49-F238E27FC236}">
                <a16:creationId xmlns:a16="http://schemas.microsoft.com/office/drawing/2014/main" id="{D3AA9544-160E-09EF-71B6-6D72A6372664}"/>
              </a:ext>
            </a:extLst>
          </p:cNvPr>
          <p:cNvSpPr/>
          <p:nvPr/>
        </p:nvSpPr>
        <p:spPr>
          <a:xfrm>
            <a:off x="8374361" y="4148085"/>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Connector: Elbow 98">
            <a:extLst>
              <a:ext uri="{FF2B5EF4-FFF2-40B4-BE49-F238E27FC236}">
                <a16:creationId xmlns:a16="http://schemas.microsoft.com/office/drawing/2014/main" id="{89994014-2B8B-6764-D668-BB7A8DECC6C4}"/>
              </a:ext>
            </a:extLst>
          </p:cNvPr>
          <p:cNvCxnSpPr>
            <a:cxnSpLocks/>
            <a:stCxn id="96" idx="1"/>
            <a:endCxn id="93" idx="1"/>
          </p:cNvCxnSpPr>
          <p:nvPr/>
        </p:nvCxnSpPr>
        <p:spPr>
          <a:xfrm rot="10800000" flipV="1">
            <a:off x="9397415" y="4133252"/>
            <a:ext cx="12700" cy="1271877"/>
          </a:xfrm>
          <a:prstGeom prst="bentConnector3">
            <a:avLst>
              <a:gd name="adj1" fmla="val 1909717"/>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F73BB6B-85E3-AA00-7507-4027E341DD62}"/>
              </a:ext>
            </a:extLst>
          </p:cNvPr>
          <p:cNvPicPr>
            <a:picLocks noChangeAspect="1"/>
          </p:cNvPicPr>
          <p:nvPr/>
        </p:nvPicPr>
        <p:blipFill>
          <a:blip r:embed="rId11"/>
          <a:stretch>
            <a:fillRect/>
          </a:stretch>
        </p:blipFill>
        <p:spPr>
          <a:xfrm rot="16200000">
            <a:off x="7059272" y="878498"/>
            <a:ext cx="1301603" cy="746789"/>
          </a:xfrm>
          <a:prstGeom prst="rect">
            <a:avLst/>
          </a:prstGeom>
        </p:spPr>
      </p:pic>
      <p:sp>
        <p:nvSpPr>
          <p:cNvPr id="12" name="Arrow: Right 11">
            <a:extLst>
              <a:ext uri="{FF2B5EF4-FFF2-40B4-BE49-F238E27FC236}">
                <a16:creationId xmlns:a16="http://schemas.microsoft.com/office/drawing/2014/main" id="{338BB841-8010-5626-0B37-D2A2996E24F2}"/>
              </a:ext>
            </a:extLst>
          </p:cNvPr>
          <p:cNvSpPr/>
          <p:nvPr/>
        </p:nvSpPr>
        <p:spPr>
          <a:xfrm rot="10800000">
            <a:off x="6691845" y="2791697"/>
            <a:ext cx="1686305" cy="2847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221" name="Arrow: Bent-Up 220">
            <a:extLst>
              <a:ext uri="{FF2B5EF4-FFF2-40B4-BE49-F238E27FC236}">
                <a16:creationId xmlns:a16="http://schemas.microsoft.com/office/drawing/2014/main" id="{B9B8D023-AA53-4D4E-B1CF-9AF9D8FBE2CE}"/>
              </a:ext>
            </a:extLst>
          </p:cNvPr>
          <p:cNvSpPr/>
          <p:nvPr/>
        </p:nvSpPr>
        <p:spPr>
          <a:xfrm rot="5400000">
            <a:off x="7979298" y="1519832"/>
            <a:ext cx="1928247" cy="1203469"/>
          </a:xfrm>
          <a:prstGeom prst="bentUpArrow">
            <a:avLst>
              <a:gd name="adj1" fmla="val 12403"/>
              <a:gd name="adj2" fmla="val 12661"/>
              <a:gd name="adj3" fmla="val 1438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11" name="Arrow: Left-Right 10">
            <a:extLst>
              <a:ext uri="{FF2B5EF4-FFF2-40B4-BE49-F238E27FC236}">
                <a16:creationId xmlns:a16="http://schemas.microsoft.com/office/drawing/2014/main" id="{F0A16287-A210-72E6-9410-B31F790A4453}"/>
              </a:ext>
            </a:extLst>
          </p:cNvPr>
          <p:cNvSpPr/>
          <p:nvPr/>
        </p:nvSpPr>
        <p:spPr>
          <a:xfrm>
            <a:off x="8012664" y="989322"/>
            <a:ext cx="1737715"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Data bus</a:t>
            </a:r>
          </a:p>
        </p:txBody>
      </p:sp>
      <p:graphicFrame>
        <p:nvGraphicFramePr>
          <p:cNvPr id="13" name="Table 12">
            <a:extLst>
              <a:ext uri="{FF2B5EF4-FFF2-40B4-BE49-F238E27FC236}">
                <a16:creationId xmlns:a16="http://schemas.microsoft.com/office/drawing/2014/main" id="{208DF896-56E6-027B-DBF4-EC1DA03849D1}"/>
              </a:ext>
            </a:extLst>
          </p:cNvPr>
          <p:cNvGraphicFramePr>
            <a:graphicFrameLocks noGrp="1"/>
          </p:cNvGraphicFramePr>
          <p:nvPr>
            <p:extLst>
              <p:ext uri="{D42A27DB-BD31-4B8C-83A1-F6EECF244321}">
                <p14:modId xmlns:p14="http://schemas.microsoft.com/office/powerpoint/2010/main" val="660590917"/>
              </p:ext>
            </p:extLst>
          </p:nvPr>
        </p:nvGraphicFramePr>
        <p:xfrm>
          <a:off x="211068" y="51378"/>
          <a:ext cx="3812674" cy="685800"/>
        </p:xfrm>
        <a:graphic>
          <a:graphicData uri="http://schemas.openxmlformats.org/drawingml/2006/table">
            <a:tbl>
              <a:tblPr firstRow="1" bandRow="1">
                <a:tableStyleId>{5C22544A-7EE6-4342-B048-85BDC9FD1C3A}</a:tableStyleId>
              </a:tblPr>
              <a:tblGrid>
                <a:gridCol w="577993">
                  <a:extLst>
                    <a:ext uri="{9D8B030D-6E8A-4147-A177-3AD203B41FA5}">
                      <a16:colId xmlns:a16="http://schemas.microsoft.com/office/drawing/2014/main" val="311691777"/>
                    </a:ext>
                  </a:extLst>
                </a:gridCol>
                <a:gridCol w="577993">
                  <a:extLst>
                    <a:ext uri="{9D8B030D-6E8A-4147-A177-3AD203B41FA5}">
                      <a16:colId xmlns:a16="http://schemas.microsoft.com/office/drawing/2014/main" val="1420690137"/>
                    </a:ext>
                  </a:extLst>
                </a:gridCol>
                <a:gridCol w="577993">
                  <a:extLst>
                    <a:ext uri="{9D8B030D-6E8A-4147-A177-3AD203B41FA5}">
                      <a16:colId xmlns:a16="http://schemas.microsoft.com/office/drawing/2014/main" val="1126661590"/>
                    </a:ext>
                  </a:extLst>
                </a:gridCol>
                <a:gridCol w="491176">
                  <a:extLst>
                    <a:ext uri="{9D8B030D-6E8A-4147-A177-3AD203B41FA5}">
                      <a16:colId xmlns:a16="http://schemas.microsoft.com/office/drawing/2014/main" val="2115716740"/>
                    </a:ext>
                  </a:extLst>
                </a:gridCol>
                <a:gridCol w="444137">
                  <a:extLst>
                    <a:ext uri="{9D8B030D-6E8A-4147-A177-3AD203B41FA5}">
                      <a16:colId xmlns:a16="http://schemas.microsoft.com/office/drawing/2014/main" val="3899932905"/>
                    </a:ext>
                  </a:extLst>
                </a:gridCol>
                <a:gridCol w="574766">
                  <a:extLst>
                    <a:ext uri="{9D8B030D-6E8A-4147-A177-3AD203B41FA5}">
                      <a16:colId xmlns:a16="http://schemas.microsoft.com/office/drawing/2014/main" val="3855179332"/>
                    </a:ext>
                  </a:extLst>
                </a:gridCol>
                <a:gridCol w="568616">
                  <a:extLst>
                    <a:ext uri="{9D8B030D-6E8A-4147-A177-3AD203B41FA5}">
                      <a16:colId xmlns:a16="http://schemas.microsoft.com/office/drawing/2014/main" val="73834889"/>
                    </a:ext>
                  </a:extLst>
                </a:gridCol>
              </a:tblGrid>
              <a:tr h="35708">
                <a:tc>
                  <a:txBody>
                    <a:bodyPr/>
                    <a:lstStyle/>
                    <a:p>
                      <a:pPr algn="ctr"/>
                      <a:r>
                        <a:rPr lang="en-US" sz="900" b="0"/>
                        <a:t>Operation</a:t>
                      </a:r>
                    </a:p>
                  </a:txBody>
                  <a:tcPr marL="0" marR="0" marT="0" marB="0"/>
                </a:tc>
                <a:tc>
                  <a:txBody>
                    <a:bodyPr/>
                    <a:lstStyle/>
                    <a:p>
                      <a:pPr algn="ctr"/>
                      <a:r>
                        <a:rPr lang="en-US" sz="900" b="0" err="1"/>
                        <a:t>ReadRAM</a:t>
                      </a:r>
                      <a:r>
                        <a:rPr lang="en-US" sz="900" b="0"/>
                        <a:t># </a:t>
                      </a:r>
                    </a:p>
                  </a:txBody>
                  <a:tcPr marL="0" marR="0" marT="0" marB="0"/>
                </a:tc>
                <a:tc>
                  <a:txBody>
                    <a:bodyPr/>
                    <a:lstStyle/>
                    <a:p>
                      <a:pPr algn="ctr"/>
                      <a:r>
                        <a:rPr lang="en-US" sz="900" b="0" err="1"/>
                        <a:t>WriteRAM</a:t>
                      </a:r>
                      <a:r>
                        <a:rPr lang="en-US" sz="900" b="0"/>
                        <a:t>#</a:t>
                      </a:r>
                    </a:p>
                  </a:txBody>
                  <a:tcPr marL="0" marR="0" marT="0" marB="0"/>
                </a:tc>
                <a:tc>
                  <a:txBody>
                    <a:bodyPr/>
                    <a:lstStyle/>
                    <a:p>
                      <a:pPr algn="ctr"/>
                      <a:r>
                        <a:rPr lang="en-US" sz="900" b="0" err="1"/>
                        <a:t>Addr_En</a:t>
                      </a:r>
                      <a:r>
                        <a:rPr lang="en-US" sz="900" b="0"/>
                        <a:t>#</a:t>
                      </a:r>
                    </a:p>
                  </a:txBody>
                  <a:tcPr marL="0" marR="0" marT="0" marB="0"/>
                </a:tc>
                <a:tc>
                  <a:txBody>
                    <a:bodyPr/>
                    <a:lstStyle/>
                    <a:p>
                      <a:pPr algn="ctr"/>
                      <a:r>
                        <a:rPr lang="en-US" sz="900" b="0"/>
                        <a:t>Dat_ </a:t>
                      </a:r>
                      <a:r>
                        <a:rPr lang="en-US" sz="900" b="0" err="1"/>
                        <a:t>dir</a:t>
                      </a:r>
                      <a:endParaRPr lang="en-US" sz="900" b="0"/>
                    </a:p>
                  </a:txBody>
                  <a:tcPr marL="0" marR="0" marT="0" marB="0"/>
                </a:tc>
                <a:tc>
                  <a:txBody>
                    <a:bodyPr/>
                    <a:lstStyle/>
                    <a:p>
                      <a:pPr algn="ctr"/>
                      <a:r>
                        <a:rPr lang="en-US" sz="900" b="0"/>
                        <a:t>SRAM OE#</a:t>
                      </a:r>
                    </a:p>
                  </a:txBody>
                  <a:tcPr marL="0" marR="0" marT="0" marB="0"/>
                </a:tc>
                <a:tc>
                  <a:txBody>
                    <a:bodyPr/>
                    <a:lstStyle/>
                    <a:p>
                      <a:pPr algn="ctr"/>
                      <a:r>
                        <a:rPr lang="en-US" sz="900" b="0"/>
                        <a:t>SRAM WE#</a:t>
                      </a:r>
                    </a:p>
                  </a:txBody>
                  <a:tcPr marL="0" marR="0" marT="0" marB="0"/>
                </a:tc>
                <a:extLst>
                  <a:ext uri="{0D108BD9-81ED-4DB2-BD59-A6C34878D82A}">
                    <a16:rowId xmlns:a16="http://schemas.microsoft.com/office/drawing/2014/main" val="987821183"/>
                  </a:ext>
                </a:extLst>
              </a:tr>
              <a:tr h="40062">
                <a:tc>
                  <a:txBody>
                    <a:bodyPr/>
                    <a:lstStyle/>
                    <a:p>
                      <a:pPr algn="ctr"/>
                      <a:r>
                        <a:rPr lang="en-US" sz="900" b="0"/>
                        <a:t>Idle</a:t>
                      </a:r>
                    </a:p>
                  </a:txBody>
                  <a:tcPr marL="0" marR="0" marT="0" marB="0"/>
                </a:tc>
                <a:tc>
                  <a:txBody>
                    <a:bodyPr/>
                    <a:lstStyle/>
                    <a:p>
                      <a:pPr algn="ctr"/>
                      <a:r>
                        <a:rPr lang="en-US" sz="900" b="0"/>
                        <a:t>0</a:t>
                      </a:r>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extLst>
                  <a:ext uri="{0D108BD9-81ED-4DB2-BD59-A6C34878D82A}">
                    <a16:rowId xmlns:a16="http://schemas.microsoft.com/office/drawing/2014/main" val="155039513"/>
                  </a:ext>
                </a:extLst>
              </a:tr>
              <a:tr h="0">
                <a:tc>
                  <a:txBody>
                    <a:bodyPr/>
                    <a:lstStyle/>
                    <a:p>
                      <a:pPr algn="ctr"/>
                      <a:r>
                        <a:rPr lang="en-US" sz="900" b="0"/>
                        <a:t>RAM </a:t>
                      </a:r>
                      <a:r>
                        <a:rPr lang="en-US" sz="900" b="0">
                          <a:sym typeface="Wingdings" panose="05000000000000000000" pitchFamily="2" charset="2"/>
                        </a:rPr>
                        <a:t> SD</a:t>
                      </a:r>
                      <a:endParaRPr lang="en-US" sz="900" b="0"/>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tc>
                  <a:txBody>
                    <a:bodyPr/>
                    <a:lstStyle/>
                    <a:p>
                      <a:pPr algn="ctr"/>
                      <a:r>
                        <a:rPr lang="en-US" sz="900" b="0"/>
                        <a:t>In</a:t>
                      </a:r>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extLst>
                  <a:ext uri="{0D108BD9-81ED-4DB2-BD59-A6C34878D82A}">
                    <a16:rowId xmlns:a16="http://schemas.microsoft.com/office/drawing/2014/main" val="955148253"/>
                  </a:ext>
                </a:extLst>
              </a:tr>
              <a:tr h="48771">
                <a:tc>
                  <a:txBody>
                    <a:bodyPr/>
                    <a:lstStyle/>
                    <a:p>
                      <a:pPr algn="ctr"/>
                      <a:r>
                        <a:rPr lang="en-US" sz="900" b="0"/>
                        <a:t>SD </a:t>
                      </a:r>
                      <a:r>
                        <a:rPr lang="en-US" sz="900" b="0">
                          <a:sym typeface="Wingdings" panose="05000000000000000000" pitchFamily="2" charset="2"/>
                        </a:rPr>
                        <a:t></a:t>
                      </a:r>
                      <a:r>
                        <a:rPr lang="en-US" sz="900" b="0"/>
                        <a:t> RAM</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tc>
                  <a:txBody>
                    <a:bodyPr/>
                    <a:lstStyle/>
                    <a:p>
                      <a:pPr algn="ctr"/>
                      <a:r>
                        <a:rPr lang="en-US" sz="900" b="0"/>
                        <a:t>0</a:t>
                      </a:r>
                    </a:p>
                  </a:txBody>
                  <a:tcPr marL="0" marR="0" marT="0" marB="0"/>
                </a:tc>
                <a:tc>
                  <a:txBody>
                    <a:bodyPr/>
                    <a:lstStyle/>
                    <a:p>
                      <a:pPr algn="ctr"/>
                      <a:r>
                        <a:rPr lang="en-US" sz="900" b="0"/>
                        <a:t>Out</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extLst>
                  <a:ext uri="{0D108BD9-81ED-4DB2-BD59-A6C34878D82A}">
                    <a16:rowId xmlns:a16="http://schemas.microsoft.com/office/drawing/2014/main" val="3964493577"/>
                  </a:ext>
                </a:extLst>
              </a:tr>
              <a:tr h="0">
                <a:tc>
                  <a:txBody>
                    <a:bodyPr/>
                    <a:lstStyle/>
                    <a:p>
                      <a:pPr algn="ctr"/>
                      <a:r>
                        <a:rPr lang="en-US" sz="900" b="0"/>
                        <a:t>Idle</a:t>
                      </a:r>
                    </a:p>
                  </a:txBody>
                  <a:tcPr marL="0" marR="0" marT="0" marB="0"/>
                </a:tc>
                <a:tc>
                  <a:txBody>
                    <a:bodyPr/>
                    <a:lstStyle/>
                    <a:p>
                      <a:pPr algn="ctr"/>
                      <a:r>
                        <a:rPr lang="en-US" sz="900" b="0"/>
                        <a:t>1</a:t>
                      </a:r>
                    </a:p>
                  </a:txBody>
                  <a:tcPr marL="0" marR="0" marT="0" marB="0"/>
                </a:tc>
                <a:tc>
                  <a:txBody>
                    <a:bodyPr/>
                    <a:lstStyle/>
                    <a:p>
                      <a:pPr algn="ctr"/>
                      <a:r>
                        <a:rPr lang="en-US" sz="900" b="0"/>
                        <a:t>1</a:t>
                      </a:r>
                    </a:p>
                  </a:txBody>
                  <a:tcPr marL="0" marR="0" marT="0" marB="0"/>
                </a:tc>
                <a:tc>
                  <a:txBody>
                    <a:bodyPr/>
                    <a:lstStyle/>
                    <a:p>
                      <a:pPr algn="ctr"/>
                      <a:r>
                        <a:rPr lang="en-US" sz="900" b="0"/>
                        <a:t>1</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extLst>
                  <a:ext uri="{0D108BD9-81ED-4DB2-BD59-A6C34878D82A}">
                    <a16:rowId xmlns:a16="http://schemas.microsoft.com/office/drawing/2014/main" val="1331402396"/>
                  </a:ext>
                </a:extLst>
              </a:tr>
            </a:tbl>
          </a:graphicData>
        </a:graphic>
      </p:graphicFrame>
      <p:pic>
        <p:nvPicPr>
          <p:cNvPr id="14" name="Picture 13">
            <a:extLst>
              <a:ext uri="{FF2B5EF4-FFF2-40B4-BE49-F238E27FC236}">
                <a16:creationId xmlns:a16="http://schemas.microsoft.com/office/drawing/2014/main" id="{4DB3782A-3CCD-1734-F5F6-FFBE731F6749}"/>
              </a:ext>
            </a:extLst>
          </p:cNvPr>
          <p:cNvPicPr>
            <a:picLocks noChangeAspect="1"/>
          </p:cNvPicPr>
          <p:nvPr/>
        </p:nvPicPr>
        <p:blipFill>
          <a:blip r:embed="rId11"/>
          <a:stretch>
            <a:fillRect/>
          </a:stretch>
        </p:blipFill>
        <p:spPr>
          <a:xfrm rot="5400000">
            <a:off x="11091037" y="4705551"/>
            <a:ext cx="1301603" cy="746789"/>
          </a:xfrm>
          <a:prstGeom prst="rect">
            <a:avLst/>
          </a:prstGeom>
        </p:spPr>
      </p:pic>
      <p:sp>
        <p:nvSpPr>
          <p:cNvPr id="16" name="TextBox 15">
            <a:extLst>
              <a:ext uri="{FF2B5EF4-FFF2-40B4-BE49-F238E27FC236}">
                <a16:creationId xmlns:a16="http://schemas.microsoft.com/office/drawing/2014/main" id="{64B15E8A-8A37-9234-C747-2F650CD9B089}"/>
              </a:ext>
            </a:extLst>
          </p:cNvPr>
          <p:cNvSpPr txBox="1"/>
          <p:nvPr/>
        </p:nvSpPr>
        <p:spPr>
          <a:xfrm>
            <a:off x="8727309" y="2180473"/>
            <a:ext cx="647934" cy="230832"/>
          </a:xfrm>
          <a:prstGeom prst="rect">
            <a:avLst/>
          </a:prstGeom>
          <a:noFill/>
        </p:spPr>
        <p:txBody>
          <a:bodyPr wrap="none" rtlCol="0">
            <a:spAutoFit/>
          </a:bodyPr>
          <a:lstStyle/>
          <a:p>
            <a:r>
              <a:rPr lang="en-US" sz="900" err="1">
                <a:highlight>
                  <a:srgbClr val="FFFF00"/>
                </a:highlight>
              </a:rPr>
              <a:t>Addr_en</a:t>
            </a:r>
            <a:r>
              <a:rPr lang="en-US" sz="900">
                <a:highlight>
                  <a:srgbClr val="FFFF00"/>
                </a:highlight>
              </a:rPr>
              <a:t>#</a:t>
            </a:r>
          </a:p>
        </p:txBody>
      </p:sp>
      <p:cxnSp>
        <p:nvCxnSpPr>
          <p:cNvPr id="24" name="Straight Arrow Connector 23">
            <a:extLst>
              <a:ext uri="{FF2B5EF4-FFF2-40B4-BE49-F238E27FC236}">
                <a16:creationId xmlns:a16="http://schemas.microsoft.com/office/drawing/2014/main" id="{8C3AAB93-D527-CAD2-9263-7370F9B20E4C}"/>
              </a:ext>
            </a:extLst>
          </p:cNvPr>
          <p:cNvCxnSpPr>
            <a:cxnSpLocks/>
          </p:cNvCxnSpPr>
          <p:nvPr/>
        </p:nvCxnSpPr>
        <p:spPr>
          <a:xfrm>
            <a:off x="9256065" y="2304221"/>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0C3316-5D05-A535-C4CA-CB242CC02F71}"/>
              </a:ext>
            </a:extLst>
          </p:cNvPr>
          <p:cNvSpPr txBox="1"/>
          <p:nvPr/>
        </p:nvSpPr>
        <p:spPr>
          <a:xfrm>
            <a:off x="10820313" y="3979136"/>
            <a:ext cx="697627" cy="230832"/>
          </a:xfrm>
          <a:prstGeom prst="rect">
            <a:avLst/>
          </a:prstGeom>
          <a:noFill/>
        </p:spPr>
        <p:txBody>
          <a:bodyPr wrap="square" rtlCol="0">
            <a:spAutoFit/>
          </a:bodyPr>
          <a:lstStyle/>
          <a:p>
            <a:r>
              <a:rPr lang="en-US" sz="900" err="1">
                <a:highlight>
                  <a:srgbClr val="FFFF00"/>
                </a:highlight>
              </a:rPr>
              <a:t>Addr_en</a:t>
            </a:r>
            <a:r>
              <a:rPr lang="en-US" sz="900">
                <a:highlight>
                  <a:srgbClr val="FFFF00"/>
                </a:highlight>
              </a:rPr>
              <a:t>#</a:t>
            </a:r>
          </a:p>
        </p:txBody>
      </p:sp>
      <p:cxnSp>
        <p:nvCxnSpPr>
          <p:cNvPr id="35" name="Connector: Elbow 34">
            <a:extLst>
              <a:ext uri="{FF2B5EF4-FFF2-40B4-BE49-F238E27FC236}">
                <a16:creationId xmlns:a16="http://schemas.microsoft.com/office/drawing/2014/main" id="{48F50E9D-6D5A-B7FB-DFA0-63226FCED826}"/>
              </a:ext>
            </a:extLst>
          </p:cNvPr>
          <p:cNvCxnSpPr>
            <a:endCxn id="14" idx="1"/>
          </p:cNvCxnSpPr>
          <p:nvPr/>
        </p:nvCxnSpPr>
        <p:spPr>
          <a:xfrm>
            <a:off x="11402698" y="4102249"/>
            <a:ext cx="339143" cy="3258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0D63108-3440-698E-019B-748BD6C8DE60}"/>
              </a:ext>
            </a:extLst>
          </p:cNvPr>
          <p:cNvSpPr txBox="1"/>
          <p:nvPr/>
        </p:nvSpPr>
        <p:spPr>
          <a:xfrm>
            <a:off x="8766993" y="1663289"/>
            <a:ext cx="737702" cy="230832"/>
          </a:xfrm>
          <a:prstGeom prst="rect">
            <a:avLst/>
          </a:prstGeom>
          <a:noFill/>
        </p:spPr>
        <p:txBody>
          <a:bodyPr wrap="none" rtlCol="0">
            <a:spAutoFit/>
          </a:bodyPr>
          <a:lstStyle/>
          <a:p>
            <a:r>
              <a:rPr lang="en-US" sz="900" err="1"/>
              <a:t>WriteRAM</a:t>
            </a:r>
            <a:r>
              <a:rPr lang="en-US" sz="900"/>
              <a:t>#</a:t>
            </a:r>
          </a:p>
        </p:txBody>
      </p:sp>
      <p:cxnSp>
        <p:nvCxnSpPr>
          <p:cNvPr id="37" name="Straight Arrow Connector 36">
            <a:extLst>
              <a:ext uri="{FF2B5EF4-FFF2-40B4-BE49-F238E27FC236}">
                <a16:creationId xmlns:a16="http://schemas.microsoft.com/office/drawing/2014/main" id="{9B971117-0627-C3E6-1A0C-9A096E3872A4}"/>
              </a:ext>
            </a:extLst>
          </p:cNvPr>
          <p:cNvCxnSpPr>
            <a:cxnSpLocks/>
          </p:cNvCxnSpPr>
          <p:nvPr/>
        </p:nvCxnSpPr>
        <p:spPr>
          <a:xfrm flipH="1">
            <a:off x="8097839" y="1776741"/>
            <a:ext cx="6804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02A2984-DE3D-3AB1-288B-DFBA7FC7429A}"/>
              </a:ext>
            </a:extLst>
          </p:cNvPr>
          <p:cNvSpPr txBox="1"/>
          <p:nvPr/>
        </p:nvSpPr>
        <p:spPr>
          <a:xfrm rot="5400000">
            <a:off x="7209900" y="1140539"/>
            <a:ext cx="979717" cy="161711"/>
          </a:xfrm>
          <a:prstGeom prst="rect">
            <a:avLst/>
          </a:prstGeom>
          <a:solidFill>
            <a:schemeClr val="bg1"/>
          </a:solidFill>
        </p:spPr>
        <p:txBody>
          <a:bodyPr wrap="square" lIns="0" tIns="0" rIns="0" bIns="0" rtlCol="0">
            <a:spAutoFit/>
          </a:bodyPr>
          <a:lstStyle/>
          <a:p>
            <a:r>
              <a:rPr lang="en-US" sz="1051"/>
              <a:t>HC245 Data Out</a:t>
            </a:r>
          </a:p>
        </p:txBody>
      </p:sp>
      <p:sp>
        <p:nvSpPr>
          <p:cNvPr id="30" name="TextBox 29">
            <a:extLst>
              <a:ext uri="{FF2B5EF4-FFF2-40B4-BE49-F238E27FC236}">
                <a16:creationId xmlns:a16="http://schemas.microsoft.com/office/drawing/2014/main" id="{BB0B13A9-1EA4-FA9C-1696-8CE347538B6A}"/>
              </a:ext>
            </a:extLst>
          </p:cNvPr>
          <p:cNvSpPr txBox="1"/>
          <p:nvPr/>
        </p:nvSpPr>
        <p:spPr>
          <a:xfrm rot="5400000">
            <a:off x="11264655" y="4970777"/>
            <a:ext cx="979717" cy="161711"/>
          </a:xfrm>
          <a:prstGeom prst="rect">
            <a:avLst/>
          </a:prstGeom>
          <a:solidFill>
            <a:schemeClr val="bg1"/>
          </a:solidFill>
        </p:spPr>
        <p:txBody>
          <a:bodyPr wrap="square" lIns="0" tIns="0" rIns="0" bIns="0" rtlCol="0">
            <a:spAutoFit/>
          </a:bodyPr>
          <a:lstStyle/>
          <a:p>
            <a:r>
              <a:rPr lang="en-US" sz="1051"/>
              <a:t>HC245 </a:t>
            </a:r>
            <a:r>
              <a:rPr lang="en-US" sz="1051" err="1"/>
              <a:t>Addr</a:t>
            </a:r>
            <a:r>
              <a:rPr lang="en-US" sz="1051"/>
              <a:t> Out</a:t>
            </a:r>
          </a:p>
        </p:txBody>
      </p:sp>
      <p:sp>
        <p:nvSpPr>
          <p:cNvPr id="3" name="Rectangle 2">
            <a:hlinkClick r:id="rId12" action="ppaction://hlinksldjump"/>
            <a:extLst>
              <a:ext uri="{FF2B5EF4-FFF2-40B4-BE49-F238E27FC236}">
                <a16:creationId xmlns:a16="http://schemas.microsoft.com/office/drawing/2014/main" id="{018380DC-7E92-D1D1-70CB-92B29DEE0A64}"/>
              </a:ext>
            </a:extLst>
          </p:cNvPr>
          <p:cNvSpPr/>
          <p:nvPr/>
        </p:nvSpPr>
        <p:spPr>
          <a:xfrm>
            <a:off x="8771908" y="3689733"/>
            <a:ext cx="1399933" cy="12926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00"/>
              <a:t>~SD Card Device En</a:t>
            </a:r>
          </a:p>
        </p:txBody>
      </p:sp>
      <p:cxnSp>
        <p:nvCxnSpPr>
          <p:cNvPr id="33" name="Connector: Elbow 32">
            <a:extLst>
              <a:ext uri="{FF2B5EF4-FFF2-40B4-BE49-F238E27FC236}">
                <a16:creationId xmlns:a16="http://schemas.microsoft.com/office/drawing/2014/main" id="{0296FB75-CAE4-8548-8566-9CE27B084F22}"/>
              </a:ext>
            </a:extLst>
          </p:cNvPr>
          <p:cNvCxnSpPr>
            <a:cxnSpLocks/>
            <a:stCxn id="3" idx="1"/>
          </p:cNvCxnSpPr>
          <p:nvPr/>
        </p:nvCxnSpPr>
        <p:spPr>
          <a:xfrm rot="10800000" flipV="1">
            <a:off x="8327572" y="3754365"/>
            <a:ext cx="444337" cy="1383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F011CAD-478C-FC95-7E42-A67FFD3A5B61}"/>
              </a:ext>
            </a:extLst>
          </p:cNvPr>
          <p:cNvSpPr txBox="1"/>
          <p:nvPr/>
        </p:nvSpPr>
        <p:spPr>
          <a:xfrm>
            <a:off x="6841831" y="1874555"/>
            <a:ext cx="790883" cy="230832"/>
          </a:xfrm>
          <a:prstGeom prst="rect">
            <a:avLst/>
          </a:prstGeom>
          <a:noFill/>
        </p:spPr>
        <p:txBody>
          <a:bodyPr wrap="square" rtlCol="0">
            <a:spAutoFit/>
          </a:bodyPr>
          <a:lstStyle/>
          <a:p>
            <a:pPr algn="ctr"/>
            <a:r>
              <a:rPr lang="en-US" sz="900" err="1">
                <a:highlight>
                  <a:srgbClr val="FFFF00"/>
                </a:highlight>
              </a:rPr>
              <a:t>Addr_en</a:t>
            </a:r>
            <a:r>
              <a:rPr lang="en-US" sz="900">
                <a:highlight>
                  <a:srgbClr val="FFFF00"/>
                </a:highlight>
              </a:rPr>
              <a:t>#</a:t>
            </a:r>
          </a:p>
        </p:txBody>
      </p:sp>
      <p:cxnSp>
        <p:nvCxnSpPr>
          <p:cNvPr id="52" name="Straight Arrow Connector 51">
            <a:extLst>
              <a:ext uri="{FF2B5EF4-FFF2-40B4-BE49-F238E27FC236}">
                <a16:creationId xmlns:a16="http://schemas.microsoft.com/office/drawing/2014/main" id="{FBC0DB9E-C428-9FDB-680F-288D53E70E85}"/>
              </a:ext>
            </a:extLst>
          </p:cNvPr>
          <p:cNvCxnSpPr>
            <a:cxnSpLocks/>
            <a:stCxn id="44" idx="1"/>
          </p:cNvCxnSpPr>
          <p:nvPr/>
        </p:nvCxnSpPr>
        <p:spPr>
          <a:xfrm flipH="1">
            <a:off x="8343002" y="4043098"/>
            <a:ext cx="303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lide Number Placeholder 4">
            <a:extLst>
              <a:ext uri="{FF2B5EF4-FFF2-40B4-BE49-F238E27FC236}">
                <a16:creationId xmlns:a16="http://schemas.microsoft.com/office/drawing/2014/main" id="{9C6356ED-26C1-38A7-A183-5294C16AB23B}"/>
              </a:ext>
            </a:extLst>
          </p:cNvPr>
          <p:cNvSpPr txBox="1">
            <a:spLocks/>
          </p:cNvSpPr>
          <p:nvPr/>
        </p:nvSpPr>
        <p:spPr>
          <a:xfrm>
            <a:off x="9402419" y="63681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28</a:t>
            </a:fld>
            <a:endParaRPr lang="en-US" b="1">
              <a:solidFill>
                <a:schemeClr val="bg1"/>
              </a:solidFill>
            </a:endParaRPr>
          </a:p>
        </p:txBody>
      </p:sp>
      <p:cxnSp>
        <p:nvCxnSpPr>
          <p:cNvPr id="54" name="Connector: Elbow 53">
            <a:extLst>
              <a:ext uri="{FF2B5EF4-FFF2-40B4-BE49-F238E27FC236}">
                <a16:creationId xmlns:a16="http://schemas.microsoft.com/office/drawing/2014/main" id="{5A55D87E-AB3D-0690-9097-D02C692C2BC5}"/>
              </a:ext>
            </a:extLst>
          </p:cNvPr>
          <p:cNvCxnSpPr>
            <a:cxnSpLocks/>
            <a:stCxn id="76" idx="2"/>
            <a:endCxn id="125" idx="3"/>
          </p:cNvCxnSpPr>
          <p:nvPr/>
        </p:nvCxnSpPr>
        <p:spPr>
          <a:xfrm rot="5400000">
            <a:off x="5712457" y="4929737"/>
            <a:ext cx="53521" cy="730563"/>
          </a:xfrm>
          <a:prstGeom prst="bentConnector2">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27E4E877-003F-E7E7-9292-A44A7F9E2D39}"/>
              </a:ext>
            </a:extLst>
          </p:cNvPr>
          <p:cNvCxnSpPr>
            <a:cxnSpLocks/>
            <a:stCxn id="86" idx="2"/>
            <a:endCxn id="119" idx="3"/>
          </p:cNvCxnSpPr>
          <p:nvPr/>
        </p:nvCxnSpPr>
        <p:spPr>
          <a:xfrm rot="5400000">
            <a:off x="5685835" y="4959098"/>
            <a:ext cx="234919" cy="858718"/>
          </a:xfrm>
          <a:prstGeom prst="bentConnector2">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2EF2EF70-EE79-B6C1-B8F6-55C65D6014BC}"/>
              </a:ext>
            </a:extLst>
          </p:cNvPr>
          <p:cNvSpPr/>
          <p:nvPr/>
        </p:nvSpPr>
        <p:spPr>
          <a:xfrm>
            <a:off x="6076587" y="5222539"/>
            <a:ext cx="55822"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C83931F-CB80-7196-FCFD-9ACAA5954656}"/>
              </a:ext>
            </a:extLst>
          </p:cNvPr>
          <p:cNvSpPr/>
          <p:nvPr/>
        </p:nvSpPr>
        <p:spPr>
          <a:xfrm>
            <a:off x="6204742" y="5225279"/>
            <a:ext cx="55822"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18AC4AE0-11C3-A491-5CEE-268ED835EB7D}"/>
              </a:ext>
            </a:extLst>
          </p:cNvPr>
          <p:cNvPicPr>
            <a:picLocks noChangeAspect="1"/>
          </p:cNvPicPr>
          <p:nvPr/>
        </p:nvPicPr>
        <p:blipFill>
          <a:blip r:embed="rId13"/>
          <a:stretch>
            <a:fillRect/>
          </a:stretch>
        </p:blipFill>
        <p:spPr>
          <a:xfrm rot="16200000">
            <a:off x="5925896" y="4880247"/>
            <a:ext cx="481808" cy="310844"/>
          </a:xfrm>
          <a:prstGeom prst="rect">
            <a:avLst/>
          </a:prstGeom>
        </p:spPr>
      </p:pic>
      <p:cxnSp>
        <p:nvCxnSpPr>
          <p:cNvPr id="23" name="Connector: Elbow 22">
            <a:extLst>
              <a:ext uri="{FF2B5EF4-FFF2-40B4-BE49-F238E27FC236}">
                <a16:creationId xmlns:a16="http://schemas.microsoft.com/office/drawing/2014/main" id="{606379D5-F74F-E95D-15E4-B55916E4BEE2}"/>
              </a:ext>
            </a:extLst>
          </p:cNvPr>
          <p:cNvCxnSpPr>
            <a:cxnSpLocks/>
            <a:stCxn id="42" idx="1"/>
            <a:endCxn id="18" idx="0"/>
          </p:cNvCxnSpPr>
          <p:nvPr/>
        </p:nvCxnSpPr>
        <p:spPr>
          <a:xfrm rot="10800000" flipV="1">
            <a:off x="1374517" y="2078130"/>
            <a:ext cx="3092748" cy="228231"/>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9565348-4A1E-69B0-C1F8-7450F55485BB}"/>
              </a:ext>
            </a:extLst>
          </p:cNvPr>
          <p:cNvCxnSpPr>
            <a:cxnSpLocks/>
            <a:stCxn id="41" idx="1"/>
            <a:endCxn id="19" idx="0"/>
          </p:cNvCxnSpPr>
          <p:nvPr/>
        </p:nvCxnSpPr>
        <p:spPr>
          <a:xfrm rot="10800000" flipV="1">
            <a:off x="1252591" y="1893992"/>
            <a:ext cx="3214675" cy="412369"/>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43D3BDA-417D-F79E-29ED-1F707412E480}"/>
              </a:ext>
            </a:extLst>
          </p:cNvPr>
          <p:cNvCxnSpPr>
            <a:cxnSpLocks/>
            <a:stCxn id="40" idx="1"/>
            <a:endCxn id="20" idx="0"/>
          </p:cNvCxnSpPr>
          <p:nvPr/>
        </p:nvCxnSpPr>
        <p:spPr>
          <a:xfrm rot="10800000" flipV="1">
            <a:off x="1130665" y="1709854"/>
            <a:ext cx="3336600" cy="59650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A622CEE-F1A9-5774-CEE9-26B3D4A1F80C}"/>
              </a:ext>
            </a:extLst>
          </p:cNvPr>
          <p:cNvCxnSpPr>
            <a:cxnSpLocks/>
            <a:stCxn id="39" idx="1"/>
            <a:endCxn id="17" idx="0"/>
          </p:cNvCxnSpPr>
          <p:nvPr/>
        </p:nvCxnSpPr>
        <p:spPr>
          <a:xfrm rot="10800000" flipV="1">
            <a:off x="1008739" y="1525716"/>
            <a:ext cx="3458527" cy="780645"/>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EF5DD50-D6D5-B9AB-D8B8-A66DA5A6456E}"/>
              </a:ext>
            </a:extLst>
          </p:cNvPr>
          <p:cNvCxnSpPr>
            <a:cxnSpLocks/>
            <a:stCxn id="38" idx="1"/>
            <a:endCxn id="21" idx="0"/>
          </p:cNvCxnSpPr>
          <p:nvPr/>
        </p:nvCxnSpPr>
        <p:spPr>
          <a:xfrm rot="10800000" flipV="1">
            <a:off x="886813" y="1341578"/>
            <a:ext cx="3580452" cy="964783"/>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10DAA5C-4C3E-1782-1637-6BE0E9B8946F}"/>
              </a:ext>
            </a:extLst>
          </p:cNvPr>
          <p:cNvCxnSpPr>
            <a:cxnSpLocks/>
            <a:stCxn id="57" idx="1"/>
            <a:endCxn id="66" idx="2"/>
          </p:cNvCxnSpPr>
          <p:nvPr/>
        </p:nvCxnSpPr>
        <p:spPr>
          <a:xfrm rot="10800000" flipV="1">
            <a:off x="1014194" y="973303"/>
            <a:ext cx="3453071" cy="4186364"/>
          </a:xfrm>
          <a:prstGeom prst="bentConnector4">
            <a:avLst>
              <a:gd name="adj1" fmla="val 119816"/>
              <a:gd name="adj2" fmla="val 108550"/>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DC1B8203-5E6A-89C0-21C7-EB69B98132DE}"/>
              </a:ext>
            </a:extLst>
          </p:cNvPr>
          <p:cNvCxnSpPr>
            <a:cxnSpLocks/>
            <a:stCxn id="56" idx="1"/>
            <a:endCxn id="67" idx="2"/>
          </p:cNvCxnSpPr>
          <p:nvPr/>
        </p:nvCxnSpPr>
        <p:spPr>
          <a:xfrm rot="10800000" flipV="1">
            <a:off x="889434" y="1157441"/>
            <a:ext cx="3577831" cy="4002227"/>
          </a:xfrm>
          <a:prstGeom prst="bentConnector4">
            <a:avLst>
              <a:gd name="adj1" fmla="val 111960"/>
              <a:gd name="adj2" fmla="val 10571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B689732D-3AF2-0855-1B98-A91907ACBFBF}"/>
              </a:ext>
            </a:extLst>
          </p:cNvPr>
          <p:cNvCxnSpPr>
            <a:cxnSpLocks/>
            <a:stCxn id="111" idx="2"/>
            <a:endCxn id="62" idx="1"/>
          </p:cNvCxnSpPr>
          <p:nvPr/>
        </p:nvCxnSpPr>
        <p:spPr>
          <a:xfrm rot="16200000" flipH="1">
            <a:off x="2308223" y="4115158"/>
            <a:ext cx="1088059" cy="317707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9125F32-4BEC-E7C6-287E-32600678323C}"/>
              </a:ext>
            </a:extLst>
          </p:cNvPr>
          <p:cNvCxnSpPr>
            <a:cxnSpLocks/>
            <a:stCxn id="110" idx="2"/>
            <a:endCxn id="61" idx="1"/>
          </p:cNvCxnSpPr>
          <p:nvPr/>
        </p:nvCxnSpPr>
        <p:spPr>
          <a:xfrm rot="16200000" flipH="1">
            <a:off x="2462672" y="4085468"/>
            <a:ext cx="903920" cy="305231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486208D8-4940-6795-90ED-C59E01AE24B6}"/>
              </a:ext>
            </a:extLst>
          </p:cNvPr>
          <p:cNvCxnSpPr>
            <a:cxnSpLocks/>
            <a:stCxn id="166" idx="2"/>
            <a:endCxn id="63" idx="1"/>
          </p:cNvCxnSpPr>
          <p:nvPr/>
        </p:nvCxnSpPr>
        <p:spPr>
          <a:xfrm rot="16200000" flipH="1">
            <a:off x="2153775" y="4144846"/>
            <a:ext cx="1272195" cy="330183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5F978CC5-3B82-A366-710D-32F0D583B842}"/>
              </a:ext>
            </a:extLst>
          </p:cNvPr>
          <p:cNvCxnSpPr>
            <a:cxnSpLocks/>
            <a:stCxn id="167" idx="2"/>
            <a:endCxn id="60" idx="1"/>
          </p:cNvCxnSpPr>
          <p:nvPr/>
        </p:nvCxnSpPr>
        <p:spPr>
          <a:xfrm rot="16200000" flipH="1">
            <a:off x="2617122" y="4055780"/>
            <a:ext cx="719783" cy="292755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B1F44741-E786-02D4-E147-30FF2D1F6AA0}"/>
              </a:ext>
            </a:extLst>
          </p:cNvPr>
          <p:cNvCxnSpPr>
            <a:cxnSpLocks/>
            <a:stCxn id="168" idx="2"/>
            <a:endCxn id="59" idx="1"/>
          </p:cNvCxnSpPr>
          <p:nvPr/>
        </p:nvCxnSpPr>
        <p:spPr>
          <a:xfrm rot="16200000" flipH="1">
            <a:off x="2771571" y="4026091"/>
            <a:ext cx="535644" cy="2802796"/>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3" name="Connector: Elbow 192">
            <a:extLst>
              <a:ext uri="{FF2B5EF4-FFF2-40B4-BE49-F238E27FC236}">
                <a16:creationId xmlns:a16="http://schemas.microsoft.com/office/drawing/2014/main" id="{DDDA9D21-9563-C2A8-9C7B-983A00B9AB81}"/>
              </a:ext>
            </a:extLst>
          </p:cNvPr>
          <p:cNvCxnSpPr>
            <a:cxnSpLocks/>
            <a:stCxn id="169" idx="0"/>
            <a:endCxn id="58" idx="1"/>
          </p:cNvCxnSpPr>
          <p:nvPr/>
        </p:nvCxnSpPr>
        <p:spPr>
          <a:xfrm rot="16200000" flipH="1">
            <a:off x="1926841" y="2997224"/>
            <a:ext cx="2839185" cy="2188715"/>
          </a:xfrm>
          <a:prstGeom prst="bentConnector4">
            <a:avLst>
              <a:gd name="adj1" fmla="val -5124"/>
              <a:gd name="adj2" fmla="val 73205"/>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8AAD2998-80F1-BAB2-A416-5AAE0706D760}"/>
              </a:ext>
            </a:extLst>
          </p:cNvPr>
          <p:cNvCxnSpPr>
            <a:cxnSpLocks/>
            <a:stCxn id="170" idx="0"/>
            <a:endCxn id="64" idx="1"/>
          </p:cNvCxnSpPr>
          <p:nvPr/>
        </p:nvCxnSpPr>
        <p:spPr>
          <a:xfrm rot="16200000" flipH="1">
            <a:off x="1951842" y="2838085"/>
            <a:ext cx="2655047" cy="2322855"/>
          </a:xfrm>
          <a:prstGeom prst="bentConnector4">
            <a:avLst>
              <a:gd name="adj1" fmla="val -8610"/>
              <a:gd name="adj2" fmla="val 83794"/>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39E4984-353A-1F2C-5872-F614DB0E504C}"/>
              </a:ext>
            </a:extLst>
          </p:cNvPr>
          <p:cNvCxnSpPr>
            <a:cxnSpLocks/>
            <a:endCxn id="123" idx="3"/>
          </p:cNvCxnSpPr>
          <p:nvPr/>
        </p:nvCxnSpPr>
        <p:spPr>
          <a:xfrm rot="10800000" flipV="1">
            <a:off x="5373935" y="5405125"/>
            <a:ext cx="3853306" cy="837343"/>
          </a:xfrm>
          <a:prstGeom prst="bentConnector3">
            <a:avLst>
              <a:gd name="adj1" fmla="val 43389"/>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6B5410A-5FC7-2129-D8D1-2DD6A2BED664}"/>
              </a:ext>
            </a:extLst>
          </p:cNvPr>
          <p:cNvCxnSpPr>
            <a:cxnSpLocks/>
            <a:stCxn id="92" idx="1"/>
            <a:endCxn id="122" idx="3"/>
          </p:cNvCxnSpPr>
          <p:nvPr/>
        </p:nvCxnSpPr>
        <p:spPr>
          <a:xfrm rot="10800000" flipV="1">
            <a:off x="5373936" y="5283117"/>
            <a:ext cx="4023479" cy="775213"/>
          </a:xfrm>
          <a:prstGeom prst="bentConnector3">
            <a:avLst>
              <a:gd name="adj1" fmla="val 50000"/>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987AAD12-3C16-FF6C-FCBE-CCADBA6A4E11}"/>
              </a:ext>
            </a:extLst>
          </p:cNvPr>
          <p:cNvCxnSpPr>
            <a:cxnSpLocks/>
            <a:stCxn id="160" idx="1"/>
            <a:endCxn id="147" idx="1"/>
          </p:cNvCxnSpPr>
          <p:nvPr/>
        </p:nvCxnSpPr>
        <p:spPr>
          <a:xfrm rot="10800000" flipH="1" flipV="1">
            <a:off x="7370149" y="3873115"/>
            <a:ext cx="6495" cy="2532792"/>
          </a:xfrm>
          <a:prstGeom prst="bentConnector3">
            <a:avLst>
              <a:gd name="adj1" fmla="val -518167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72475776-5BCE-1D5E-D636-E0883F3172C6}"/>
              </a:ext>
            </a:extLst>
          </p:cNvPr>
          <p:cNvCxnSpPr>
            <a:cxnSpLocks/>
            <a:stCxn id="228" idx="3"/>
            <a:endCxn id="121" idx="3"/>
          </p:cNvCxnSpPr>
          <p:nvPr/>
        </p:nvCxnSpPr>
        <p:spPr>
          <a:xfrm flipH="1">
            <a:off x="5373935" y="3438481"/>
            <a:ext cx="1292854" cy="2435712"/>
          </a:xfrm>
          <a:prstGeom prst="bentConnector3">
            <a:avLst>
              <a:gd name="adj1" fmla="val -176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ACAE00EF-4CD5-50F9-68C8-792BDF8C77E6}"/>
              </a:ext>
            </a:extLst>
          </p:cNvPr>
          <p:cNvCxnSpPr>
            <a:cxnSpLocks/>
            <a:stCxn id="120" idx="3"/>
            <a:endCxn id="251" idx="1"/>
          </p:cNvCxnSpPr>
          <p:nvPr/>
        </p:nvCxnSpPr>
        <p:spPr>
          <a:xfrm flipV="1">
            <a:off x="5373935" y="1657845"/>
            <a:ext cx="661177" cy="4032210"/>
          </a:xfrm>
          <a:prstGeom prst="bentConnector3">
            <a:avLst>
              <a:gd name="adj1" fmla="val 50000"/>
            </a:avLst>
          </a:prstGeom>
          <a:ln>
            <a:headEnd type="oval" w="sm" len="sm"/>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A2D4FAED-1EE4-07C8-E101-6A96EF9D2D69}"/>
              </a:ext>
            </a:extLst>
          </p:cNvPr>
          <p:cNvGrpSpPr/>
          <p:nvPr/>
        </p:nvGrpSpPr>
        <p:grpSpPr>
          <a:xfrm flipH="1">
            <a:off x="4296440" y="4814909"/>
            <a:ext cx="1224815" cy="1977259"/>
            <a:chOff x="4296440" y="4814909"/>
            <a:chExt cx="1224815" cy="1977259"/>
          </a:xfrm>
        </p:grpSpPr>
        <p:pic>
          <p:nvPicPr>
            <p:cNvPr id="7" name="Picture 6">
              <a:extLst>
                <a:ext uri="{FF2B5EF4-FFF2-40B4-BE49-F238E27FC236}">
                  <a16:creationId xmlns:a16="http://schemas.microsoft.com/office/drawing/2014/main" id="{C91206F5-08A4-779B-941D-F0CD5731C562}"/>
                </a:ext>
              </a:extLst>
            </p:cNvPr>
            <p:cNvPicPr>
              <a:picLocks noChangeAspect="1"/>
            </p:cNvPicPr>
            <p:nvPr/>
          </p:nvPicPr>
          <p:blipFill>
            <a:blip r:embed="rId7"/>
            <a:stretch>
              <a:fillRect/>
            </a:stretch>
          </p:blipFill>
          <p:spPr>
            <a:xfrm rot="10800000" flipH="1">
              <a:off x="4296440" y="4814909"/>
              <a:ext cx="1224815" cy="1977259"/>
            </a:xfrm>
            <a:prstGeom prst="rect">
              <a:avLst/>
            </a:prstGeom>
          </p:spPr>
        </p:pic>
        <p:sp>
          <p:nvSpPr>
            <p:cNvPr id="107" name="TextBox 106">
              <a:extLst>
                <a:ext uri="{FF2B5EF4-FFF2-40B4-BE49-F238E27FC236}">
                  <a16:creationId xmlns:a16="http://schemas.microsoft.com/office/drawing/2014/main" id="{51E392D8-C5FF-5B17-4656-D5E3AFDD8F43}"/>
                </a:ext>
              </a:extLst>
            </p:cNvPr>
            <p:cNvSpPr txBox="1"/>
            <p:nvPr/>
          </p:nvSpPr>
          <p:spPr>
            <a:xfrm>
              <a:off x="5020721" y="5017612"/>
              <a:ext cx="256802" cy="1536318"/>
            </a:xfrm>
            <a:prstGeom prst="rect">
              <a:avLst/>
            </a:prstGeom>
            <a:noFill/>
          </p:spPr>
          <p:txBody>
            <a:bodyPr wrap="none" rtlCol="0">
              <a:spAutoFit/>
            </a:bodyPr>
            <a:lstStyle/>
            <a:p>
              <a:pPr>
                <a:spcBef>
                  <a:spcPts val="100"/>
                </a:spcBef>
              </a:pPr>
              <a:r>
                <a:rPr lang="en-US" sz="1100" b="1">
                  <a:solidFill>
                    <a:srgbClr val="FFFF00"/>
                  </a:solidFill>
                </a:rPr>
                <a:t>1</a:t>
              </a:r>
            </a:p>
            <a:p>
              <a:pPr>
                <a:spcBef>
                  <a:spcPts val="100"/>
                </a:spcBef>
              </a:pPr>
              <a:r>
                <a:rPr lang="en-US" sz="1100" b="1">
                  <a:solidFill>
                    <a:srgbClr val="FFFF00"/>
                  </a:solidFill>
                </a:rPr>
                <a:t>2</a:t>
              </a:r>
            </a:p>
            <a:p>
              <a:pPr>
                <a:spcBef>
                  <a:spcPts val="100"/>
                </a:spcBef>
              </a:pPr>
              <a:r>
                <a:rPr lang="en-US" sz="1100" b="1">
                  <a:solidFill>
                    <a:srgbClr val="FFFF00"/>
                  </a:solidFill>
                </a:rPr>
                <a:t>3</a:t>
              </a:r>
            </a:p>
            <a:p>
              <a:pPr>
                <a:spcBef>
                  <a:spcPts val="100"/>
                </a:spcBef>
              </a:pPr>
              <a:r>
                <a:rPr lang="en-US" sz="1100" b="1">
                  <a:solidFill>
                    <a:srgbClr val="FFFF00"/>
                  </a:solidFill>
                </a:rPr>
                <a:t>4</a:t>
              </a:r>
            </a:p>
            <a:p>
              <a:pPr>
                <a:spcBef>
                  <a:spcPts val="100"/>
                </a:spcBef>
              </a:pPr>
              <a:r>
                <a:rPr lang="en-US" sz="1100" b="1">
                  <a:solidFill>
                    <a:srgbClr val="FFFF00"/>
                  </a:solidFill>
                </a:rPr>
                <a:t>5</a:t>
              </a:r>
            </a:p>
            <a:p>
              <a:pPr>
                <a:spcBef>
                  <a:spcPts val="100"/>
                </a:spcBef>
              </a:pPr>
              <a:r>
                <a:rPr lang="en-US" sz="1100" b="1">
                  <a:solidFill>
                    <a:srgbClr val="FFFF00"/>
                  </a:solidFill>
                </a:rPr>
                <a:t>6</a:t>
              </a:r>
            </a:p>
            <a:p>
              <a:pPr>
                <a:spcBef>
                  <a:spcPts val="100"/>
                </a:spcBef>
              </a:pPr>
              <a:r>
                <a:rPr lang="en-US" sz="1100" b="1">
                  <a:solidFill>
                    <a:srgbClr val="FFFF00"/>
                  </a:solidFill>
                </a:rPr>
                <a:t>7</a:t>
              </a:r>
            </a:p>
            <a:p>
              <a:pPr>
                <a:spcBef>
                  <a:spcPts val="100"/>
                </a:spcBef>
              </a:pPr>
              <a:r>
                <a:rPr lang="en-US" sz="1100" b="1">
                  <a:solidFill>
                    <a:srgbClr val="FFFF00"/>
                  </a:solidFill>
                </a:rPr>
                <a:t>8</a:t>
              </a:r>
            </a:p>
          </p:txBody>
        </p:sp>
        <p:sp>
          <p:nvSpPr>
            <p:cNvPr id="108" name="TextBox 107">
              <a:extLst>
                <a:ext uri="{FF2B5EF4-FFF2-40B4-BE49-F238E27FC236}">
                  <a16:creationId xmlns:a16="http://schemas.microsoft.com/office/drawing/2014/main" id="{573F02BA-A4F4-BF8C-1D09-61C993D21324}"/>
                </a:ext>
              </a:extLst>
            </p:cNvPr>
            <p:cNvSpPr txBox="1"/>
            <p:nvPr/>
          </p:nvSpPr>
          <p:spPr>
            <a:xfrm>
              <a:off x="4546107" y="5017612"/>
              <a:ext cx="256802" cy="1536318"/>
            </a:xfrm>
            <a:prstGeom prst="rect">
              <a:avLst/>
            </a:prstGeom>
            <a:noFill/>
          </p:spPr>
          <p:txBody>
            <a:bodyPr wrap="none" rtlCol="0">
              <a:spAutoFit/>
            </a:bodyPr>
            <a:lstStyle/>
            <a:p>
              <a:pPr>
                <a:spcBef>
                  <a:spcPts val="100"/>
                </a:spcBef>
              </a:pPr>
              <a:r>
                <a:rPr lang="en-US" sz="1100" b="1">
                  <a:solidFill>
                    <a:srgbClr val="FFFF00"/>
                  </a:solidFill>
                </a:rPr>
                <a:t>1</a:t>
              </a:r>
            </a:p>
            <a:p>
              <a:pPr>
                <a:spcBef>
                  <a:spcPts val="100"/>
                </a:spcBef>
              </a:pPr>
              <a:r>
                <a:rPr lang="en-US" sz="1100" b="1">
                  <a:solidFill>
                    <a:srgbClr val="FFFF00"/>
                  </a:solidFill>
                </a:rPr>
                <a:t>2</a:t>
              </a:r>
            </a:p>
            <a:p>
              <a:pPr>
                <a:spcBef>
                  <a:spcPts val="100"/>
                </a:spcBef>
              </a:pPr>
              <a:r>
                <a:rPr lang="en-US" sz="1100" b="1">
                  <a:solidFill>
                    <a:srgbClr val="FFFF00"/>
                  </a:solidFill>
                </a:rPr>
                <a:t>3</a:t>
              </a:r>
            </a:p>
            <a:p>
              <a:pPr>
                <a:spcBef>
                  <a:spcPts val="100"/>
                </a:spcBef>
              </a:pPr>
              <a:r>
                <a:rPr lang="en-US" sz="1100" b="1">
                  <a:solidFill>
                    <a:srgbClr val="FFFF00"/>
                  </a:solidFill>
                </a:rPr>
                <a:t>4</a:t>
              </a:r>
            </a:p>
            <a:p>
              <a:pPr>
                <a:spcBef>
                  <a:spcPts val="100"/>
                </a:spcBef>
              </a:pPr>
              <a:r>
                <a:rPr lang="en-US" sz="1100" b="1">
                  <a:solidFill>
                    <a:srgbClr val="FFFF00"/>
                  </a:solidFill>
                </a:rPr>
                <a:t>5</a:t>
              </a:r>
            </a:p>
            <a:p>
              <a:pPr>
                <a:spcBef>
                  <a:spcPts val="100"/>
                </a:spcBef>
              </a:pPr>
              <a:r>
                <a:rPr lang="en-US" sz="1100" b="1">
                  <a:solidFill>
                    <a:srgbClr val="FFFF00"/>
                  </a:solidFill>
                </a:rPr>
                <a:t>6</a:t>
              </a:r>
            </a:p>
            <a:p>
              <a:pPr>
                <a:spcBef>
                  <a:spcPts val="100"/>
                </a:spcBef>
              </a:pPr>
              <a:r>
                <a:rPr lang="en-US" sz="1100" b="1">
                  <a:solidFill>
                    <a:srgbClr val="FFFF00"/>
                  </a:solidFill>
                </a:rPr>
                <a:t>7</a:t>
              </a:r>
            </a:p>
            <a:p>
              <a:pPr>
                <a:spcBef>
                  <a:spcPts val="100"/>
                </a:spcBef>
              </a:pPr>
              <a:r>
                <a:rPr lang="en-US" sz="1100" b="1">
                  <a:solidFill>
                    <a:srgbClr val="FFFF00"/>
                  </a:solidFill>
                </a:rPr>
                <a:t>8</a:t>
              </a:r>
            </a:p>
          </p:txBody>
        </p:sp>
      </p:grpSp>
      <p:sp>
        <p:nvSpPr>
          <p:cNvPr id="74" name="TextBox 73">
            <a:extLst>
              <a:ext uri="{FF2B5EF4-FFF2-40B4-BE49-F238E27FC236}">
                <a16:creationId xmlns:a16="http://schemas.microsoft.com/office/drawing/2014/main" id="{E88CACA5-CD4A-246C-E1C8-4097E1A93FF0}"/>
              </a:ext>
            </a:extLst>
          </p:cNvPr>
          <p:cNvSpPr txBox="1"/>
          <p:nvPr/>
        </p:nvSpPr>
        <p:spPr>
          <a:xfrm>
            <a:off x="5711860" y="4583765"/>
            <a:ext cx="739305" cy="507831"/>
          </a:xfrm>
          <a:prstGeom prst="rect">
            <a:avLst/>
          </a:prstGeom>
          <a:noFill/>
        </p:spPr>
        <p:txBody>
          <a:bodyPr wrap="none" rtlCol="0">
            <a:spAutoFit/>
          </a:bodyPr>
          <a:lstStyle/>
          <a:p>
            <a:pPr algn="ctr"/>
            <a:r>
              <a:rPr lang="en-US" sz="900" err="1">
                <a:highlight>
                  <a:srgbClr val="FFFF00"/>
                </a:highlight>
              </a:rPr>
              <a:t>Addr_en</a:t>
            </a:r>
            <a:r>
              <a:rPr lang="en-US" sz="900">
                <a:highlight>
                  <a:srgbClr val="FFFF00"/>
                </a:highlight>
              </a:rPr>
              <a:t>#</a:t>
            </a:r>
          </a:p>
          <a:p>
            <a:pPr algn="ctr"/>
            <a:endParaRPr lang="en-US" sz="900"/>
          </a:p>
          <a:p>
            <a:pPr algn="ctr"/>
            <a:r>
              <a:rPr lang="en-US" sz="900"/>
              <a:t>XNOR           </a:t>
            </a:r>
          </a:p>
        </p:txBody>
      </p:sp>
      <p:cxnSp>
        <p:nvCxnSpPr>
          <p:cNvPr id="117" name="Connector: Elbow 116">
            <a:extLst>
              <a:ext uri="{FF2B5EF4-FFF2-40B4-BE49-F238E27FC236}">
                <a16:creationId xmlns:a16="http://schemas.microsoft.com/office/drawing/2014/main" id="{769FCB1C-1D81-38F4-839A-89BF9B1D01A7}"/>
              </a:ext>
            </a:extLst>
          </p:cNvPr>
          <p:cNvCxnSpPr>
            <a:cxnSpLocks/>
            <a:stCxn id="31" idx="0"/>
            <a:endCxn id="118" idx="1"/>
          </p:cNvCxnSpPr>
          <p:nvPr/>
        </p:nvCxnSpPr>
        <p:spPr>
          <a:xfrm rot="5400000" flipH="1" flipV="1">
            <a:off x="7246841" y="1669943"/>
            <a:ext cx="195045" cy="2141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hlinkClick r:id="rId14" action="ppaction://hlinksldjump"/>
            <a:extLst>
              <a:ext uri="{FF2B5EF4-FFF2-40B4-BE49-F238E27FC236}">
                <a16:creationId xmlns:a16="http://schemas.microsoft.com/office/drawing/2014/main" id="{9C1A9667-F075-29C7-7F47-0A19CA6B1D99}"/>
              </a:ext>
            </a:extLst>
          </p:cNvPr>
          <p:cNvSpPr txBox="1"/>
          <p:nvPr/>
        </p:nvSpPr>
        <p:spPr>
          <a:xfrm>
            <a:off x="8646243" y="3966154"/>
            <a:ext cx="425116" cy="153888"/>
          </a:xfrm>
          <a:prstGeom prst="rect">
            <a:avLst/>
          </a:prstGeom>
          <a:noFill/>
          <a:ln>
            <a:solidFill>
              <a:schemeClr val="accent1"/>
            </a:solidFill>
          </a:ln>
        </p:spPr>
        <p:txBody>
          <a:bodyPr wrap="none" tIns="0" bIns="0" rtlCol="0">
            <a:spAutoFit/>
          </a:bodyPr>
          <a:lstStyle/>
          <a:p>
            <a:r>
              <a:rPr lang="en-US" sz="1000"/>
              <a:t>#WE</a:t>
            </a:r>
          </a:p>
        </p:txBody>
      </p:sp>
      <p:sp>
        <p:nvSpPr>
          <p:cNvPr id="46" name="TextBox 45">
            <a:hlinkClick r:id="rId15" action="ppaction://hlinksldjump"/>
            <a:extLst>
              <a:ext uri="{FF2B5EF4-FFF2-40B4-BE49-F238E27FC236}">
                <a16:creationId xmlns:a16="http://schemas.microsoft.com/office/drawing/2014/main" id="{74F9763E-BCEB-3C7B-6429-8C006AF4B856}"/>
              </a:ext>
            </a:extLst>
          </p:cNvPr>
          <p:cNvSpPr txBox="1"/>
          <p:nvPr/>
        </p:nvSpPr>
        <p:spPr>
          <a:xfrm>
            <a:off x="6204742" y="6327597"/>
            <a:ext cx="748923"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Bus Grant</a:t>
            </a:r>
          </a:p>
        </p:txBody>
      </p:sp>
      <p:sp>
        <p:nvSpPr>
          <p:cNvPr id="48" name="TextBox 47">
            <a:extLst>
              <a:ext uri="{FF2B5EF4-FFF2-40B4-BE49-F238E27FC236}">
                <a16:creationId xmlns:a16="http://schemas.microsoft.com/office/drawing/2014/main" id="{20B0EFB9-C38F-1028-5811-5CE2DBC8F34F}"/>
              </a:ext>
            </a:extLst>
          </p:cNvPr>
          <p:cNvSpPr txBox="1"/>
          <p:nvPr/>
        </p:nvSpPr>
        <p:spPr>
          <a:xfrm>
            <a:off x="7761967" y="6301743"/>
            <a:ext cx="88838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Bus Request</a:t>
            </a:r>
          </a:p>
        </p:txBody>
      </p:sp>
      <p:cxnSp>
        <p:nvCxnSpPr>
          <p:cNvPr id="51" name="Connector: Elbow 50">
            <a:extLst>
              <a:ext uri="{FF2B5EF4-FFF2-40B4-BE49-F238E27FC236}">
                <a16:creationId xmlns:a16="http://schemas.microsoft.com/office/drawing/2014/main" id="{FB2E90A0-62C4-C9D9-6FDA-51216E64B2F6}"/>
              </a:ext>
            </a:extLst>
          </p:cNvPr>
          <p:cNvCxnSpPr>
            <a:cxnSpLocks/>
            <a:stCxn id="46" idx="1"/>
          </p:cNvCxnSpPr>
          <p:nvPr/>
        </p:nvCxnSpPr>
        <p:spPr>
          <a:xfrm rot="10800000" flipV="1">
            <a:off x="5492168" y="6419036"/>
            <a:ext cx="712575" cy="757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hlinkClick r:id="rId16" action="ppaction://hlinksldjump"/>
            <a:extLst>
              <a:ext uri="{FF2B5EF4-FFF2-40B4-BE49-F238E27FC236}">
                <a16:creationId xmlns:a16="http://schemas.microsoft.com/office/drawing/2014/main" id="{BE6BD503-6DF8-4F77-45CD-72382D7424D5}"/>
              </a:ext>
            </a:extLst>
          </p:cNvPr>
          <p:cNvSpPr txBox="1"/>
          <p:nvPr/>
        </p:nvSpPr>
        <p:spPr>
          <a:xfrm>
            <a:off x="4473594" y="4537080"/>
            <a:ext cx="931665" cy="182880"/>
          </a:xfrm>
          <a:prstGeom prst="rect">
            <a:avLst/>
          </a:prstGeom>
          <a:solidFill>
            <a:schemeClr val="bg1"/>
          </a:solidFill>
          <a:ln>
            <a:solidFill>
              <a:schemeClr val="accent1"/>
            </a:solidFill>
          </a:ln>
        </p:spPr>
        <p:txBody>
          <a:bodyPr wrap="none" rtlCol="0" anchor="ctr">
            <a:spAutoFit/>
          </a:bodyPr>
          <a:lstStyle/>
          <a:p>
            <a:r>
              <a:rPr lang="en-US" sz="1100"/>
              <a:t># Main Reset</a:t>
            </a:r>
          </a:p>
        </p:txBody>
      </p:sp>
      <p:cxnSp>
        <p:nvCxnSpPr>
          <p:cNvPr id="75" name="Connector: Elbow 74">
            <a:extLst>
              <a:ext uri="{FF2B5EF4-FFF2-40B4-BE49-F238E27FC236}">
                <a16:creationId xmlns:a16="http://schemas.microsoft.com/office/drawing/2014/main" id="{BFAD3DC8-87D2-307E-2947-7818BA0BF3D4}"/>
              </a:ext>
            </a:extLst>
          </p:cNvPr>
          <p:cNvCxnSpPr>
            <a:cxnSpLocks/>
          </p:cNvCxnSpPr>
          <p:nvPr/>
        </p:nvCxnSpPr>
        <p:spPr>
          <a:xfrm rot="10800000">
            <a:off x="2012434" y="4851401"/>
            <a:ext cx="2355846" cy="291497"/>
          </a:xfrm>
          <a:prstGeom prst="bentConnector3">
            <a:avLst>
              <a:gd name="adj1" fmla="val 100404"/>
            </a:avLst>
          </a:prstGeom>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8DAFBD8B-A2FC-1ACC-CB07-02466D965F02}"/>
              </a:ext>
            </a:extLst>
          </p:cNvPr>
          <p:cNvPicPr>
            <a:picLocks noChangeAspect="1"/>
          </p:cNvPicPr>
          <p:nvPr/>
        </p:nvPicPr>
        <p:blipFill>
          <a:blip r:embed="rId7"/>
          <a:srcRect t="70909"/>
          <a:stretch/>
        </p:blipFill>
        <p:spPr>
          <a:xfrm rot="10800000">
            <a:off x="4335626" y="2621438"/>
            <a:ext cx="1224815" cy="575211"/>
          </a:xfrm>
          <a:prstGeom prst="rect">
            <a:avLst/>
          </a:prstGeom>
        </p:spPr>
      </p:pic>
      <p:cxnSp>
        <p:nvCxnSpPr>
          <p:cNvPr id="112" name="Connector: Elbow 111">
            <a:extLst>
              <a:ext uri="{FF2B5EF4-FFF2-40B4-BE49-F238E27FC236}">
                <a16:creationId xmlns:a16="http://schemas.microsoft.com/office/drawing/2014/main" id="{A5DB97EA-A370-AD2C-D727-C41239AE2244}"/>
              </a:ext>
            </a:extLst>
          </p:cNvPr>
          <p:cNvCxnSpPr>
            <a:cxnSpLocks/>
          </p:cNvCxnSpPr>
          <p:nvPr/>
        </p:nvCxnSpPr>
        <p:spPr>
          <a:xfrm>
            <a:off x="2381250" y="2651437"/>
            <a:ext cx="2114250" cy="289467"/>
          </a:xfrm>
          <a:prstGeom prst="bentConnector3">
            <a:avLst>
              <a:gd name="adj1" fmla="val 50000"/>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0111CA87-8059-3A88-D12B-CBAD00A0BF74}"/>
              </a:ext>
            </a:extLst>
          </p:cNvPr>
          <p:cNvSpPr txBox="1"/>
          <p:nvPr/>
        </p:nvSpPr>
        <p:spPr>
          <a:xfrm>
            <a:off x="4495970" y="3360347"/>
            <a:ext cx="93326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 Bus Release</a:t>
            </a:r>
          </a:p>
        </p:txBody>
      </p:sp>
      <p:cxnSp>
        <p:nvCxnSpPr>
          <p:cNvPr id="131" name="Connector: Elbow 130">
            <a:extLst>
              <a:ext uri="{FF2B5EF4-FFF2-40B4-BE49-F238E27FC236}">
                <a16:creationId xmlns:a16="http://schemas.microsoft.com/office/drawing/2014/main" id="{12504C90-C9C1-F060-C6D1-BAF81C9D78F0}"/>
              </a:ext>
            </a:extLst>
          </p:cNvPr>
          <p:cNvCxnSpPr>
            <a:cxnSpLocks/>
            <a:endCxn id="129" idx="3"/>
          </p:cNvCxnSpPr>
          <p:nvPr/>
        </p:nvCxnSpPr>
        <p:spPr>
          <a:xfrm rot="16200000" flipH="1">
            <a:off x="5163106" y="3185654"/>
            <a:ext cx="508288" cy="23978"/>
          </a:xfrm>
          <a:prstGeom prst="bentConnector4">
            <a:avLst>
              <a:gd name="adj1" fmla="val -222"/>
              <a:gd name="adj2" fmla="val 920961"/>
            </a:avLst>
          </a:prstGeom>
          <a:ln>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04918B3-3E47-A4D8-C0F8-423BDBF8DDF2}"/>
              </a:ext>
            </a:extLst>
          </p:cNvPr>
          <p:cNvCxnSpPr>
            <a:cxnSpLocks/>
            <a:stCxn id="47" idx="3"/>
            <a:endCxn id="55" idx="3"/>
          </p:cNvCxnSpPr>
          <p:nvPr/>
        </p:nvCxnSpPr>
        <p:spPr>
          <a:xfrm>
            <a:off x="5405259" y="4628520"/>
            <a:ext cx="21296" cy="509120"/>
          </a:xfrm>
          <a:prstGeom prst="bentConnector3">
            <a:avLst>
              <a:gd name="adj1" fmla="val 90508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7" name="Picture 146" descr="Diagram&#10;&#10;Description automatically generated with low confidence">
            <a:extLst>
              <a:ext uri="{FF2B5EF4-FFF2-40B4-BE49-F238E27FC236}">
                <a16:creationId xmlns:a16="http://schemas.microsoft.com/office/drawing/2014/main" id="{87788270-5F26-4EC1-2D27-791E9F81D55F}"/>
              </a:ext>
            </a:extLst>
          </p:cNvPr>
          <p:cNvPicPr>
            <a:picLocks noChangeAspect="1"/>
          </p:cNvPicPr>
          <p:nvPr/>
        </p:nvPicPr>
        <p:blipFill rotWithShape="1">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rcRect r="58979" b="28024"/>
          <a:stretch/>
        </p:blipFill>
        <p:spPr>
          <a:xfrm>
            <a:off x="7376645" y="6277418"/>
            <a:ext cx="374583" cy="256978"/>
          </a:xfrm>
          <a:prstGeom prst="rect">
            <a:avLst/>
          </a:prstGeom>
          <a:solidFill>
            <a:schemeClr val="bg1"/>
          </a:solidFill>
        </p:spPr>
      </p:pic>
    </p:spTree>
    <p:extLst>
      <p:ext uri="{BB962C8B-B14F-4D97-AF65-F5344CB8AC3E}">
        <p14:creationId xmlns:p14="http://schemas.microsoft.com/office/powerpoint/2010/main" val="2691707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B231B939-74D2-BF57-C3ED-B5AD6B59AD0B}"/>
              </a:ext>
            </a:extLst>
          </p:cNvPr>
          <p:cNvSpPr/>
          <p:nvPr/>
        </p:nvSpPr>
        <p:spPr>
          <a:xfrm>
            <a:off x="4842819" y="45122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2DDDCA48-1083-DB85-EBD7-B7C1023A5748}"/>
              </a:ext>
            </a:extLst>
          </p:cNvPr>
          <p:cNvSpPr/>
          <p:nvPr/>
        </p:nvSpPr>
        <p:spPr>
          <a:xfrm>
            <a:off x="4842819" y="4673881"/>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7197498-C35A-6569-71D1-CF145D352B94}"/>
              </a:ext>
            </a:extLst>
          </p:cNvPr>
          <p:cNvSpPr/>
          <p:nvPr/>
        </p:nvSpPr>
        <p:spPr>
          <a:xfrm>
            <a:off x="4842819" y="43506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AB4641D-812F-F9BB-7D42-AA2C979BB873}"/>
              </a:ext>
            </a:extLst>
          </p:cNvPr>
          <p:cNvSpPr/>
          <p:nvPr/>
        </p:nvSpPr>
        <p:spPr>
          <a:xfrm>
            <a:off x="4842819" y="41890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63BAF71-186A-5061-C496-CCBD51156EE8}"/>
              </a:ext>
            </a:extLst>
          </p:cNvPr>
          <p:cNvSpPr/>
          <p:nvPr/>
        </p:nvSpPr>
        <p:spPr>
          <a:xfrm>
            <a:off x="11239500" y="5727700"/>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6A892D0-A590-54E0-204E-796F257A39B2}"/>
              </a:ext>
            </a:extLst>
          </p:cNvPr>
          <p:cNvSpPr/>
          <p:nvPr/>
        </p:nvSpPr>
        <p:spPr>
          <a:xfrm>
            <a:off x="10267052" y="4523552"/>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45ED7D1-9019-6AD6-9784-21237A22943A}"/>
              </a:ext>
            </a:extLst>
          </p:cNvPr>
          <p:cNvSpPr/>
          <p:nvPr/>
        </p:nvSpPr>
        <p:spPr>
          <a:xfrm>
            <a:off x="9317780" y="3392978"/>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EA51377-DB46-FD8A-75D6-90B45E5CA37D}"/>
              </a:ext>
            </a:extLst>
          </p:cNvPr>
          <p:cNvSpPr/>
          <p:nvPr/>
        </p:nvSpPr>
        <p:spPr>
          <a:xfrm>
            <a:off x="8355819" y="2237468"/>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0969F52-F6BE-A332-A86B-37B5CCF874B0}"/>
              </a:ext>
            </a:extLst>
          </p:cNvPr>
          <p:cNvSpPr txBox="1"/>
          <p:nvPr/>
        </p:nvSpPr>
        <p:spPr>
          <a:xfrm>
            <a:off x="3264611" y="2213199"/>
            <a:ext cx="654455"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cxnSp>
        <p:nvCxnSpPr>
          <p:cNvPr id="22" name="Connector: Elbow 21">
            <a:extLst>
              <a:ext uri="{FF2B5EF4-FFF2-40B4-BE49-F238E27FC236}">
                <a16:creationId xmlns:a16="http://schemas.microsoft.com/office/drawing/2014/main" id="{724012CD-FBAF-37D5-4B76-79C5A18B52D0}"/>
              </a:ext>
            </a:extLst>
          </p:cNvPr>
          <p:cNvCxnSpPr>
            <a:cxnSpLocks/>
            <a:stCxn id="10" idx="3"/>
            <a:endCxn id="15" idx="1"/>
          </p:cNvCxnSpPr>
          <p:nvPr/>
        </p:nvCxnSpPr>
        <p:spPr>
          <a:xfrm>
            <a:off x="3683732" y="4187000"/>
            <a:ext cx="453314" cy="4434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6AE7E16-FD8D-1C92-63C0-CF00132CD6A2}"/>
              </a:ext>
            </a:extLst>
          </p:cNvPr>
          <p:cNvSpPr/>
          <p:nvPr/>
        </p:nvSpPr>
        <p:spPr>
          <a:xfrm>
            <a:off x="4137046" y="4195424"/>
            <a:ext cx="100407" cy="7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5DB23A-0410-5885-64A2-CE982C31C105}"/>
              </a:ext>
            </a:extLst>
          </p:cNvPr>
          <p:cNvSpPr/>
          <p:nvPr/>
        </p:nvSpPr>
        <p:spPr>
          <a:xfrm>
            <a:off x="4114795" y="4202239"/>
            <a:ext cx="100407" cy="7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9D761-7DB1-09CC-AF9B-44ED3B6DEAF4}"/>
              </a:ext>
            </a:extLst>
          </p:cNvPr>
          <p:cNvSpPr>
            <a:spLocks noGrp="1"/>
          </p:cNvSpPr>
          <p:nvPr>
            <p:ph type="ctrTitle"/>
          </p:nvPr>
        </p:nvSpPr>
        <p:spPr/>
        <p:txBody>
          <a:bodyPr/>
          <a:lstStyle/>
          <a:p>
            <a:r>
              <a:rPr lang="en-US"/>
              <a:t>Counter (v2.0)</a:t>
            </a:r>
          </a:p>
        </p:txBody>
      </p:sp>
      <p:grpSp>
        <p:nvGrpSpPr>
          <p:cNvPr id="6" name="Group 5">
            <a:extLst>
              <a:ext uri="{FF2B5EF4-FFF2-40B4-BE49-F238E27FC236}">
                <a16:creationId xmlns:a16="http://schemas.microsoft.com/office/drawing/2014/main" id="{80BD9DD6-5B23-5877-9CB2-0B49D7E2058A}"/>
              </a:ext>
            </a:extLst>
          </p:cNvPr>
          <p:cNvGrpSpPr/>
          <p:nvPr/>
        </p:nvGrpSpPr>
        <p:grpSpPr>
          <a:xfrm>
            <a:off x="3973544" y="3647023"/>
            <a:ext cx="1066795" cy="1348207"/>
            <a:chOff x="3973544" y="3647023"/>
            <a:chExt cx="1066795" cy="1348207"/>
          </a:xfrm>
        </p:grpSpPr>
        <p:pic>
          <p:nvPicPr>
            <p:cNvPr id="4" name="Picture 3">
              <a:extLst>
                <a:ext uri="{FF2B5EF4-FFF2-40B4-BE49-F238E27FC236}">
                  <a16:creationId xmlns:a16="http://schemas.microsoft.com/office/drawing/2014/main" id="{765ED979-9B81-9F54-7750-97C529FA887D}"/>
                </a:ext>
              </a:extLst>
            </p:cNvPr>
            <p:cNvPicPr>
              <a:picLocks noChangeAspect="1"/>
            </p:cNvPicPr>
            <p:nvPr/>
          </p:nvPicPr>
          <p:blipFill>
            <a:blip r:embed="rId2"/>
            <a:stretch>
              <a:fillRect/>
            </a:stretch>
          </p:blipFill>
          <p:spPr>
            <a:xfrm>
              <a:off x="3973544" y="3647023"/>
              <a:ext cx="1066795" cy="1348207"/>
            </a:xfrm>
            <a:prstGeom prst="rect">
              <a:avLst/>
            </a:prstGeom>
          </p:spPr>
        </p:pic>
        <p:sp>
          <p:nvSpPr>
            <p:cNvPr id="5" name="TextBox 4">
              <a:extLst>
                <a:ext uri="{FF2B5EF4-FFF2-40B4-BE49-F238E27FC236}">
                  <a16:creationId xmlns:a16="http://schemas.microsoft.com/office/drawing/2014/main" id="{2B24B20F-9E85-86B8-5DB6-5C5DE3ECDFD3}"/>
                </a:ext>
              </a:extLst>
            </p:cNvPr>
            <p:cNvSpPr txBox="1"/>
            <p:nvPr/>
          </p:nvSpPr>
          <p:spPr>
            <a:xfrm rot="5400000">
              <a:off x="4143059" y="4190321"/>
              <a:ext cx="989373" cy="261610"/>
            </a:xfrm>
            <a:prstGeom prst="rect">
              <a:avLst/>
            </a:prstGeom>
            <a:noFill/>
          </p:spPr>
          <p:txBody>
            <a:bodyPr wrap="none" rtlCol="0">
              <a:spAutoFit/>
            </a:bodyPr>
            <a:lstStyle/>
            <a:p>
              <a:r>
                <a:rPr lang="en-US" sz="1100"/>
                <a:t>Read Decoder</a:t>
              </a:r>
            </a:p>
          </p:txBody>
        </p:sp>
      </p:grpSp>
      <p:grpSp>
        <p:nvGrpSpPr>
          <p:cNvPr id="7" name="Group 6">
            <a:extLst>
              <a:ext uri="{FF2B5EF4-FFF2-40B4-BE49-F238E27FC236}">
                <a16:creationId xmlns:a16="http://schemas.microsoft.com/office/drawing/2014/main" id="{A7DF86C2-4F2C-D2A5-B0A8-FFE5BFAFDA65}"/>
              </a:ext>
            </a:extLst>
          </p:cNvPr>
          <p:cNvGrpSpPr/>
          <p:nvPr/>
        </p:nvGrpSpPr>
        <p:grpSpPr>
          <a:xfrm>
            <a:off x="3973544" y="2080793"/>
            <a:ext cx="1066795" cy="1348207"/>
            <a:chOff x="3973544" y="3647023"/>
            <a:chExt cx="1066795" cy="1348207"/>
          </a:xfrm>
        </p:grpSpPr>
        <p:pic>
          <p:nvPicPr>
            <p:cNvPr id="8" name="Picture 7">
              <a:extLst>
                <a:ext uri="{FF2B5EF4-FFF2-40B4-BE49-F238E27FC236}">
                  <a16:creationId xmlns:a16="http://schemas.microsoft.com/office/drawing/2014/main" id="{7A3E36DB-DE38-27D3-C5F2-D5AAF0188345}"/>
                </a:ext>
              </a:extLst>
            </p:cNvPr>
            <p:cNvPicPr>
              <a:picLocks noChangeAspect="1"/>
            </p:cNvPicPr>
            <p:nvPr/>
          </p:nvPicPr>
          <p:blipFill>
            <a:blip r:embed="rId2"/>
            <a:stretch>
              <a:fillRect/>
            </a:stretch>
          </p:blipFill>
          <p:spPr>
            <a:xfrm>
              <a:off x="3973544" y="3647023"/>
              <a:ext cx="1066795" cy="1348207"/>
            </a:xfrm>
            <a:prstGeom prst="rect">
              <a:avLst/>
            </a:prstGeom>
          </p:spPr>
        </p:pic>
        <p:sp>
          <p:nvSpPr>
            <p:cNvPr id="9" name="TextBox 8">
              <a:extLst>
                <a:ext uri="{FF2B5EF4-FFF2-40B4-BE49-F238E27FC236}">
                  <a16:creationId xmlns:a16="http://schemas.microsoft.com/office/drawing/2014/main" id="{5D80701C-8B96-F958-E8D2-767A6D345EBE}"/>
                </a:ext>
              </a:extLst>
            </p:cNvPr>
            <p:cNvSpPr txBox="1"/>
            <p:nvPr/>
          </p:nvSpPr>
          <p:spPr>
            <a:xfrm rot="5400000">
              <a:off x="4125426" y="4190321"/>
              <a:ext cx="1024639" cy="261610"/>
            </a:xfrm>
            <a:prstGeom prst="rect">
              <a:avLst/>
            </a:prstGeom>
            <a:noFill/>
          </p:spPr>
          <p:txBody>
            <a:bodyPr wrap="none" rtlCol="0">
              <a:spAutoFit/>
            </a:bodyPr>
            <a:lstStyle/>
            <a:p>
              <a:r>
                <a:rPr lang="en-US" sz="1100"/>
                <a:t>Write Decoder</a:t>
              </a:r>
            </a:p>
          </p:txBody>
        </p:sp>
      </p:grpSp>
      <p:sp>
        <p:nvSpPr>
          <p:cNvPr id="10" name="TextBox 9">
            <a:hlinkClick r:id="rId3" action="ppaction://hlinksldjump"/>
            <a:extLst>
              <a:ext uri="{FF2B5EF4-FFF2-40B4-BE49-F238E27FC236}">
                <a16:creationId xmlns:a16="http://schemas.microsoft.com/office/drawing/2014/main" id="{C0E350DF-EA80-2503-9D83-6D348C2CAEEA}"/>
              </a:ext>
            </a:extLst>
          </p:cNvPr>
          <p:cNvSpPr txBox="1"/>
          <p:nvPr/>
        </p:nvSpPr>
        <p:spPr>
          <a:xfrm>
            <a:off x="3276248" y="4106208"/>
            <a:ext cx="407484" cy="161583"/>
          </a:xfrm>
          <a:prstGeom prst="rect">
            <a:avLst/>
          </a:prstGeom>
          <a:solidFill>
            <a:schemeClr val="bg1"/>
          </a:solidFill>
          <a:ln>
            <a:solidFill>
              <a:schemeClr val="accent1"/>
            </a:solidFill>
          </a:ln>
        </p:spPr>
        <p:txBody>
          <a:bodyPr wrap="none" tIns="0" bIns="0" rtlCol="0">
            <a:spAutoFit/>
          </a:bodyPr>
          <a:lstStyle/>
          <a:p>
            <a:r>
              <a:rPr lang="en-US" sz="1050"/>
              <a:t>#OE</a:t>
            </a:r>
          </a:p>
        </p:txBody>
      </p:sp>
      <p:sp>
        <p:nvSpPr>
          <p:cNvPr id="11" name="TextBox 10">
            <a:hlinkClick r:id="rId3" action="ppaction://hlinksldjump"/>
            <a:extLst>
              <a:ext uri="{FF2B5EF4-FFF2-40B4-BE49-F238E27FC236}">
                <a16:creationId xmlns:a16="http://schemas.microsoft.com/office/drawing/2014/main" id="{6671344D-B74D-AF1E-12FC-91ED26DC1E99}"/>
              </a:ext>
            </a:extLst>
          </p:cNvPr>
          <p:cNvSpPr txBox="1"/>
          <p:nvPr/>
        </p:nvSpPr>
        <p:spPr>
          <a:xfrm>
            <a:off x="3259164" y="2577730"/>
            <a:ext cx="437940" cy="161711"/>
          </a:xfrm>
          <a:prstGeom prst="rect">
            <a:avLst/>
          </a:prstGeom>
          <a:noFill/>
          <a:ln>
            <a:solidFill>
              <a:schemeClr val="accent1"/>
            </a:solidFill>
          </a:ln>
        </p:spPr>
        <p:txBody>
          <a:bodyPr wrap="none" tIns="0" bIns="0" rtlCol="0">
            <a:spAutoFit/>
          </a:bodyPr>
          <a:lstStyle/>
          <a:p>
            <a:r>
              <a:rPr lang="en-US" sz="1051"/>
              <a:t>#WE</a:t>
            </a:r>
          </a:p>
        </p:txBody>
      </p:sp>
      <p:sp>
        <p:nvSpPr>
          <p:cNvPr id="12" name="Rectangle 11">
            <a:hlinkClick r:id="rId4" action="ppaction://hlinksldjump"/>
            <a:extLst>
              <a:ext uri="{FF2B5EF4-FFF2-40B4-BE49-F238E27FC236}">
                <a16:creationId xmlns:a16="http://schemas.microsoft.com/office/drawing/2014/main" id="{E0C4DBF5-FD9A-2566-B59D-8E94B074D273}"/>
              </a:ext>
            </a:extLst>
          </p:cNvPr>
          <p:cNvSpPr/>
          <p:nvPr/>
        </p:nvSpPr>
        <p:spPr>
          <a:xfrm>
            <a:off x="1489268" y="3373168"/>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~Counter Device En</a:t>
            </a:r>
          </a:p>
        </p:txBody>
      </p:sp>
      <p:cxnSp>
        <p:nvCxnSpPr>
          <p:cNvPr id="14" name="Connector: Elbow 13">
            <a:extLst>
              <a:ext uri="{FF2B5EF4-FFF2-40B4-BE49-F238E27FC236}">
                <a16:creationId xmlns:a16="http://schemas.microsoft.com/office/drawing/2014/main" id="{BD15108D-405A-CA4F-5B62-EE092686755A}"/>
              </a:ext>
            </a:extLst>
          </p:cNvPr>
          <p:cNvCxnSpPr>
            <a:cxnSpLocks/>
            <a:stCxn id="12" idx="3"/>
          </p:cNvCxnSpPr>
          <p:nvPr/>
        </p:nvCxnSpPr>
        <p:spPr>
          <a:xfrm flipV="1">
            <a:off x="2952308" y="2859266"/>
            <a:ext cx="1097178" cy="573941"/>
          </a:xfrm>
          <a:prstGeom prst="bentConnector3">
            <a:avLst>
              <a:gd name="adj1" fmla="val 14282"/>
            </a:avLst>
          </a:prstGeom>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DD1D1477-CBE9-AAE0-308C-1130CD983A15}"/>
              </a:ext>
            </a:extLst>
          </p:cNvPr>
          <p:cNvCxnSpPr>
            <a:cxnSpLocks/>
            <a:stCxn id="12" idx="3"/>
          </p:cNvCxnSpPr>
          <p:nvPr/>
        </p:nvCxnSpPr>
        <p:spPr>
          <a:xfrm>
            <a:off x="2952308" y="3433207"/>
            <a:ext cx="1162487" cy="984033"/>
          </a:xfrm>
          <a:prstGeom prst="bentConnector3">
            <a:avLst>
              <a:gd name="adj1" fmla="val 12918"/>
            </a:avLst>
          </a:prstGeom>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20133AE-7DD9-A9A8-70D9-BDD281598CF2}"/>
              </a:ext>
            </a:extLst>
          </p:cNvPr>
          <p:cNvCxnSpPr>
            <a:cxnSpLocks/>
            <a:stCxn id="11" idx="3"/>
          </p:cNvCxnSpPr>
          <p:nvPr/>
        </p:nvCxnSpPr>
        <p:spPr>
          <a:xfrm>
            <a:off x="3697104" y="2658586"/>
            <a:ext cx="346606" cy="2662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13F25F4-E7B0-0BF5-303C-83DB2AF2E501}"/>
              </a:ext>
            </a:extLst>
          </p:cNvPr>
          <p:cNvSpPr txBox="1"/>
          <p:nvPr/>
        </p:nvSpPr>
        <p:spPr>
          <a:xfrm>
            <a:off x="3241917" y="3815337"/>
            <a:ext cx="776581"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sp>
        <p:nvSpPr>
          <p:cNvPr id="32" name="Right Brace 31">
            <a:extLst>
              <a:ext uri="{FF2B5EF4-FFF2-40B4-BE49-F238E27FC236}">
                <a16:creationId xmlns:a16="http://schemas.microsoft.com/office/drawing/2014/main" id="{91F4CC45-B8DF-91CA-A65A-3B593581077B}"/>
              </a:ext>
            </a:extLst>
          </p:cNvPr>
          <p:cNvSpPr/>
          <p:nvPr/>
        </p:nvSpPr>
        <p:spPr>
          <a:xfrm rot="10800000">
            <a:off x="3810968" y="2116391"/>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1793463F-1901-589C-BFAE-80602588E6F6}"/>
              </a:ext>
            </a:extLst>
          </p:cNvPr>
          <p:cNvSpPr/>
          <p:nvPr/>
        </p:nvSpPr>
        <p:spPr>
          <a:xfrm rot="10800000">
            <a:off x="3810968" y="3707994"/>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5124FC54-0D9C-890C-0AEB-5229BDD6A4DB}"/>
              </a:ext>
            </a:extLst>
          </p:cNvPr>
          <p:cNvCxnSpPr>
            <a:cxnSpLocks/>
            <a:endCxn id="112" idx="1"/>
          </p:cNvCxnSpPr>
          <p:nvPr/>
        </p:nvCxnSpPr>
        <p:spPr>
          <a:xfrm>
            <a:off x="4992725" y="2496866"/>
            <a:ext cx="640571" cy="9144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1E2EE5F-A48A-0811-36B1-A1D9516B09FE}"/>
              </a:ext>
            </a:extLst>
          </p:cNvPr>
          <p:cNvSpPr/>
          <p:nvPr/>
        </p:nvSpPr>
        <p:spPr>
          <a:xfrm rot="16200000">
            <a:off x="8380384" y="-2296665"/>
            <a:ext cx="282975" cy="5816257"/>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pic>
        <p:nvPicPr>
          <p:cNvPr id="55" name="Picture 54">
            <a:extLst>
              <a:ext uri="{FF2B5EF4-FFF2-40B4-BE49-F238E27FC236}">
                <a16:creationId xmlns:a16="http://schemas.microsoft.com/office/drawing/2014/main" id="{875B65C2-3AFC-8658-5ACE-6E1264435855}"/>
              </a:ext>
            </a:extLst>
          </p:cNvPr>
          <p:cNvPicPr>
            <a:picLocks noChangeAspect="1"/>
          </p:cNvPicPr>
          <p:nvPr/>
        </p:nvPicPr>
        <p:blipFill>
          <a:blip r:embed="rId5"/>
          <a:stretch>
            <a:fillRect/>
          </a:stretch>
        </p:blipFill>
        <p:spPr>
          <a:xfrm rot="16200000">
            <a:off x="10515520" y="4677252"/>
            <a:ext cx="1037317" cy="1369152"/>
          </a:xfrm>
          <a:prstGeom prst="rect">
            <a:avLst/>
          </a:prstGeom>
        </p:spPr>
      </p:pic>
      <p:pic>
        <p:nvPicPr>
          <p:cNvPr id="61" name="Picture 60">
            <a:extLst>
              <a:ext uri="{FF2B5EF4-FFF2-40B4-BE49-F238E27FC236}">
                <a16:creationId xmlns:a16="http://schemas.microsoft.com/office/drawing/2014/main" id="{13CD3B5F-AE3F-A26C-4EA2-965A5C77D3CF}"/>
              </a:ext>
            </a:extLst>
          </p:cNvPr>
          <p:cNvPicPr>
            <a:picLocks noChangeAspect="1"/>
          </p:cNvPicPr>
          <p:nvPr/>
        </p:nvPicPr>
        <p:blipFill>
          <a:blip r:embed="rId5"/>
          <a:stretch>
            <a:fillRect/>
          </a:stretch>
        </p:blipFill>
        <p:spPr>
          <a:xfrm rot="16200000">
            <a:off x="9548791" y="3510848"/>
            <a:ext cx="1037317" cy="1369152"/>
          </a:xfrm>
          <a:prstGeom prst="rect">
            <a:avLst/>
          </a:prstGeom>
        </p:spPr>
      </p:pic>
      <p:pic>
        <p:nvPicPr>
          <p:cNvPr id="62" name="Picture 61">
            <a:extLst>
              <a:ext uri="{FF2B5EF4-FFF2-40B4-BE49-F238E27FC236}">
                <a16:creationId xmlns:a16="http://schemas.microsoft.com/office/drawing/2014/main" id="{B4A50533-BAD2-3425-5832-D7BEFC3A75AD}"/>
              </a:ext>
            </a:extLst>
          </p:cNvPr>
          <p:cNvPicPr>
            <a:picLocks noChangeAspect="1"/>
          </p:cNvPicPr>
          <p:nvPr/>
        </p:nvPicPr>
        <p:blipFill>
          <a:blip r:embed="rId5"/>
          <a:stretch>
            <a:fillRect/>
          </a:stretch>
        </p:blipFill>
        <p:spPr>
          <a:xfrm rot="16200000">
            <a:off x="8582062" y="2344443"/>
            <a:ext cx="1037317" cy="1369152"/>
          </a:xfrm>
          <a:prstGeom prst="rect">
            <a:avLst/>
          </a:prstGeom>
        </p:spPr>
      </p:pic>
      <p:sp>
        <p:nvSpPr>
          <p:cNvPr id="63" name="Arrow: Left 62">
            <a:extLst>
              <a:ext uri="{FF2B5EF4-FFF2-40B4-BE49-F238E27FC236}">
                <a16:creationId xmlns:a16="http://schemas.microsoft.com/office/drawing/2014/main" id="{699B2D7F-15BC-F940-5C4D-69A1E734B5E1}"/>
              </a:ext>
            </a:extLst>
          </p:cNvPr>
          <p:cNvSpPr/>
          <p:nvPr/>
        </p:nvSpPr>
        <p:spPr>
          <a:xfrm rot="5400000">
            <a:off x="9221013" y="2639616"/>
            <a:ext cx="4139089"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64" name="Arrow: Left 63">
            <a:extLst>
              <a:ext uri="{FF2B5EF4-FFF2-40B4-BE49-F238E27FC236}">
                <a16:creationId xmlns:a16="http://schemas.microsoft.com/office/drawing/2014/main" id="{5FCF62F7-2A63-A455-0CB6-B9F155AC396B}"/>
              </a:ext>
            </a:extLst>
          </p:cNvPr>
          <p:cNvSpPr/>
          <p:nvPr/>
        </p:nvSpPr>
        <p:spPr>
          <a:xfrm rot="5400000">
            <a:off x="8855861" y="2039585"/>
            <a:ext cx="2939028"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68" name="Connector: Elbow 67">
            <a:extLst>
              <a:ext uri="{FF2B5EF4-FFF2-40B4-BE49-F238E27FC236}">
                <a16:creationId xmlns:a16="http://schemas.microsoft.com/office/drawing/2014/main" id="{1CDF8D0D-0915-4EE4-8402-1203281D4BBC}"/>
              </a:ext>
            </a:extLst>
          </p:cNvPr>
          <p:cNvCxnSpPr>
            <a:cxnSpLocks/>
          </p:cNvCxnSpPr>
          <p:nvPr/>
        </p:nvCxnSpPr>
        <p:spPr>
          <a:xfrm rot="10800000">
            <a:off x="9591676" y="4693444"/>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895410D0-8C57-9CEF-D1B2-4EBD958E125B}"/>
              </a:ext>
            </a:extLst>
          </p:cNvPr>
          <p:cNvPicPr>
            <a:picLocks noChangeAspect="1"/>
          </p:cNvPicPr>
          <p:nvPr/>
        </p:nvPicPr>
        <p:blipFill>
          <a:blip r:embed="rId5"/>
          <a:stretch>
            <a:fillRect/>
          </a:stretch>
        </p:blipFill>
        <p:spPr>
          <a:xfrm rot="16200000">
            <a:off x="7615333" y="1178036"/>
            <a:ext cx="1037318" cy="1369153"/>
          </a:xfrm>
          <a:prstGeom prst="rect">
            <a:avLst/>
          </a:prstGeom>
        </p:spPr>
      </p:pic>
      <p:sp>
        <p:nvSpPr>
          <p:cNvPr id="74" name="Arrow: Left 73">
            <a:extLst>
              <a:ext uri="{FF2B5EF4-FFF2-40B4-BE49-F238E27FC236}">
                <a16:creationId xmlns:a16="http://schemas.microsoft.com/office/drawing/2014/main" id="{7BF2F7F3-B344-B236-CD57-0997ACCD5E09}"/>
              </a:ext>
            </a:extLst>
          </p:cNvPr>
          <p:cNvSpPr/>
          <p:nvPr/>
        </p:nvSpPr>
        <p:spPr>
          <a:xfrm rot="5400000">
            <a:off x="8462242" y="1468020"/>
            <a:ext cx="1795897"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75" name="Arrow: Left 74">
            <a:extLst>
              <a:ext uri="{FF2B5EF4-FFF2-40B4-BE49-F238E27FC236}">
                <a16:creationId xmlns:a16="http://schemas.microsoft.com/office/drawing/2014/main" id="{8C1747E9-0108-0E4A-B9B4-6B1E9CFB9051}"/>
              </a:ext>
            </a:extLst>
          </p:cNvPr>
          <p:cNvSpPr/>
          <p:nvPr/>
        </p:nvSpPr>
        <p:spPr>
          <a:xfrm rot="5400000">
            <a:off x="8104670" y="860408"/>
            <a:ext cx="580673"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82" name="Connector: Elbow 81">
            <a:extLst>
              <a:ext uri="{FF2B5EF4-FFF2-40B4-BE49-F238E27FC236}">
                <a16:creationId xmlns:a16="http://schemas.microsoft.com/office/drawing/2014/main" id="{910A4A8F-07F2-FD97-2A39-66ADBD8B67DB}"/>
              </a:ext>
            </a:extLst>
          </p:cNvPr>
          <p:cNvCxnSpPr>
            <a:cxnSpLocks/>
          </p:cNvCxnSpPr>
          <p:nvPr/>
        </p:nvCxnSpPr>
        <p:spPr>
          <a:xfrm rot="10800000">
            <a:off x="8624873" y="3521843"/>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3FE13468-8E97-72FE-3878-745C29FAA141}"/>
              </a:ext>
            </a:extLst>
          </p:cNvPr>
          <p:cNvCxnSpPr>
            <a:cxnSpLocks/>
          </p:cNvCxnSpPr>
          <p:nvPr/>
        </p:nvCxnSpPr>
        <p:spPr>
          <a:xfrm rot="10800000">
            <a:off x="7655690" y="2355005"/>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661BBE12-B8A1-C70F-B838-B20B36D2FCE1}"/>
              </a:ext>
            </a:extLst>
          </p:cNvPr>
          <p:cNvCxnSpPr>
            <a:cxnSpLocks/>
            <a:stCxn id="121" idx="3"/>
            <a:endCxn id="86" idx="2"/>
          </p:cNvCxnSpPr>
          <p:nvPr/>
        </p:nvCxnSpPr>
        <p:spPr>
          <a:xfrm>
            <a:off x="4911823" y="4225054"/>
            <a:ext cx="6375302" cy="1600595"/>
          </a:xfrm>
          <a:prstGeom prst="bentConnector4">
            <a:avLst>
              <a:gd name="adj1" fmla="val 37972"/>
              <a:gd name="adj2" fmla="val 11428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2795EF52-D4BD-A13F-393F-E79202788BD5}"/>
              </a:ext>
            </a:extLst>
          </p:cNvPr>
          <p:cNvCxnSpPr>
            <a:cxnSpLocks/>
            <a:stCxn id="120" idx="3"/>
            <a:endCxn id="90" idx="2"/>
          </p:cNvCxnSpPr>
          <p:nvPr/>
        </p:nvCxnSpPr>
        <p:spPr>
          <a:xfrm>
            <a:off x="4911823" y="4386654"/>
            <a:ext cx="5402854" cy="234847"/>
          </a:xfrm>
          <a:prstGeom prst="bentConnector4">
            <a:avLst>
              <a:gd name="adj1" fmla="val 49559"/>
              <a:gd name="adj2" fmla="val 197340"/>
            </a:avLst>
          </a:prstGeom>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74058577-0869-BAD1-90D2-2711F8F838D7}"/>
              </a:ext>
            </a:extLst>
          </p:cNvPr>
          <p:cNvCxnSpPr>
            <a:cxnSpLocks/>
            <a:stCxn id="118" idx="3"/>
            <a:endCxn id="95" idx="2"/>
          </p:cNvCxnSpPr>
          <p:nvPr/>
        </p:nvCxnSpPr>
        <p:spPr>
          <a:xfrm flipV="1">
            <a:off x="4911823" y="3490927"/>
            <a:ext cx="4453582" cy="105732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ECC209E4-DFB5-1D36-BE57-434D8907B008}"/>
              </a:ext>
            </a:extLst>
          </p:cNvPr>
          <p:cNvCxnSpPr>
            <a:cxnSpLocks/>
            <a:endCxn id="98" idx="2"/>
          </p:cNvCxnSpPr>
          <p:nvPr/>
        </p:nvCxnSpPr>
        <p:spPr>
          <a:xfrm flipV="1">
            <a:off x="4918650" y="2335417"/>
            <a:ext cx="3484794" cy="2374435"/>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58327226-6898-7014-0BA2-C902AA4803B2}"/>
              </a:ext>
            </a:extLst>
          </p:cNvPr>
          <p:cNvPicPr>
            <a:picLocks noChangeAspect="1"/>
          </p:cNvPicPr>
          <p:nvPr/>
        </p:nvPicPr>
        <p:blipFill>
          <a:blip r:embed="rId6"/>
          <a:stretch>
            <a:fillRect/>
          </a:stretch>
        </p:blipFill>
        <p:spPr>
          <a:xfrm>
            <a:off x="1974097" y="5488326"/>
            <a:ext cx="3790804" cy="1228520"/>
          </a:xfrm>
          <a:prstGeom prst="rect">
            <a:avLst/>
          </a:prstGeom>
        </p:spPr>
      </p:pic>
      <p:sp>
        <p:nvSpPr>
          <p:cNvPr id="103" name="TextBox 102">
            <a:extLst>
              <a:ext uri="{FF2B5EF4-FFF2-40B4-BE49-F238E27FC236}">
                <a16:creationId xmlns:a16="http://schemas.microsoft.com/office/drawing/2014/main" id="{12271272-A3C3-7D53-5B46-B26D8570A570}"/>
              </a:ext>
            </a:extLst>
          </p:cNvPr>
          <p:cNvSpPr txBox="1"/>
          <p:nvPr/>
        </p:nvSpPr>
        <p:spPr>
          <a:xfrm>
            <a:off x="1921286" y="5301330"/>
            <a:ext cx="1157689" cy="253916"/>
          </a:xfrm>
          <a:prstGeom prst="rect">
            <a:avLst/>
          </a:prstGeom>
          <a:noFill/>
        </p:spPr>
        <p:txBody>
          <a:bodyPr wrap="none" rtlCol="0">
            <a:spAutoFit/>
          </a:bodyPr>
          <a:lstStyle/>
          <a:p>
            <a:r>
              <a:rPr lang="en-US" sz="1050"/>
              <a:t>74HC590 Counter</a:t>
            </a:r>
          </a:p>
        </p:txBody>
      </p:sp>
      <p:sp>
        <p:nvSpPr>
          <p:cNvPr id="104" name="TextBox 103">
            <a:extLst>
              <a:ext uri="{FF2B5EF4-FFF2-40B4-BE49-F238E27FC236}">
                <a16:creationId xmlns:a16="http://schemas.microsoft.com/office/drawing/2014/main" id="{FDAB915E-810A-D3A5-7344-B4EE840097B8}"/>
              </a:ext>
            </a:extLst>
          </p:cNvPr>
          <p:cNvSpPr txBox="1"/>
          <p:nvPr/>
        </p:nvSpPr>
        <p:spPr>
          <a:xfrm>
            <a:off x="7633281" y="1761494"/>
            <a:ext cx="1157689" cy="253916"/>
          </a:xfrm>
          <a:prstGeom prst="rect">
            <a:avLst/>
          </a:prstGeom>
          <a:noFill/>
        </p:spPr>
        <p:txBody>
          <a:bodyPr wrap="none" rtlCol="0">
            <a:spAutoFit/>
          </a:bodyPr>
          <a:lstStyle/>
          <a:p>
            <a:r>
              <a:rPr lang="en-US" sz="1050"/>
              <a:t>74HC590 Counter</a:t>
            </a:r>
          </a:p>
        </p:txBody>
      </p:sp>
      <p:sp>
        <p:nvSpPr>
          <p:cNvPr id="105" name="TextBox 104">
            <a:extLst>
              <a:ext uri="{FF2B5EF4-FFF2-40B4-BE49-F238E27FC236}">
                <a16:creationId xmlns:a16="http://schemas.microsoft.com/office/drawing/2014/main" id="{A5273871-47CE-AF12-68D1-1E92A2F7737E}"/>
              </a:ext>
            </a:extLst>
          </p:cNvPr>
          <p:cNvSpPr txBox="1"/>
          <p:nvPr/>
        </p:nvSpPr>
        <p:spPr>
          <a:xfrm>
            <a:off x="8577887" y="2950062"/>
            <a:ext cx="1157689" cy="253916"/>
          </a:xfrm>
          <a:prstGeom prst="rect">
            <a:avLst/>
          </a:prstGeom>
          <a:noFill/>
        </p:spPr>
        <p:txBody>
          <a:bodyPr wrap="none" rtlCol="0">
            <a:spAutoFit/>
          </a:bodyPr>
          <a:lstStyle/>
          <a:p>
            <a:r>
              <a:rPr lang="en-US" sz="1050"/>
              <a:t>74HC590 Counter</a:t>
            </a:r>
          </a:p>
        </p:txBody>
      </p:sp>
      <p:sp>
        <p:nvSpPr>
          <p:cNvPr id="106" name="TextBox 105">
            <a:extLst>
              <a:ext uri="{FF2B5EF4-FFF2-40B4-BE49-F238E27FC236}">
                <a16:creationId xmlns:a16="http://schemas.microsoft.com/office/drawing/2014/main" id="{024B7513-2220-5C32-E873-BFE02E94EDA9}"/>
              </a:ext>
            </a:extLst>
          </p:cNvPr>
          <p:cNvSpPr txBox="1"/>
          <p:nvPr/>
        </p:nvSpPr>
        <p:spPr>
          <a:xfrm>
            <a:off x="9574404" y="4138322"/>
            <a:ext cx="1157689" cy="253916"/>
          </a:xfrm>
          <a:prstGeom prst="rect">
            <a:avLst/>
          </a:prstGeom>
          <a:noFill/>
        </p:spPr>
        <p:txBody>
          <a:bodyPr wrap="none" rtlCol="0">
            <a:spAutoFit/>
          </a:bodyPr>
          <a:lstStyle/>
          <a:p>
            <a:r>
              <a:rPr lang="en-US" sz="1050"/>
              <a:t>74HC590 Counter</a:t>
            </a:r>
          </a:p>
        </p:txBody>
      </p:sp>
      <p:sp>
        <p:nvSpPr>
          <p:cNvPr id="107" name="TextBox 106">
            <a:extLst>
              <a:ext uri="{FF2B5EF4-FFF2-40B4-BE49-F238E27FC236}">
                <a16:creationId xmlns:a16="http://schemas.microsoft.com/office/drawing/2014/main" id="{48A65C34-5E81-6AC7-FAD8-B4E44884C50C}"/>
              </a:ext>
            </a:extLst>
          </p:cNvPr>
          <p:cNvSpPr txBox="1"/>
          <p:nvPr/>
        </p:nvSpPr>
        <p:spPr>
          <a:xfrm>
            <a:off x="10508255" y="5282817"/>
            <a:ext cx="1157689" cy="253916"/>
          </a:xfrm>
          <a:prstGeom prst="rect">
            <a:avLst/>
          </a:prstGeom>
          <a:noFill/>
        </p:spPr>
        <p:txBody>
          <a:bodyPr wrap="none" rtlCol="0">
            <a:spAutoFit/>
          </a:bodyPr>
          <a:lstStyle/>
          <a:p>
            <a:r>
              <a:rPr lang="en-US" sz="1050"/>
              <a:t>74HC590 Counter</a:t>
            </a:r>
          </a:p>
        </p:txBody>
      </p:sp>
      <p:cxnSp>
        <p:nvCxnSpPr>
          <p:cNvPr id="109" name="Connector: Elbow 108">
            <a:extLst>
              <a:ext uri="{FF2B5EF4-FFF2-40B4-BE49-F238E27FC236}">
                <a16:creationId xmlns:a16="http://schemas.microsoft.com/office/drawing/2014/main" id="{F870B9A4-A6C4-3F5A-C5EB-A2246E86F174}"/>
              </a:ext>
            </a:extLst>
          </p:cNvPr>
          <p:cNvCxnSpPr>
            <a:cxnSpLocks/>
            <a:endCxn id="110" idx="1"/>
          </p:cNvCxnSpPr>
          <p:nvPr/>
        </p:nvCxnSpPr>
        <p:spPr>
          <a:xfrm>
            <a:off x="5014377" y="2355005"/>
            <a:ext cx="606219" cy="2330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BEAAEE90-7EF6-146D-E22F-FCFC57D028E0}"/>
              </a:ext>
            </a:extLst>
          </p:cNvPr>
          <p:cNvSpPr txBox="1"/>
          <p:nvPr/>
        </p:nvSpPr>
        <p:spPr>
          <a:xfrm>
            <a:off x="5620596" y="2309064"/>
            <a:ext cx="1130438" cy="138499"/>
          </a:xfrm>
          <a:prstGeom prst="rect">
            <a:avLst/>
          </a:prstGeom>
          <a:noFill/>
          <a:ln w="6350">
            <a:solidFill>
              <a:schemeClr val="accent1"/>
            </a:solidFill>
          </a:ln>
        </p:spPr>
        <p:txBody>
          <a:bodyPr wrap="none" tIns="0" bIns="0" rtlCol="0">
            <a:spAutoFit/>
          </a:bodyPr>
          <a:lstStyle/>
          <a:p>
            <a:r>
              <a:rPr lang="en-US" sz="900"/>
              <a:t>MRC: Reset Counter</a:t>
            </a:r>
          </a:p>
        </p:txBody>
      </p:sp>
      <p:sp>
        <p:nvSpPr>
          <p:cNvPr id="112" name="TextBox 111">
            <a:extLst>
              <a:ext uri="{FF2B5EF4-FFF2-40B4-BE49-F238E27FC236}">
                <a16:creationId xmlns:a16="http://schemas.microsoft.com/office/drawing/2014/main" id="{6E59A333-54BB-19CC-E869-E94CB8646FF7}"/>
              </a:ext>
            </a:extLst>
          </p:cNvPr>
          <p:cNvSpPr txBox="1"/>
          <p:nvPr/>
        </p:nvSpPr>
        <p:spPr>
          <a:xfrm>
            <a:off x="5633296" y="2519062"/>
            <a:ext cx="1079142" cy="138499"/>
          </a:xfrm>
          <a:prstGeom prst="rect">
            <a:avLst/>
          </a:prstGeom>
          <a:noFill/>
          <a:ln w="6350">
            <a:solidFill>
              <a:schemeClr val="accent1"/>
            </a:solidFill>
          </a:ln>
        </p:spPr>
        <p:txBody>
          <a:bodyPr wrap="none" tIns="0" bIns="0" rtlCol="0">
            <a:spAutoFit/>
          </a:bodyPr>
          <a:lstStyle/>
          <a:p>
            <a:r>
              <a:rPr lang="en-US" sz="900"/>
              <a:t>CPR: Latch Counter</a:t>
            </a:r>
          </a:p>
        </p:txBody>
      </p:sp>
      <p:graphicFrame>
        <p:nvGraphicFramePr>
          <p:cNvPr id="127" name="Table 126">
            <a:extLst>
              <a:ext uri="{FF2B5EF4-FFF2-40B4-BE49-F238E27FC236}">
                <a16:creationId xmlns:a16="http://schemas.microsoft.com/office/drawing/2014/main" id="{F41ABC59-C7AB-A2D3-D384-B30B15B651D0}"/>
              </a:ext>
            </a:extLst>
          </p:cNvPr>
          <p:cNvGraphicFramePr>
            <a:graphicFrameLocks noGrp="1"/>
          </p:cNvGraphicFramePr>
          <p:nvPr>
            <p:extLst>
              <p:ext uri="{D42A27DB-BD31-4B8C-83A1-F6EECF244321}">
                <p14:modId xmlns:p14="http://schemas.microsoft.com/office/powerpoint/2010/main" val="1435270367"/>
              </p:ext>
            </p:extLst>
          </p:nvPr>
        </p:nvGraphicFramePr>
        <p:xfrm>
          <a:off x="731534" y="948357"/>
          <a:ext cx="3004665" cy="1120140"/>
        </p:xfrm>
        <a:graphic>
          <a:graphicData uri="http://schemas.openxmlformats.org/drawingml/2006/table">
            <a:tbl>
              <a:tblPr firstRow="1" bandRow="1">
                <a:tableStyleId>{5C22544A-7EE6-4342-B048-85BDC9FD1C3A}</a:tableStyleId>
              </a:tblPr>
              <a:tblGrid>
                <a:gridCol w="1001555">
                  <a:extLst>
                    <a:ext uri="{9D8B030D-6E8A-4147-A177-3AD203B41FA5}">
                      <a16:colId xmlns:a16="http://schemas.microsoft.com/office/drawing/2014/main" val="1869732311"/>
                    </a:ext>
                  </a:extLst>
                </a:gridCol>
                <a:gridCol w="484345">
                  <a:extLst>
                    <a:ext uri="{9D8B030D-6E8A-4147-A177-3AD203B41FA5}">
                      <a16:colId xmlns:a16="http://schemas.microsoft.com/office/drawing/2014/main" val="146235781"/>
                    </a:ext>
                  </a:extLst>
                </a:gridCol>
                <a:gridCol w="1518765">
                  <a:extLst>
                    <a:ext uri="{9D8B030D-6E8A-4147-A177-3AD203B41FA5}">
                      <a16:colId xmlns:a16="http://schemas.microsoft.com/office/drawing/2014/main" val="2970362926"/>
                    </a:ext>
                  </a:extLst>
                </a:gridCol>
              </a:tblGrid>
              <a:tr h="0">
                <a:tc>
                  <a:txBody>
                    <a:bodyPr/>
                    <a:lstStyle/>
                    <a:p>
                      <a:r>
                        <a:rPr lang="en-US" sz="1050"/>
                        <a:t>Address</a:t>
                      </a:r>
                    </a:p>
                  </a:txBody>
                  <a:tcPr marT="0" marB="0"/>
                </a:tc>
                <a:tc>
                  <a:txBody>
                    <a:bodyPr/>
                    <a:lstStyle/>
                    <a:p>
                      <a:r>
                        <a:rPr lang="en-US" sz="1050"/>
                        <a:t>R/W</a:t>
                      </a:r>
                    </a:p>
                  </a:txBody>
                  <a:tcPr marT="0" marB="0"/>
                </a:tc>
                <a:tc>
                  <a:txBody>
                    <a:bodyPr/>
                    <a:lstStyle/>
                    <a:p>
                      <a:r>
                        <a:rPr lang="en-US" sz="1050"/>
                        <a:t>Register</a:t>
                      </a:r>
                    </a:p>
                  </a:txBody>
                  <a:tcPr marT="0" marB="0"/>
                </a:tc>
                <a:extLst>
                  <a:ext uri="{0D108BD9-81ED-4DB2-BD59-A6C34878D82A}">
                    <a16:rowId xmlns:a16="http://schemas.microsoft.com/office/drawing/2014/main" val="3678069774"/>
                  </a:ext>
                </a:extLst>
              </a:tr>
              <a:tr h="0">
                <a:tc>
                  <a:txBody>
                    <a:bodyPr/>
                    <a:lstStyle/>
                    <a:p>
                      <a:r>
                        <a:rPr lang="en-US" sz="1050"/>
                        <a:t>Base </a:t>
                      </a:r>
                      <a:r>
                        <a:rPr lang="en-US" sz="1050" err="1"/>
                        <a:t>Addr</a:t>
                      </a:r>
                      <a:endParaRPr lang="en-US" sz="1050"/>
                    </a:p>
                  </a:txBody>
                  <a:tcPr marT="0" marB="0"/>
                </a:tc>
                <a:tc>
                  <a:txBody>
                    <a:bodyPr/>
                    <a:lstStyle/>
                    <a:p>
                      <a:r>
                        <a:rPr lang="en-US" sz="1050"/>
                        <a:t>W</a:t>
                      </a:r>
                    </a:p>
                  </a:txBody>
                  <a:tcPr marT="0" marB="0"/>
                </a:tc>
                <a:tc>
                  <a:txBody>
                    <a:bodyPr/>
                    <a:lstStyle/>
                    <a:p>
                      <a:r>
                        <a:rPr lang="en-US" sz="1050"/>
                        <a:t>Reset Counter</a:t>
                      </a:r>
                    </a:p>
                  </a:txBody>
                  <a:tcPr marT="0" marB="0"/>
                </a:tc>
                <a:extLst>
                  <a:ext uri="{0D108BD9-81ED-4DB2-BD59-A6C34878D82A}">
                    <a16:rowId xmlns:a16="http://schemas.microsoft.com/office/drawing/2014/main" val="846205361"/>
                  </a:ext>
                </a:extLst>
              </a:tr>
              <a:tr h="0">
                <a:tc>
                  <a:txBody>
                    <a:bodyPr/>
                    <a:lstStyle/>
                    <a:p>
                      <a:r>
                        <a:rPr lang="en-US" sz="1050"/>
                        <a:t>+1</a:t>
                      </a:r>
                    </a:p>
                  </a:txBody>
                  <a:tcPr marT="0" marB="0"/>
                </a:tc>
                <a:tc>
                  <a:txBody>
                    <a:bodyPr/>
                    <a:lstStyle/>
                    <a:p>
                      <a:r>
                        <a:rPr lang="en-US" sz="1050"/>
                        <a:t>W</a:t>
                      </a:r>
                    </a:p>
                  </a:txBody>
                  <a:tcPr marT="0" marB="0"/>
                </a:tc>
                <a:tc>
                  <a:txBody>
                    <a:bodyPr/>
                    <a:lstStyle/>
                    <a:p>
                      <a:r>
                        <a:rPr lang="en-US" sz="1050"/>
                        <a:t>Latch Counter</a:t>
                      </a:r>
                    </a:p>
                  </a:txBody>
                  <a:tcPr marT="0" marB="0"/>
                </a:tc>
                <a:extLst>
                  <a:ext uri="{0D108BD9-81ED-4DB2-BD59-A6C34878D82A}">
                    <a16:rowId xmlns:a16="http://schemas.microsoft.com/office/drawing/2014/main" val="1997243859"/>
                  </a:ext>
                </a:extLst>
              </a:tr>
              <a:tr h="0">
                <a:tc>
                  <a:txBody>
                    <a:bodyPr/>
                    <a:lstStyle/>
                    <a:p>
                      <a:r>
                        <a:rPr lang="en-US" sz="1050"/>
                        <a:t>+2</a:t>
                      </a:r>
                    </a:p>
                  </a:txBody>
                  <a:tcPr marT="0" marB="0"/>
                </a:tc>
                <a:tc>
                  <a:txBody>
                    <a:bodyPr/>
                    <a:lstStyle/>
                    <a:p>
                      <a:r>
                        <a:rPr lang="en-US" sz="1050"/>
                        <a:t>R</a:t>
                      </a:r>
                    </a:p>
                  </a:txBody>
                  <a:tcPr marT="0" marB="0"/>
                </a:tc>
                <a:tc>
                  <a:txBody>
                    <a:bodyPr/>
                    <a:lstStyle/>
                    <a:p>
                      <a:r>
                        <a:rPr lang="en-US" sz="1050"/>
                        <a:t>Read Counter 0</a:t>
                      </a:r>
                    </a:p>
                  </a:txBody>
                  <a:tcPr marT="0" marB="0"/>
                </a:tc>
                <a:extLst>
                  <a:ext uri="{0D108BD9-81ED-4DB2-BD59-A6C34878D82A}">
                    <a16:rowId xmlns:a16="http://schemas.microsoft.com/office/drawing/2014/main" val="1203871463"/>
                  </a:ext>
                </a:extLst>
              </a:tr>
              <a:tr h="0">
                <a:tc>
                  <a:txBody>
                    <a:bodyPr/>
                    <a:lstStyle/>
                    <a:p>
                      <a:r>
                        <a:rPr lang="en-US" sz="1050"/>
                        <a:t>+3 </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1</a:t>
                      </a:r>
                    </a:p>
                  </a:txBody>
                  <a:tcPr marT="0" marB="0"/>
                </a:tc>
                <a:extLst>
                  <a:ext uri="{0D108BD9-81ED-4DB2-BD59-A6C34878D82A}">
                    <a16:rowId xmlns:a16="http://schemas.microsoft.com/office/drawing/2014/main" val="3795764851"/>
                  </a:ext>
                </a:extLst>
              </a:tr>
              <a:tr h="0">
                <a:tc>
                  <a:txBody>
                    <a:bodyPr/>
                    <a:lstStyle/>
                    <a:p>
                      <a:r>
                        <a:rPr lang="en-US" sz="1050"/>
                        <a:t>+4</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2</a:t>
                      </a:r>
                    </a:p>
                  </a:txBody>
                  <a:tcPr marT="0" marB="0"/>
                </a:tc>
                <a:extLst>
                  <a:ext uri="{0D108BD9-81ED-4DB2-BD59-A6C34878D82A}">
                    <a16:rowId xmlns:a16="http://schemas.microsoft.com/office/drawing/2014/main" val="1428668752"/>
                  </a:ext>
                </a:extLst>
              </a:tr>
              <a:tr h="0">
                <a:tc>
                  <a:txBody>
                    <a:bodyPr/>
                    <a:lstStyle/>
                    <a:p>
                      <a:r>
                        <a:rPr lang="en-US" sz="1050"/>
                        <a:t>+5</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3</a:t>
                      </a:r>
                    </a:p>
                  </a:txBody>
                  <a:tcPr marT="0" marB="0"/>
                </a:tc>
                <a:extLst>
                  <a:ext uri="{0D108BD9-81ED-4DB2-BD59-A6C34878D82A}">
                    <a16:rowId xmlns:a16="http://schemas.microsoft.com/office/drawing/2014/main" val="1305726383"/>
                  </a:ext>
                </a:extLst>
              </a:tr>
            </a:tbl>
          </a:graphicData>
        </a:graphic>
      </p:graphicFrame>
    </p:spTree>
    <p:extLst>
      <p:ext uri="{BB962C8B-B14F-4D97-AF65-F5344CB8AC3E}">
        <p14:creationId xmlns:p14="http://schemas.microsoft.com/office/powerpoint/2010/main" val="2947445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6B08484-5A12-A806-1C24-64F0C0242B11}"/>
              </a:ext>
            </a:extLst>
          </p:cNvPr>
          <p:cNvSpPr>
            <a:spLocks noGrp="1"/>
          </p:cNvSpPr>
          <p:nvPr>
            <p:ph type="ctrTitle"/>
          </p:nvPr>
        </p:nvSpPr>
        <p:spPr/>
        <p:txBody>
          <a:bodyPr/>
          <a:lstStyle/>
          <a:p>
            <a:r>
              <a:rPr lang="en-US" dirty="0"/>
              <a:t>ByteFrost Addressing Modes</a:t>
            </a:r>
          </a:p>
        </p:txBody>
      </p:sp>
      <p:sp>
        <p:nvSpPr>
          <p:cNvPr id="18" name="Rectangle: Rounded Corners 17">
            <a:extLst>
              <a:ext uri="{FF2B5EF4-FFF2-40B4-BE49-F238E27FC236}">
                <a16:creationId xmlns:a16="http://schemas.microsoft.com/office/drawing/2014/main" id="{C42DC5A7-7C36-7F97-84D2-C677316F1FBB}"/>
              </a:ext>
            </a:extLst>
          </p:cNvPr>
          <p:cNvSpPr/>
          <p:nvPr/>
        </p:nvSpPr>
        <p:spPr>
          <a:xfrm>
            <a:off x="260350" y="1150938"/>
            <a:ext cx="1250950" cy="457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Immediate</a:t>
            </a:r>
          </a:p>
        </p:txBody>
      </p:sp>
      <p:sp>
        <p:nvSpPr>
          <p:cNvPr id="19" name="Rectangle: Rounded Corners 18">
            <a:extLst>
              <a:ext uri="{FF2B5EF4-FFF2-40B4-BE49-F238E27FC236}">
                <a16:creationId xmlns:a16="http://schemas.microsoft.com/office/drawing/2014/main" id="{A1ECC06E-6D94-4982-D6A0-A0F632887311}"/>
              </a:ext>
            </a:extLst>
          </p:cNvPr>
          <p:cNvSpPr/>
          <p:nvPr/>
        </p:nvSpPr>
        <p:spPr>
          <a:xfrm>
            <a:off x="260350" y="3003549"/>
            <a:ext cx="1333500" cy="66569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General Register</a:t>
            </a:r>
          </a:p>
        </p:txBody>
      </p:sp>
      <p:sp>
        <p:nvSpPr>
          <p:cNvPr id="20" name="Rectangle: Rounded Corners 19">
            <a:extLst>
              <a:ext uri="{FF2B5EF4-FFF2-40B4-BE49-F238E27FC236}">
                <a16:creationId xmlns:a16="http://schemas.microsoft.com/office/drawing/2014/main" id="{CE550D93-7DAC-9402-5679-B0F1880DF298}"/>
              </a:ext>
            </a:extLst>
          </p:cNvPr>
          <p:cNvSpPr/>
          <p:nvPr/>
        </p:nvSpPr>
        <p:spPr>
          <a:xfrm>
            <a:off x="3128010" y="2964533"/>
            <a:ext cx="1250950" cy="6656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Address Register</a:t>
            </a:r>
          </a:p>
        </p:txBody>
      </p:sp>
      <p:sp>
        <p:nvSpPr>
          <p:cNvPr id="21" name="Rectangle: Rounded Corners 20">
            <a:extLst>
              <a:ext uri="{FF2B5EF4-FFF2-40B4-BE49-F238E27FC236}">
                <a16:creationId xmlns:a16="http://schemas.microsoft.com/office/drawing/2014/main" id="{874C28B6-9AF0-978E-89B5-FC5C3FCEDF97}"/>
              </a:ext>
            </a:extLst>
          </p:cNvPr>
          <p:cNvSpPr/>
          <p:nvPr/>
        </p:nvSpPr>
        <p:spPr>
          <a:xfrm>
            <a:off x="2917824" y="1114953"/>
            <a:ext cx="1250950" cy="55033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Memory</a:t>
            </a:r>
          </a:p>
        </p:txBody>
      </p:sp>
      <p:sp>
        <p:nvSpPr>
          <p:cNvPr id="24" name="Rectangle 23">
            <a:extLst>
              <a:ext uri="{FF2B5EF4-FFF2-40B4-BE49-F238E27FC236}">
                <a16:creationId xmlns:a16="http://schemas.microsoft.com/office/drawing/2014/main" id="{8DB783A9-4321-3CC2-5760-C72F437A4B36}"/>
              </a:ext>
            </a:extLst>
          </p:cNvPr>
          <p:cNvSpPr/>
          <p:nvPr/>
        </p:nvSpPr>
        <p:spPr>
          <a:xfrm>
            <a:off x="5913120" y="95250"/>
            <a:ext cx="6209030" cy="2990850"/>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1400" dirty="0"/>
              <a:t>There are four forms of memory in the ByteFrost – Immediates (read-only), General-Purpose Registers (R0 – R3), Address Registers (DP, SP, PC), and Memory (64KB divided into ROM, RAM, and MMIO regions)</a:t>
            </a:r>
          </a:p>
          <a:p>
            <a:endParaRPr lang="en-US" sz="1400" dirty="0"/>
          </a:p>
          <a:p>
            <a:r>
              <a:rPr lang="en-US" sz="1400" dirty="0"/>
              <a:t>Every solid directed edge (u, v) in the following graph means that memory u can write to memory v with a dedicated instruction.</a:t>
            </a:r>
          </a:p>
          <a:p>
            <a:endParaRPr lang="en-US" sz="1400" dirty="0"/>
          </a:p>
          <a:p>
            <a:r>
              <a:rPr lang="en-US" sz="1400" dirty="0"/>
              <a:t>Every dotted directed edge (u, v) means that the memory u can write to memory v indirectly (i.e., a path exists from u to v but requires multiple instructions to implement).</a:t>
            </a:r>
          </a:p>
          <a:p>
            <a:endParaRPr lang="en-US" sz="1400" dirty="0"/>
          </a:p>
          <a:p>
            <a:r>
              <a:rPr lang="en-US" sz="1400" dirty="0"/>
              <a:t>There are technically 4 x 4 = 16 possible permutations here, but as immediates are read-only, there are in effect only 3 x 4 = 12 possible permutations.</a:t>
            </a:r>
          </a:p>
          <a:p>
            <a:r>
              <a:rPr lang="en-US" sz="1400" dirty="0"/>
              <a:t>Instructions with an asterisk (*) are currently not implemented.</a:t>
            </a:r>
          </a:p>
        </p:txBody>
      </p:sp>
      <p:graphicFrame>
        <p:nvGraphicFramePr>
          <p:cNvPr id="27" name="Table 26">
            <a:extLst>
              <a:ext uri="{FF2B5EF4-FFF2-40B4-BE49-F238E27FC236}">
                <a16:creationId xmlns:a16="http://schemas.microsoft.com/office/drawing/2014/main" id="{B9D72DB4-403F-54A3-516D-5075DA5F80B5}"/>
              </a:ext>
            </a:extLst>
          </p:cNvPr>
          <p:cNvGraphicFramePr>
            <a:graphicFrameLocks noGrp="1"/>
          </p:cNvGraphicFramePr>
          <p:nvPr>
            <p:extLst>
              <p:ext uri="{D42A27DB-BD31-4B8C-83A1-F6EECF244321}">
                <p14:modId xmlns:p14="http://schemas.microsoft.com/office/powerpoint/2010/main" val="1248454026"/>
              </p:ext>
            </p:extLst>
          </p:nvPr>
        </p:nvGraphicFramePr>
        <p:xfrm>
          <a:off x="199388" y="4321581"/>
          <a:ext cx="4179572" cy="2407696"/>
        </p:xfrm>
        <a:graphic>
          <a:graphicData uri="http://schemas.openxmlformats.org/drawingml/2006/table">
            <a:tbl>
              <a:tblPr firstRow="1" bandRow="1">
                <a:tableStyleId>{5C22544A-7EE6-4342-B048-85BDC9FD1C3A}</a:tableStyleId>
              </a:tblPr>
              <a:tblGrid>
                <a:gridCol w="373144">
                  <a:extLst>
                    <a:ext uri="{9D8B030D-6E8A-4147-A177-3AD203B41FA5}">
                      <a16:colId xmlns:a16="http://schemas.microsoft.com/office/drawing/2014/main" val="2862739801"/>
                    </a:ext>
                  </a:extLst>
                </a:gridCol>
                <a:gridCol w="492210">
                  <a:extLst>
                    <a:ext uri="{9D8B030D-6E8A-4147-A177-3AD203B41FA5}">
                      <a16:colId xmlns:a16="http://schemas.microsoft.com/office/drawing/2014/main" val="877928214"/>
                    </a:ext>
                  </a:extLst>
                </a:gridCol>
                <a:gridCol w="1026610">
                  <a:extLst>
                    <a:ext uri="{9D8B030D-6E8A-4147-A177-3AD203B41FA5}">
                      <a16:colId xmlns:a16="http://schemas.microsoft.com/office/drawing/2014/main" val="1620786568"/>
                    </a:ext>
                  </a:extLst>
                </a:gridCol>
                <a:gridCol w="2287608">
                  <a:extLst>
                    <a:ext uri="{9D8B030D-6E8A-4147-A177-3AD203B41FA5}">
                      <a16:colId xmlns:a16="http://schemas.microsoft.com/office/drawing/2014/main" val="3112057589"/>
                    </a:ext>
                  </a:extLst>
                </a:gridCol>
              </a:tblGrid>
              <a:tr h="558433">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Dedicated Instruction?</a:t>
                      </a:r>
                    </a:p>
                  </a:txBody>
                  <a:tcPr/>
                </a:tc>
                <a:tc>
                  <a:txBody>
                    <a:bodyPr/>
                    <a:lstStyle/>
                    <a:p>
                      <a:r>
                        <a:rPr lang="en-US" sz="1000" dirty="0"/>
                        <a:t>Form(s)</a:t>
                      </a:r>
                    </a:p>
                  </a:txBody>
                  <a:tcPr/>
                </a:tc>
                <a:extLst>
                  <a:ext uri="{0D108BD9-81ED-4DB2-BD59-A6C34878D82A}">
                    <a16:rowId xmlns:a16="http://schemas.microsoft.com/office/drawing/2014/main" val="2409673025"/>
                  </a:ext>
                </a:extLst>
              </a:tr>
              <a:tr h="433541">
                <a:tc>
                  <a:txBody>
                    <a:bodyPr/>
                    <a:lstStyle/>
                    <a:p>
                      <a:r>
                        <a:rPr lang="en-US" sz="1000" dirty="0"/>
                        <a:t>GR</a:t>
                      </a:r>
                    </a:p>
                  </a:txBody>
                  <a:tcPr/>
                </a:tc>
                <a:tc>
                  <a:txBody>
                    <a:bodyPr/>
                    <a:lstStyle/>
                    <a:p>
                      <a:r>
                        <a:rPr lang="en-US" sz="1000" dirty="0"/>
                        <a:t>Imm</a:t>
                      </a:r>
                    </a:p>
                  </a:txBody>
                  <a:tcPr/>
                </a:tc>
                <a:tc>
                  <a:txBody>
                    <a:bodyPr/>
                    <a:lstStyle/>
                    <a:p>
                      <a:r>
                        <a:rPr lang="en-US" sz="1000" dirty="0"/>
                        <a:t>Yes (LDR)</a:t>
                      </a:r>
                    </a:p>
                  </a:txBody>
                  <a:tcPr/>
                </a:tc>
                <a:tc>
                  <a:txBody>
                    <a:bodyPr/>
                    <a:lstStyle/>
                    <a:p>
                      <a:r>
                        <a:rPr lang="en-US" sz="1000" dirty="0"/>
                        <a:t>Rd = Imm_8</a:t>
                      </a:r>
                    </a:p>
                    <a:p>
                      <a:r>
                        <a:rPr lang="en-US" sz="1000" dirty="0"/>
                        <a:t>(LDR Rd, Imm)</a:t>
                      </a:r>
                    </a:p>
                  </a:txBody>
                  <a:tcPr/>
                </a:tc>
                <a:extLst>
                  <a:ext uri="{0D108BD9-81ED-4DB2-BD59-A6C34878D82A}">
                    <a16:rowId xmlns:a16="http://schemas.microsoft.com/office/drawing/2014/main" val="1813460202"/>
                  </a:ext>
                </a:extLst>
              </a:tr>
              <a:tr h="433541">
                <a:tc>
                  <a:txBody>
                    <a:bodyPr/>
                    <a:lstStyle/>
                    <a:p>
                      <a:r>
                        <a:rPr lang="en-US" sz="1000" dirty="0"/>
                        <a:t>GR</a:t>
                      </a:r>
                    </a:p>
                  </a:txBody>
                  <a:tcPr/>
                </a:tc>
                <a:tc>
                  <a:txBody>
                    <a:bodyPr/>
                    <a:lstStyle/>
                    <a:p>
                      <a:r>
                        <a:rPr lang="en-US" sz="1000" dirty="0"/>
                        <a:t>GR</a:t>
                      </a:r>
                    </a:p>
                  </a:txBody>
                  <a:tcPr/>
                </a:tc>
                <a:tc>
                  <a:txBody>
                    <a:bodyPr/>
                    <a:lstStyle/>
                    <a:p>
                      <a:r>
                        <a:rPr lang="en-US" sz="1000" dirty="0"/>
                        <a:t>Yes (MOV)</a:t>
                      </a:r>
                    </a:p>
                  </a:txBody>
                  <a:tcPr/>
                </a:tc>
                <a:tc>
                  <a:txBody>
                    <a:bodyPr/>
                    <a:lstStyle/>
                    <a:p>
                      <a:r>
                        <a:rPr lang="en-US" sz="1000" dirty="0"/>
                        <a:t>Rd = Rs</a:t>
                      </a:r>
                    </a:p>
                    <a:p>
                      <a:r>
                        <a:rPr lang="en-US" sz="1000" dirty="0"/>
                        <a:t>(MOV Rd, Rs)</a:t>
                      </a:r>
                    </a:p>
                  </a:txBody>
                  <a:tcPr/>
                </a:tc>
                <a:extLst>
                  <a:ext uri="{0D108BD9-81ED-4DB2-BD59-A6C34878D82A}">
                    <a16:rowId xmlns:a16="http://schemas.microsoft.com/office/drawing/2014/main" val="4238323"/>
                  </a:ext>
                </a:extLst>
              </a:tr>
              <a:tr h="433541">
                <a:tc>
                  <a:txBody>
                    <a:bodyPr/>
                    <a:lstStyle/>
                    <a:p>
                      <a:r>
                        <a:rPr lang="en-US" sz="1000" dirty="0"/>
                        <a:t>GR</a:t>
                      </a:r>
                    </a:p>
                  </a:txBody>
                  <a:tcPr/>
                </a:tc>
                <a:tc>
                  <a:txBody>
                    <a:bodyPr/>
                    <a:lstStyle/>
                    <a:p>
                      <a:r>
                        <a:rPr lang="en-US" sz="1000" dirty="0"/>
                        <a:t>AR</a:t>
                      </a:r>
                    </a:p>
                  </a:txBody>
                  <a:tcPr/>
                </a:tc>
                <a:tc>
                  <a:txBody>
                    <a:bodyPr/>
                    <a:lstStyle/>
                    <a:p>
                      <a:r>
                        <a:rPr lang="en-US" sz="1000" dirty="0"/>
                        <a:t>Yes (MVA*)</a:t>
                      </a:r>
                    </a:p>
                  </a:txBody>
                  <a:tcPr/>
                </a:tc>
                <a:tc>
                  <a:txBody>
                    <a:bodyPr/>
                    <a:lstStyle/>
                    <a:p>
                      <a:r>
                        <a:rPr lang="en-US" sz="1000" dirty="0"/>
                        <a:t>Rd = AR[</a:t>
                      </a:r>
                      <a:r>
                        <a:rPr lang="en-US" sz="1000" dirty="0" err="1"/>
                        <a:t>i</a:t>
                      </a:r>
                      <a:r>
                        <a:rPr lang="en-US" sz="1000" dirty="0"/>
                        <a:t>][L/H]</a:t>
                      </a:r>
                    </a:p>
                    <a:p>
                      <a:r>
                        <a:rPr lang="en-US" sz="1000" dirty="0"/>
                        <a:t>(MVA Rd, %L/RAR)</a:t>
                      </a:r>
                    </a:p>
                  </a:txBody>
                  <a:tcPr/>
                </a:tc>
                <a:extLst>
                  <a:ext uri="{0D108BD9-81ED-4DB2-BD59-A6C34878D82A}">
                    <a16:rowId xmlns:a16="http://schemas.microsoft.com/office/drawing/2014/main" val="3392672825"/>
                  </a:ext>
                </a:extLst>
              </a:tr>
              <a:tr h="433541">
                <a:tc>
                  <a:txBody>
                    <a:bodyPr/>
                    <a:lstStyle/>
                    <a:p>
                      <a:r>
                        <a:rPr lang="en-US" sz="1000" dirty="0"/>
                        <a:t>GR</a:t>
                      </a:r>
                    </a:p>
                  </a:txBody>
                  <a:tcPr/>
                </a:tc>
                <a:tc>
                  <a:txBody>
                    <a:bodyPr/>
                    <a:lstStyle/>
                    <a:p>
                      <a:r>
                        <a:rPr lang="en-US" sz="1000" dirty="0"/>
                        <a:t>Memory</a:t>
                      </a:r>
                    </a:p>
                  </a:txBody>
                  <a:tcPr/>
                </a:tc>
                <a:tc>
                  <a:txBody>
                    <a:bodyPr/>
                    <a:lstStyle/>
                    <a:p>
                      <a:r>
                        <a:rPr lang="en-US" sz="1000" dirty="0"/>
                        <a:t>Yes (LMA, LMR, LMO*)</a:t>
                      </a:r>
                    </a:p>
                  </a:txBody>
                  <a:tcPr/>
                </a:tc>
                <a:tc>
                  <a:txBody>
                    <a:bodyPr/>
                    <a:lstStyle/>
                    <a:p>
                      <a:r>
                        <a:rPr lang="en-US" sz="1000" dirty="0"/>
                        <a:t>(LMA) Rd = *{%HDP, Imm}</a:t>
                      </a:r>
                    </a:p>
                    <a:p>
                      <a:r>
                        <a:rPr lang="en-US" sz="1000" dirty="0"/>
                        <a:t>(LMR) Rd = *{%HDP, Rs}</a:t>
                      </a:r>
                    </a:p>
                    <a:p>
                      <a:r>
                        <a:rPr lang="en-US" sz="1000" dirty="0"/>
                        <a:t>(LMO) Rd = *(AR[</a:t>
                      </a:r>
                      <a:r>
                        <a:rPr lang="en-US" sz="1000" dirty="0" err="1"/>
                        <a:t>i</a:t>
                      </a:r>
                      <a:r>
                        <a:rPr lang="en-US" sz="1000" dirty="0"/>
                        <a:t>] + Imm)</a:t>
                      </a:r>
                    </a:p>
                  </a:txBody>
                  <a:tcPr/>
                </a:tc>
                <a:extLst>
                  <a:ext uri="{0D108BD9-81ED-4DB2-BD59-A6C34878D82A}">
                    <a16:rowId xmlns:a16="http://schemas.microsoft.com/office/drawing/2014/main" val="3097999017"/>
                  </a:ext>
                </a:extLst>
              </a:tr>
            </a:tbl>
          </a:graphicData>
        </a:graphic>
      </p:graphicFrame>
      <p:graphicFrame>
        <p:nvGraphicFramePr>
          <p:cNvPr id="28" name="Table 27">
            <a:extLst>
              <a:ext uri="{FF2B5EF4-FFF2-40B4-BE49-F238E27FC236}">
                <a16:creationId xmlns:a16="http://schemas.microsoft.com/office/drawing/2014/main" id="{60D4418B-6DEF-1B07-A304-1C4AA7483D8D}"/>
              </a:ext>
            </a:extLst>
          </p:cNvPr>
          <p:cNvGraphicFramePr>
            <a:graphicFrameLocks noGrp="1"/>
          </p:cNvGraphicFramePr>
          <p:nvPr>
            <p:extLst>
              <p:ext uri="{D42A27DB-BD31-4B8C-83A1-F6EECF244321}">
                <p14:modId xmlns:p14="http://schemas.microsoft.com/office/powerpoint/2010/main" val="3549160252"/>
              </p:ext>
            </p:extLst>
          </p:nvPr>
        </p:nvGraphicFramePr>
        <p:xfrm>
          <a:off x="9540876" y="3221566"/>
          <a:ext cx="2632074" cy="1538110"/>
        </p:xfrm>
        <a:graphic>
          <a:graphicData uri="http://schemas.openxmlformats.org/drawingml/2006/table">
            <a:tbl>
              <a:tblPr firstRow="1" bandRow="1">
                <a:tableStyleId>{5C22544A-7EE6-4342-B048-85BDC9FD1C3A}</a:tableStyleId>
              </a:tblPr>
              <a:tblGrid>
                <a:gridCol w="877358">
                  <a:extLst>
                    <a:ext uri="{9D8B030D-6E8A-4147-A177-3AD203B41FA5}">
                      <a16:colId xmlns:a16="http://schemas.microsoft.com/office/drawing/2014/main" val="2862739801"/>
                    </a:ext>
                  </a:extLst>
                </a:gridCol>
                <a:gridCol w="877358">
                  <a:extLst>
                    <a:ext uri="{9D8B030D-6E8A-4147-A177-3AD203B41FA5}">
                      <a16:colId xmlns:a16="http://schemas.microsoft.com/office/drawing/2014/main" val="877928214"/>
                    </a:ext>
                  </a:extLst>
                </a:gridCol>
                <a:gridCol w="877358">
                  <a:extLst>
                    <a:ext uri="{9D8B030D-6E8A-4147-A177-3AD203B41FA5}">
                      <a16:colId xmlns:a16="http://schemas.microsoft.com/office/drawing/2014/main" val="1620786568"/>
                    </a:ext>
                  </a:extLst>
                </a:gridCol>
              </a:tblGrid>
              <a:tr h="307622">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Form</a:t>
                      </a:r>
                    </a:p>
                  </a:txBody>
                  <a:tcPr/>
                </a:tc>
                <a:extLst>
                  <a:ext uri="{0D108BD9-81ED-4DB2-BD59-A6C34878D82A}">
                    <a16:rowId xmlns:a16="http://schemas.microsoft.com/office/drawing/2014/main" val="2409673025"/>
                  </a:ext>
                </a:extLst>
              </a:tr>
              <a:tr h="307622">
                <a:tc>
                  <a:txBody>
                    <a:bodyPr/>
                    <a:lstStyle/>
                    <a:p>
                      <a:r>
                        <a:rPr lang="en-US" sz="1000" dirty="0"/>
                        <a:t>GR</a:t>
                      </a:r>
                    </a:p>
                  </a:txBody>
                  <a:tcPr/>
                </a:tc>
                <a:tc>
                  <a:txBody>
                    <a:bodyPr/>
                    <a:lstStyle/>
                    <a:p>
                      <a:r>
                        <a:rPr lang="en-US" sz="1000" dirty="0"/>
                        <a:t>Imm</a:t>
                      </a:r>
                    </a:p>
                  </a:txBody>
                  <a:tcPr/>
                </a:tc>
                <a:tc>
                  <a:txBody>
                    <a:bodyPr/>
                    <a:lstStyle/>
                    <a:p>
                      <a:endParaRPr lang="en-US" sz="1000" dirty="0"/>
                    </a:p>
                  </a:txBody>
                  <a:tcPr/>
                </a:tc>
                <a:extLst>
                  <a:ext uri="{0D108BD9-81ED-4DB2-BD59-A6C34878D82A}">
                    <a16:rowId xmlns:a16="http://schemas.microsoft.com/office/drawing/2014/main" val="1813460202"/>
                  </a:ext>
                </a:extLst>
              </a:tr>
              <a:tr h="307622">
                <a:tc>
                  <a:txBody>
                    <a:bodyPr/>
                    <a:lstStyle/>
                    <a:p>
                      <a:r>
                        <a:rPr lang="en-US" sz="1000" dirty="0"/>
                        <a:t>GR</a:t>
                      </a:r>
                    </a:p>
                  </a:txBody>
                  <a:tcPr/>
                </a:tc>
                <a:tc>
                  <a:txBody>
                    <a:bodyPr/>
                    <a:lstStyle/>
                    <a:p>
                      <a:r>
                        <a:rPr lang="en-US" sz="1000" dirty="0"/>
                        <a:t>GR</a:t>
                      </a:r>
                    </a:p>
                  </a:txBody>
                  <a:tcPr/>
                </a:tc>
                <a:tc>
                  <a:txBody>
                    <a:bodyPr/>
                    <a:lstStyle/>
                    <a:p>
                      <a:endParaRPr lang="en-US" sz="1000" dirty="0"/>
                    </a:p>
                  </a:txBody>
                  <a:tcPr/>
                </a:tc>
                <a:extLst>
                  <a:ext uri="{0D108BD9-81ED-4DB2-BD59-A6C34878D82A}">
                    <a16:rowId xmlns:a16="http://schemas.microsoft.com/office/drawing/2014/main" val="4238323"/>
                  </a:ext>
                </a:extLst>
              </a:tr>
              <a:tr h="307622">
                <a:tc>
                  <a:txBody>
                    <a:bodyPr/>
                    <a:lstStyle/>
                    <a:p>
                      <a:r>
                        <a:rPr lang="en-US" sz="1000" dirty="0"/>
                        <a:t>GR</a:t>
                      </a:r>
                    </a:p>
                  </a:txBody>
                  <a:tcPr/>
                </a:tc>
                <a:tc>
                  <a:txBody>
                    <a:bodyPr/>
                    <a:lstStyle/>
                    <a:p>
                      <a:r>
                        <a:rPr lang="en-US" sz="1000" dirty="0"/>
                        <a:t>AR</a:t>
                      </a:r>
                    </a:p>
                  </a:txBody>
                  <a:tcPr/>
                </a:tc>
                <a:tc>
                  <a:txBody>
                    <a:bodyPr/>
                    <a:lstStyle/>
                    <a:p>
                      <a:endParaRPr lang="en-US" sz="1000"/>
                    </a:p>
                  </a:txBody>
                  <a:tcPr/>
                </a:tc>
                <a:extLst>
                  <a:ext uri="{0D108BD9-81ED-4DB2-BD59-A6C34878D82A}">
                    <a16:rowId xmlns:a16="http://schemas.microsoft.com/office/drawing/2014/main" val="3392672825"/>
                  </a:ext>
                </a:extLst>
              </a:tr>
              <a:tr h="307622">
                <a:tc>
                  <a:txBody>
                    <a:bodyPr/>
                    <a:lstStyle/>
                    <a:p>
                      <a:r>
                        <a:rPr lang="en-US" sz="1000" dirty="0"/>
                        <a:t>GR</a:t>
                      </a:r>
                    </a:p>
                  </a:txBody>
                  <a:tcPr/>
                </a:tc>
                <a:tc>
                  <a:txBody>
                    <a:bodyPr/>
                    <a:lstStyle/>
                    <a:p>
                      <a:r>
                        <a:rPr lang="en-US" sz="1000" dirty="0"/>
                        <a:t>Memory</a:t>
                      </a:r>
                    </a:p>
                  </a:txBody>
                  <a:tcPr/>
                </a:tc>
                <a:tc>
                  <a:txBody>
                    <a:bodyPr/>
                    <a:lstStyle/>
                    <a:p>
                      <a:endParaRPr lang="en-US" sz="1000" dirty="0"/>
                    </a:p>
                  </a:txBody>
                  <a:tcPr/>
                </a:tc>
                <a:extLst>
                  <a:ext uri="{0D108BD9-81ED-4DB2-BD59-A6C34878D82A}">
                    <a16:rowId xmlns:a16="http://schemas.microsoft.com/office/drawing/2014/main" val="3097999017"/>
                  </a:ext>
                </a:extLst>
              </a:tr>
            </a:tbl>
          </a:graphicData>
        </a:graphic>
      </p:graphicFrame>
      <p:graphicFrame>
        <p:nvGraphicFramePr>
          <p:cNvPr id="29" name="Table 28">
            <a:extLst>
              <a:ext uri="{FF2B5EF4-FFF2-40B4-BE49-F238E27FC236}">
                <a16:creationId xmlns:a16="http://schemas.microsoft.com/office/drawing/2014/main" id="{07845BD8-4256-03A2-0574-30FD4402182F}"/>
              </a:ext>
            </a:extLst>
          </p:cNvPr>
          <p:cNvGraphicFramePr>
            <a:graphicFrameLocks noGrp="1"/>
          </p:cNvGraphicFramePr>
          <p:nvPr>
            <p:extLst>
              <p:ext uri="{D42A27DB-BD31-4B8C-83A1-F6EECF244321}">
                <p14:modId xmlns:p14="http://schemas.microsoft.com/office/powerpoint/2010/main" val="861351595"/>
              </p:ext>
            </p:extLst>
          </p:nvPr>
        </p:nvGraphicFramePr>
        <p:xfrm>
          <a:off x="8547100" y="4895142"/>
          <a:ext cx="2632074" cy="1538110"/>
        </p:xfrm>
        <a:graphic>
          <a:graphicData uri="http://schemas.openxmlformats.org/drawingml/2006/table">
            <a:tbl>
              <a:tblPr firstRow="1" bandRow="1">
                <a:tableStyleId>{5C22544A-7EE6-4342-B048-85BDC9FD1C3A}</a:tableStyleId>
              </a:tblPr>
              <a:tblGrid>
                <a:gridCol w="877358">
                  <a:extLst>
                    <a:ext uri="{9D8B030D-6E8A-4147-A177-3AD203B41FA5}">
                      <a16:colId xmlns:a16="http://schemas.microsoft.com/office/drawing/2014/main" val="2862739801"/>
                    </a:ext>
                  </a:extLst>
                </a:gridCol>
                <a:gridCol w="877358">
                  <a:extLst>
                    <a:ext uri="{9D8B030D-6E8A-4147-A177-3AD203B41FA5}">
                      <a16:colId xmlns:a16="http://schemas.microsoft.com/office/drawing/2014/main" val="877928214"/>
                    </a:ext>
                  </a:extLst>
                </a:gridCol>
                <a:gridCol w="877358">
                  <a:extLst>
                    <a:ext uri="{9D8B030D-6E8A-4147-A177-3AD203B41FA5}">
                      <a16:colId xmlns:a16="http://schemas.microsoft.com/office/drawing/2014/main" val="1620786568"/>
                    </a:ext>
                  </a:extLst>
                </a:gridCol>
              </a:tblGrid>
              <a:tr h="307622">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Form</a:t>
                      </a:r>
                    </a:p>
                  </a:txBody>
                  <a:tcPr/>
                </a:tc>
                <a:extLst>
                  <a:ext uri="{0D108BD9-81ED-4DB2-BD59-A6C34878D82A}">
                    <a16:rowId xmlns:a16="http://schemas.microsoft.com/office/drawing/2014/main" val="2409673025"/>
                  </a:ext>
                </a:extLst>
              </a:tr>
              <a:tr h="307622">
                <a:tc>
                  <a:txBody>
                    <a:bodyPr/>
                    <a:lstStyle/>
                    <a:p>
                      <a:r>
                        <a:rPr lang="en-US" sz="1000" dirty="0"/>
                        <a:t>GR</a:t>
                      </a:r>
                    </a:p>
                  </a:txBody>
                  <a:tcPr/>
                </a:tc>
                <a:tc>
                  <a:txBody>
                    <a:bodyPr/>
                    <a:lstStyle/>
                    <a:p>
                      <a:r>
                        <a:rPr lang="en-US" sz="1000" dirty="0"/>
                        <a:t>Imm</a:t>
                      </a:r>
                    </a:p>
                  </a:txBody>
                  <a:tcPr/>
                </a:tc>
                <a:tc>
                  <a:txBody>
                    <a:bodyPr/>
                    <a:lstStyle/>
                    <a:p>
                      <a:endParaRPr lang="en-US" sz="1000" dirty="0"/>
                    </a:p>
                  </a:txBody>
                  <a:tcPr/>
                </a:tc>
                <a:extLst>
                  <a:ext uri="{0D108BD9-81ED-4DB2-BD59-A6C34878D82A}">
                    <a16:rowId xmlns:a16="http://schemas.microsoft.com/office/drawing/2014/main" val="1813460202"/>
                  </a:ext>
                </a:extLst>
              </a:tr>
              <a:tr h="307622">
                <a:tc>
                  <a:txBody>
                    <a:bodyPr/>
                    <a:lstStyle/>
                    <a:p>
                      <a:r>
                        <a:rPr lang="en-US" sz="1000" dirty="0"/>
                        <a:t>GR</a:t>
                      </a:r>
                    </a:p>
                  </a:txBody>
                  <a:tcPr/>
                </a:tc>
                <a:tc>
                  <a:txBody>
                    <a:bodyPr/>
                    <a:lstStyle/>
                    <a:p>
                      <a:r>
                        <a:rPr lang="en-US" sz="1000" dirty="0"/>
                        <a:t>GR</a:t>
                      </a:r>
                    </a:p>
                  </a:txBody>
                  <a:tcPr/>
                </a:tc>
                <a:tc>
                  <a:txBody>
                    <a:bodyPr/>
                    <a:lstStyle/>
                    <a:p>
                      <a:endParaRPr lang="en-US" sz="1000" dirty="0"/>
                    </a:p>
                  </a:txBody>
                  <a:tcPr/>
                </a:tc>
                <a:extLst>
                  <a:ext uri="{0D108BD9-81ED-4DB2-BD59-A6C34878D82A}">
                    <a16:rowId xmlns:a16="http://schemas.microsoft.com/office/drawing/2014/main" val="4238323"/>
                  </a:ext>
                </a:extLst>
              </a:tr>
              <a:tr h="307622">
                <a:tc>
                  <a:txBody>
                    <a:bodyPr/>
                    <a:lstStyle/>
                    <a:p>
                      <a:r>
                        <a:rPr lang="en-US" sz="1000" dirty="0"/>
                        <a:t>GR</a:t>
                      </a:r>
                    </a:p>
                  </a:txBody>
                  <a:tcPr/>
                </a:tc>
                <a:tc>
                  <a:txBody>
                    <a:bodyPr/>
                    <a:lstStyle/>
                    <a:p>
                      <a:r>
                        <a:rPr lang="en-US" sz="1000" dirty="0"/>
                        <a:t>AR</a:t>
                      </a:r>
                    </a:p>
                  </a:txBody>
                  <a:tcPr/>
                </a:tc>
                <a:tc>
                  <a:txBody>
                    <a:bodyPr/>
                    <a:lstStyle/>
                    <a:p>
                      <a:endParaRPr lang="en-US" sz="1000"/>
                    </a:p>
                  </a:txBody>
                  <a:tcPr/>
                </a:tc>
                <a:extLst>
                  <a:ext uri="{0D108BD9-81ED-4DB2-BD59-A6C34878D82A}">
                    <a16:rowId xmlns:a16="http://schemas.microsoft.com/office/drawing/2014/main" val="3392672825"/>
                  </a:ext>
                </a:extLst>
              </a:tr>
              <a:tr h="307622">
                <a:tc>
                  <a:txBody>
                    <a:bodyPr/>
                    <a:lstStyle/>
                    <a:p>
                      <a:r>
                        <a:rPr lang="en-US" sz="1000" dirty="0"/>
                        <a:t>GR</a:t>
                      </a:r>
                    </a:p>
                  </a:txBody>
                  <a:tcPr/>
                </a:tc>
                <a:tc>
                  <a:txBody>
                    <a:bodyPr/>
                    <a:lstStyle/>
                    <a:p>
                      <a:r>
                        <a:rPr lang="en-US" sz="1000" dirty="0"/>
                        <a:t>Memory</a:t>
                      </a:r>
                    </a:p>
                  </a:txBody>
                  <a:tcPr/>
                </a:tc>
                <a:tc>
                  <a:txBody>
                    <a:bodyPr/>
                    <a:lstStyle/>
                    <a:p>
                      <a:endParaRPr lang="en-US" sz="1000" dirty="0"/>
                    </a:p>
                  </a:txBody>
                  <a:tcPr/>
                </a:tc>
                <a:extLst>
                  <a:ext uri="{0D108BD9-81ED-4DB2-BD59-A6C34878D82A}">
                    <a16:rowId xmlns:a16="http://schemas.microsoft.com/office/drawing/2014/main" val="3097999017"/>
                  </a:ext>
                </a:extLst>
              </a:tr>
            </a:tbl>
          </a:graphicData>
        </a:graphic>
      </p:graphicFrame>
      <p:cxnSp>
        <p:nvCxnSpPr>
          <p:cNvPr id="31" name="Straight Arrow Connector 30">
            <a:extLst>
              <a:ext uri="{FF2B5EF4-FFF2-40B4-BE49-F238E27FC236}">
                <a16:creationId xmlns:a16="http://schemas.microsoft.com/office/drawing/2014/main" id="{AC95254A-A505-F7C8-65BF-E80075007C7F}"/>
              </a:ext>
            </a:extLst>
          </p:cNvPr>
          <p:cNvCxnSpPr>
            <a:cxnSpLocks/>
            <a:stCxn id="18" idx="2"/>
            <a:endCxn id="19" idx="0"/>
          </p:cNvCxnSpPr>
          <p:nvPr/>
        </p:nvCxnSpPr>
        <p:spPr>
          <a:xfrm>
            <a:off x="885825" y="1608138"/>
            <a:ext cx="41275" cy="139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E28075E-BE3C-1574-EA5A-6268DCEAE4F8}"/>
              </a:ext>
            </a:extLst>
          </p:cNvPr>
          <p:cNvSpPr txBox="1"/>
          <p:nvPr/>
        </p:nvSpPr>
        <p:spPr>
          <a:xfrm>
            <a:off x="355602" y="2250830"/>
            <a:ext cx="584198" cy="276999"/>
          </a:xfrm>
          <a:prstGeom prst="rect">
            <a:avLst/>
          </a:prstGeom>
          <a:noFill/>
        </p:spPr>
        <p:txBody>
          <a:bodyPr wrap="square" rtlCol="0">
            <a:spAutoFit/>
          </a:bodyPr>
          <a:lstStyle/>
          <a:p>
            <a:r>
              <a:rPr lang="en-US" sz="1200" dirty="0"/>
              <a:t>LDR</a:t>
            </a:r>
          </a:p>
        </p:txBody>
      </p:sp>
      <p:cxnSp>
        <p:nvCxnSpPr>
          <p:cNvPr id="36" name="Connector: Curved 35">
            <a:extLst>
              <a:ext uri="{FF2B5EF4-FFF2-40B4-BE49-F238E27FC236}">
                <a16:creationId xmlns:a16="http://schemas.microsoft.com/office/drawing/2014/main" id="{66A0A18F-3546-5952-8E52-572E767073CC}"/>
              </a:ext>
            </a:extLst>
          </p:cNvPr>
          <p:cNvCxnSpPr>
            <a:cxnSpLocks/>
            <a:stCxn id="19" idx="2"/>
            <a:endCxn id="19" idx="1"/>
          </p:cNvCxnSpPr>
          <p:nvPr/>
        </p:nvCxnSpPr>
        <p:spPr>
          <a:xfrm rot="5400000" flipH="1">
            <a:off x="427302" y="3169443"/>
            <a:ext cx="332845" cy="666750"/>
          </a:xfrm>
          <a:prstGeom prst="curvedConnector4">
            <a:avLst>
              <a:gd name="adj1" fmla="val -68681"/>
              <a:gd name="adj2" fmla="val 13428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187398B-3FE8-52AC-90BF-A220E5BC2EF1}"/>
              </a:ext>
            </a:extLst>
          </p:cNvPr>
          <p:cNvSpPr txBox="1"/>
          <p:nvPr/>
        </p:nvSpPr>
        <p:spPr>
          <a:xfrm>
            <a:off x="243684" y="3923240"/>
            <a:ext cx="584198" cy="276999"/>
          </a:xfrm>
          <a:prstGeom prst="rect">
            <a:avLst/>
          </a:prstGeom>
          <a:noFill/>
        </p:spPr>
        <p:txBody>
          <a:bodyPr wrap="square" rtlCol="0">
            <a:spAutoFit/>
          </a:bodyPr>
          <a:lstStyle/>
          <a:p>
            <a:r>
              <a:rPr lang="en-US" sz="1200" dirty="0"/>
              <a:t>MOV</a:t>
            </a:r>
          </a:p>
        </p:txBody>
      </p:sp>
      <p:cxnSp>
        <p:nvCxnSpPr>
          <p:cNvPr id="41" name="Straight Arrow Connector 40">
            <a:extLst>
              <a:ext uri="{FF2B5EF4-FFF2-40B4-BE49-F238E27FC236}">
                <a16:creationId xmlns:a16="http://schemas.microsoft.com/office/drawing/2014/main" id="{2BAC4DC0-F04A-CFC9-50D1-73A377ADFA98}"/>
              </a:ext>
            </a:extLst>
          </p:cNvPr>
          <p:cNvCxnSpPr>
            <a:cxnSpLocks/>
            <a:stCxn id="20" idx="1"/>
            <a:endCxn id="19" idx="3"/>
          </p:cNvCxnSpPr>
          <p:nvPr/>
        </p:nvCxnSpPr>
        <p:spPr>
          <a:xfrm flipH="1">
            <a:off x="1593850" y="3297379"/>
            <a:ext cx="1534160" cy="39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6CAD826-A10C-FB3B-5FA3-50F6B143E70A}"/>
              </a:ext>
            </a:extLst>
          </p:cNvPr>
          <p:cNvSpPr txBox="1"/>
          <p:nvPr/>
        </p:nvSpPr>
        <p:spPr>
          <a:xfrm>
            <a:off x="2095498" y="3039888"/>
            <a:ext cx="584198" cy="276999"/>
          </a:xfrm>
          <a:prstGeom prst="rect">
            <a:avLst/>
          </a:prstGeom>
          <a:noFill/>
        </p:spPr>
        <p:txBody>
          <a:bodyPr wrap="square" rtlCol="0">
            <a:spAutoFit/>
          </a:bodyPr>
          <a:lstStyle/>
          <a:p>
            <a:r>
              <a:rPr lang="en-US" sz="1200" dirty="0"/>
              <a:t>MVA*</a:t>
            </a:r>
          </a:p>
        </p:txBody>
      </p:sp>
      <p:cxnSp>
        <p:nvCxnSpPr>
          <p:cNvPr id="44" name="Straight Arrow Connector 43">
            <a:extLst>
              <a:ext uri="{FF2B5EF4-FFF2-40B4-BE49-F238E27FC236}">
                <a16:creationId xmlns:a16="http://schemas.microsoft.com/office/drawing/2014/main" id="{9AB7228D-74D6-A0CA-84C6-890CDE5236EB}"/>
              </a:ext>
            </a:extLst>
          </p:cNvPr>
          <p:cNvCxnSpPr>
            <a:cxnSpLocks/>
            <a:stCxn id="21" idx="1"/>
            <a:endCxn id="19" idx="0"/>
          </p:cNvCxnSpPr>
          <p:nvPr/>
        </p:nvCxnSpPr>
        <p:spPr>
          <a:xfrm flipH="1">
            <a:off x="927100" y="1390120"/>
            <a:ext cx="1990724" cy="1613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2225818-678D-1172-0720-3321822B79F3}"/>
              </a:ext>
            </a:extLst>
          </p:cNvPr>
          <p:cNvSpPr txBox="1"/>
          <p:nvPr/>
        </p:nvSpPr>
        <p:spPr>
          <a:xfrm>
            <a:off x="1511300" y="1965220"/>
            <a:ext cx="584198" cy="646331"/>
          </a:xfrm>
          <a:prstGeom prst="rect">
            <a:avLst/>
          </a:prstGeom>
          <a:noFill/>
        </p:spPr>
        <p:txBody>
          <a:bodyPr wrap="square" rtlCol="0">
            <a:spAutoFit/>
          </a:bodyPr>
          <a:lstStyle/>
          <a:p>
            <a:r>
              <a:rPr lang="en-US" sz="1200" dirty="0"/>
              <a:t>LMA, LMR, LMO*</a:t>
            </a:r>
          </a:p>
        </p:txBody>
      </p:sp>
    </p:spTree>
    <p:extLst>
      <p:ext uri="{BB962C8B-B14F-4D97-AF65-F5344CB8AC3E}">
        <p14:creationId xmlns:p14="http://schemas.microsoft.com/office/powerpoint/2010/main" val="420809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1B15F30C-569A-12B1-A7BE-A5C29A1FAD03}"/>
              </a:ext>
            </a:extLst>
          </p:cNvPr>
          <p:cNvGrpSpPr/>
          <p:nvPr/>
        </p:nvGrpSpPr>
        <p:grpSpPr>
          <a:xfrm>
            <a:off x="117664" y="1756600"/>
            <a:ext cx="2304680" cy="3276083"/>
            <a:chOff x="4294936" y="1053547"/>
            <a:chExt cx="2301769" cy="3972732"/>
          </a:xfrm>
        </p:grpSpPr>
        <p:pic>
          <p:nvPicPr>
            <p:cNvPr id="70" name="Picture 69">
              <a:extLst>
                <a:ext uri="{FF2B5EF4-FFF2-40B4-BE49-F238E27FC236}">
                  <a16:creationId xmlns:a16="http://schemas.microsoft.com/office/drawing/2014/main" id="{D10EA23C-BAC7-23DD-21A1-E3A74C2631D4}"/>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73" name="TextBox 72">
              <a:extLst>
                <a:ext uri="{FF2B5EF4-FFF2-40B4-BE49-F238E27FC236}">
                  <a16:creationId xmlns:a16="http://schemas.microsoft.com/office/drawing/2014/main" id="{AFB6AED5-A82A-9757-BFA3-7ACFE2A2214B}"/>
                </a:ext>
              </a:extLst>
            </p:cNvPr>
            <p:cNvSpPr txBox="1"/>
            <p:nvPr/>
          </p:nvSpPr>
          <p:spPr>
            <a:xfrm>
              <a:off x="4439774" y="2855246"/>
              <a:ext cx="1301916" cy="634481"/>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24-31</a:t>
              </a:r>
            </a:p>
          </p:txBody>
        </p:sp>
      </p:grpSp>
      <p:sp>
        <p:nvSpPr>
          <p:cNvPr id="76" name="Rectangle 75">
            <a:extLst>
              <a:ext uri="{FF2B5EF4-FFF2-40B4-BE49-F238E27FC236}">
                <a16:creationId xmlns:a16="http://schemas.microsoft.com/office/drawing/2014/main" id="{7F0A9FD7-CCD4-54A3-A324-CDAD47C3D2C3}"/>
              </a:ext>
            </a:extLst>
          </p:cNvPr>
          <p:cNvSpPr/>
          <p:nvPr/>
        </p:nvSpPr>
        <p:spPr>
          <a:xfrm>
            <a:off x="224438"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86" name="Rectangle 85">
            <a:extLst>
              <a:ext uri="{FF2B5EF4-FFF2-40B4-BE49-F238E27FC236}">
                <a16:creationId xmlns:a16="http://schemas.microsoft.com/office/drawing/2014/main" id="{BFCAAD69-6877-F27B-0403-90175346F373}"/>
              </a:ext>
            </a:extLst>
          </p:cNvPr>
          <p:cNvSpPr/>
          <p:nvPr/>
        </p:nvSpPr>
        <p:spPr>
          <a:xfrm>
            <a:off x="508161"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87" name="Rectangle 86">
            <a:extLst>
              <a:ext uri="{FF2B5EF4-FFF2-40B4-BE49-F238E27FC236}">
                <a16:creationId xmlns:a16="http://schemas.microsoft.com/office/drawing/2014/main" id="{244083D2-F937-CDAC-90CB-37BB56B3BA15}"/>
              </a:ext>
            </a:extLst>
          </p:cNvPr>
          <p:cNvSpPr/>
          <p:nvPr/>
        </p:nvSpPr>
        <p:spPr>
          <a:xfrm>
            <a:off x="791884"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44" name="Rectangle 43">
            <a:extLst>
              <a:ext uri="{FF2B5EF4-FFF2-40B4-BE49-F238E27FC236}">
                <a16:creationId xmlns:a16="http://schemas.microsoft.com/office/drawing/2014/main" id="{AA509D7D-83CC-4D21-9FD6-38EF2ECCAAD5}"/>
              </a:ext>
            </a:extLst>
          </p:cNvPr>
          <p:cNvSpPr/>
          <p:nvPr/>
        </p:nvSpPr>
        <p:spPr>
          <a:xfrm>
            <a:off x="4325805" y="416347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4539791" y="386101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7013888" y="381586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720078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9867111" y="4024433"/>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10131071" y="388538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a:t>OpCode Decoder (v2.0)</a:t>
            </a:r>
          </a:p>
        </p:txBody>
      </p:sp>
      <p:grpSp>
        <p:nvGrpSpPr>
          <p:cNvPr id="7" name="Group 6">
            <a:extLst>
              <a:ext uri="{FF2B5EF4-FFF2-40B4-BE49-F238E27FC236}">
                <a16:creationId xmlns:a16="http://schemas.microsoft.com/office/drawing/2014/main" id="{03C00095-BA96-519F-F41D-4516DF393FAC}"/>
              </a:ext>
            </a:extLst>
          </p:cNvPr>
          <p:cNvGrpSpPr/>
          <p:nvPr/>
        </p:nvGrpSpPr>
        <p:grpSpPr>
          <a:xfrm>
            <a:off x="5422436" y="1750196"/>
            <a:ext cx="2304681" cy="3276083"/>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5401" y="2855246"/>
              <a:ext cx="1210660" cy="634481"/>
            </a:xfrm>
            <a:prstGeom prst="rect">
              <a:avLst/>
            </a:prstGeom>
            <a:noFill/>
          </p:spPr>
          <p:txBody>
            <a:bodyPr wrap="none" rtlCol="0">
              <a:spAutoFit/>
            </a:bodyPr>
            <a:lstStyle/>
            <a:p>
              <a:pPr algn="ctr"/>
              <a:r>
                <a:rPr lang="en-US" sz="1400"/>
                <a:t>74HC138</a:t>
              </a:r>
            </a:p>
            <a:p>
              <a:pPr algn="ctr"/>
              <a:r>
                <a:rPr lang="en-US" sz="1400" err="1"/>
                <a:t>OpCodes</a:t>
              </a:r>
              <a:r>
                <a:rPr lang="en-US" sz="140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8097995" y="1750196"/>
            <a:ext cx="2304680" cy="3276083"/>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60642" y="2855246"/>
              <a:ext cx="1119404" cy="634481"/>
            </a:xfrm>
            <a:prstGeom prst="rect">
              <a:avLst/>
            </a:prstGeom>
            <a:noFill/>
          </p:spPr>
          <p:txBody>
            <a:bodyPr wrap="none" rtlCol="0">
              <a:spAutoFit/>
            </a:bodyPr>
            <a:lstStyle/>
            <a:p>
              <a:pPr algn="ctr"/>
              <a:r>
                <a:rPr lang="en-US" sz="1400"/>
                <a:t>74HC138</a:t>
              </a:r>
            </a:p>
            <a:p>
              <a:pPr algn="ctr"/>
              <a:r>
                <a:rPr lang="en-US" sz="1400" err="1"/>
                <a:t>OpCodes</a:t>
              </a:r>
              <a:r>
                <a:rPr lang="en-US" sz="140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2746872" y="1750196"/>
            <a:ext cx="2304680" cy="3276083"/>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9774" y="2855246"/>
              <a:ext cx="1301916" cy="634481"/>
            </a:xfrm>
            <a:prstGeom prst="rect">
              <a:avLst/>
            </a:prstGeom>
            <a:noFill/>
          </p:spPr>
          <p:txBody>
            <a:bodyPr wrap="none" rtlCol="0">
              <a:spAutoFit/>
            </a:bodyPr>
            <a:lstStyle/>
            <a:p>
              <a:pPr algn="ctr"/>
              <a:r>
                <a:rPr lang="en-US" sz="1400"/>
                <a:t>74HC138</a:t>
              </a:r>
            </a:p>
            <a:p>
              <a:pPr algn="ctr"/>
              <a:r>
                <a:rPr lang="en-US" sz="1400" err="1"/>
                <a:t>OpCodes</a:t>
              </a:r>
              <a:r>
                <a:rPr lang="en-US" sz="140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6019091"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5612132" y="5830394"/>
            <a:ext cx="1388675"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7655449"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7451128" y="3302543"/>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5920233" y="4624871"/>
            <a:ext cx="1875483" cy="535564"/>
          </a:xfrm>
          <a:prstGeom prst="bentConnector3">
            <a:avLst>
              <a:gd name="adj1" fmla="val 44674"/>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6227025" y="4744768"/>
            <a:ext cx="1732519" cy="438737"/>
          </a:xfrm>
          <a:prstGeom prst="bentConnector3">
            <a:avLst>
              <a:gd name="adj1" fmla="val 32259"/>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4705761" y="3945962"/>
            <a:ext cx="1830331" cy="1938535"/>
          </a:xfrm>
          <a:prstGeom prst="bentConnector3">
            <a:avLst>
              <a:gd name="adj1" fmla="val 8018"/>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4891860" y="3848336"/>
            <a:ext cx="1527873" cy="2436243"/>
          </a:xfrm>
          <a:prstGeom prst="bentConnector3">
            <a:avLst>
              <a:gd name="adj1" fmla="val 26866"/>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9700579" y="1595145"/>
            <a:ext cx="787395" cy="169278"/>
            <a:chOff x="1992327" y="3559447"/>
            <a:chExt cx="787395" cy="169276"/>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587638"/>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cxnSpLocks/>
            <a:endCxn id="55" idx="1"/>
          </p:cNvCxnSpPr>
          <p:nvPr/>
        </p:nvCxnSpPr>
        <p:spPr>
          <a:xfrm rot="5400000" flipH="1" flipV="1">
            <a:off x="9011216" y="1965084"/>
            <a:ext cx="974662" cy="404063"/>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6227632" y="892672"/>
            <a:ext cx="859531" cy="169278"/>
            <a:chOff x="1992327" y="3559447"/>
            <a:chExt cx="859531" cy="169276"/>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859531" cy="169276"/>
            </a:xfrm>
            <a:prstGeom prst="rect">
              <a:avLst/>
            </a:prstGeom>
            <a:noFill/>
            <a:ln>
              <a:solidFill>
                <a:schemeClr val="accent1"/>
              </a:solidFill>
            </a:ln>
          </p:spPr>
          <p:txBody>
            <a:bodyPr wrap="none" tIns="0" bIns="0" rtlCol="0">
              <a:spAutoFit/>
            </a:bodyPr>
            <a:lstStyle/>
            <a:p>
              <a:r>
                <a:rPr lang="en-US" sz="110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flipV="1">
              <a:off x="2080151" y="3585961"/>
              <a:ext cx="731520" cy="16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6907377" y="1408525"/>
            <a:ext cx="873957" cy="169278"/>
            <a:chOff x="1992327" y="3559447"/>
            <a:chExt cx="873957" cy="169276"/>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873957" cy="169276"/>
            </a:xfrm>
            <a:prstGeom prst="rect">
              <a:avLst/>
            </a:prstGeom>
            <a:noFill/>
            <a:ln>
              <a:solidFill>
                <a:schemeClr val="accent1"/>
              </a:solidFill>
            </a:ln>
          </p:spPr>
          <p:txBody>
            <a:bodyPr wrap="none" tIns="0" bIns="0" rtlCol="0">
              <a:spAutoFit/>
            </a:bodyPr>
            <a:lstStyle/>
            <a:p>
              <a:r>
                <a:rPr lang="en-US" sz="110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587638"/>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5114445" y="1517506"/>
            <a:ext cx="1653382" cy="57299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6459841" y="1493163"/>
            <a:ext cx="447537" cy="115301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CA46E3AE-745F-5082-3ED9-EC386C0A6183}"/>
              </a:ext>
            </a:extLst>
          </p:cNvPr>
          <p:cNvCxnSpPr>
            <a:cxnSpLocks/>
            <a:endCxn id="72" idx="1"/>
          </p:cNvCxnSpPr>
          <p:nvPr/>
        </p:nvCxnSpPr>
        <p:spPr>
          <a:xfrm rot="5400000" flipH="1" flipV="1">
            <a:off x="8014527" y="1457171"/>
            <a:ext cx="1653399" cy="693647"/>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9829681" y="1824837"/>
            <a:ext cx="787395" cy="169278"/>
            <a:chOff x="1992327" y="3559447"/>
            <a:chExt cx="787395" cy="169276"/>
          </a:xfrm>
        </p:grpSpPr>
        <p:sp>
          <p:nvSpPr>
            <p:cNvPr id="78" name="TextBox 77">
              <a:hlinkClick r:id="rId7" action="ppaction://hlinksldjump"/>
              <a:extLst>
                <a:ext uri="{FF2B5EF4-FFF2-40B4-BE49-F238E27FC236}">
                  <a16:creationId xmlns:a16="http://schemas.microsoft.com/office/drawing/2014/main" id="{AD13E39E-DA9A-9C20-A1CA-4CB2FADBB845}"/>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OpCode_7</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581107"/>
              <a:ext cx="6511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cxnSpLocks/>
            <a:endCxn id="78" idx="1"/>
          </p:cNvCxnSpPr>
          <p:nvPr/>
        </p:nvCxnSpPr>
        <p:spPr>
          <a:xfrm rot="5400000" flipH="1" flipV="1">
            <a:off x="9285140" y="2109902"/>
            <a:ext cx="744966" cy="3441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4713542" y="4233000"/>
            <a:ext cx="365806" cy="307777"/>
          </a:xfrm>
          <a:prstGeom prst="rect">
            <a:avLst/>
          </a:prstGeom>
          <a:solidFill>
            <a:schemeClr val="bg1"/>
          </a:solidFill>
        </p:spPr>
        <p:txBody>
          <a:bodyPr wrap="none" rtlCol="0">
            <a:spAutoFit/>
          </a:bodyPr>
          <a:lstStyle/>
          <a:p>
            <a:r>
              <a:rPr lang="en-US" sz="1400" dirty="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7354800" y="4192156"/>
            <a:ext cx="365806" cy="307777"/>
          </a:xfrm>
          <a:prstGeom prst="rect">
            <a:avLst/>
          </a:prstGeom>
          <a:solidFill>
            <a:schemeClr val="bg1"/>
          </a:solidFill>
        </p:spPr>
        <p:txBody>
          <a:bodyPr wrap="none" rtlCol="0">
            <a:spAutoFit/>
          </a:bodyPr>
          <a:lstStyle/>
          <a:p>
            <a:r>
              <a:rPr lang="en-US" sz="140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9562251" y="4192154"/>
            <a:ext cx="365806" cy="307777"/>
          </a:xfrm>
          <a:prstGeom prst="rect">
            <a:avLst/>
          </a:prstGeom>
          <a:solidFill>
            <a:schemeClr val="bg1"/>
          </a:solidFill>
        </p:spPr>
        <p:txBody>
          <a:bodyPr wrap="none" rtlCol="0">
            <a:spAutoFit/>
          </a:bodyPr>
          <a:lstStyle/>
          <a:p>
            <a:r>
              <a:rPr lang="en-US" sz="1400"/>
              <a:t>‘1’</a:t>
            </a:r>
          </a:p>
        </p:txBody>
      </p:sp>
      <p:pic>
        <p:nvPicPr>
          <p:cNvPr id="21" name="Picture 20">
            <a:hlinkClick r:id="rId8"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9"/>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30</a:t>
            </a:fld>
            <a:endParaRPr lang="en-US" b="1">
              <a:solidFill>
                <a:schemeClr val="bg1"/>
              </a:solidFill>
            </a:endParaRPr>
          </a:p>
        </p:txBody>
      </p:sp>
      <p:grpSp>
        <p:nvGrpSpPr>
          <p:cNvPr id="4" name="Group 3">
            <a:extLst>
              <a:ext uri="{FF2B5EF4-FFF2-40B4-BE49-F238E27FC236}">
                <a16:creationId xmlns:a16="http://schemas.microsoft.com/office/drawing/2014/main" id="{E47C0D07-BBA6-9FCE-0B59-5B5FDF3D9278}"/>
              </a:ext>
            </a:extLst>
          </p:cNvPr>
          <p:cNvGrpSpPr/>
          <p:nvPr/>
        </p:nvGrpSpPr>
        <p:grpSpPr>
          <a:xfrm>
            <a:off x="9499340" y="1365433"/>
            <a:ext cx="859531" cy="169277"/>
            <a:chOff x="1992327" y="3559447"/>
            <a:chExt cx="859531" cy="284882"/>
          </a:xfrm>
        </p:grpSpPr>
        <p:sp>
          <p:nvSpPr>
            <p:cNvPr id="26" name="TextBox 25">
              <a:hlinkClick r:id="rId10" action="ppaction://hlinksldjump"/>
              <a:extLst>
                <a:ext uri="{FF2B5EF4-FFF2-40B4-BE49-F238E27FC236}">
                  <a16:creationId xmlns:a16="http://schemas.microsoft.com/office/drawing/2014/main" id="{9C931972-7BF2-2645-A577-FE6870370B07}"/>
                </a:ext>
              </a:extLst>
            </p:cNvPr>
            <p:cNvSpPr txBox="1"/>
            <p:nvPr/>
          </p:nvSpPr>
          <p:spPr>
            <a:xfrm>
              <a:off x="1992327" y="3559447"/>
              <a:ext cx="859531" cy="284882"/>
            </a:xfrm>
            <a:prstGeom prst="rect">
              <a:avLst/>
            </a:prstGeom>
            <a:noFill/>
            <a:ln>
              <a:solidFill>
                <a:schemeClr val="accent1"/>
              </a:solidFill>
            </a:ln>
          </p:spPr>
          <p:txBody>
            <a:bodyPr wrap="none" tIns="0" bIns="0" rtlCol="0">
              <a:spAutoFit/>
            </a:bodyPr>
            <a:lstStyle/>
            <a:p>
              <a:r>
                <a:rPr lang="en-US" sz="1100"/>
                <a:t>OpCode_05</a:t>
              </a:r>
            </a:p>
          </p:txBody>
        </p:sp>
        <p:cxnSp>
          <p:nvCxnSpPr>
            <p:cNvPr id="28" name="Straight Connector 27">
              <a:extLst>
                <a:ext uri="{FF2B5EF4-FFF2-40B4-BE49-F238E27FC236}">
                  <a16:creationId xmlns:a16="http://schemas.microsoft.com/office/drawing/2014/main" id="{37F10CE4-80EC-1EC1-523A-164D658EC14F}"/>
                </a:ext>
              </a:extLst>
            </p:cNvPr>
            <p:cNvCxnSpPr>
              <a:cxnSpLocks/>
            </p:cNvCxnSpPr>
            <p:nvPr/>
          </p:nvCxnSpPr>
          <p:spPr>
            <a:xfrm>
              <a:off x="2080151" y="3604841"/>
              <a:ext cx="7315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6B2EB2E-24B5-752E-58F1-E29E7A247122}"/>
              </a:ext>
            </a:extLst>
          </p:cNvPr>
          <p:cNvGrpSpPr/>
          <p:nvPr/>
        </p:nvGrpSpPr>
        <p:grpSpPr>
          <a:xfrm>
            <a:off x="3216547" y="1002019"/>
            <a:ext cx="859531" cy="169277"/>
            <a:chOff x="1992327" y="3559447"/>
            <a:chExt cx="859531" cy="256394"/>
          </a:xfrm>
        </p:grpSpPr>
        <p:sp>
          <p:nvSpPr>
            <p:cNvPr id="30" name="TextBox 29">
              <a:hlinkClick r:id="rId11" action="ppaction://hlinksldjump"/>
              <a:extLst>
                <a:ext uri="{FF2B5EF4-FFF2-40B4-BE49-F238E27FC236}">
                  <a16:creationId xmlns:a16="http://schemas.microsoft.com/office/drawing/2014/main" id="{9DB00FF8-DAE8-FAAD-C659-34F801E845F6}"/>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a:t>OpCode_10</a:t>
              </a:r>
            </a:p>
          </p:txBody>
        </p:sp>
        <p:cxnSp>
          <p:nvCxnSpPr>
            <p:cNvPr id="31" name="Straight Connector 30">
              <a:extLst>
                <a:ext uri="{FF2B5EF4-FFF2-40B4-BE49-F238E27FC236}">
                  <a16:creationId xmlns:a16="http://schemas.microsoft.com/office/drawing/2014/main" id="{39DF623D-9B6D-874F-54FD-9547E50A59C2}"/>
                </a:ext>
              </a:extLst>
            </p:cNvPr>
            <p:cNvCxnSpPr>
              <a:cxnSpLocks/>
            </p:cNvCxnSpPr>
            <p:nvPr/>
          </p:nvCxnSpPr>
          <p:spPr>
            <a:xfrm>
              <a:off x="2080151" y="3597148"/>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29BEEE7-DE8E-A6F6-12B2-E619388FA1D3}"/>
              </a:ext>
            </a:extLst>
          </p:cNvPr>
          <p:cNvGrpSpPr/>
          <p:nvPr/>
        </p:nvGrpSpPr>
        <p:grpSpPr>
          <a:xfrm>
            <a:off x="3350793" y="1227091"/>
            <a:ext cx="859531" cy="169277"/>
            <a:chOff x="1992327" y="3559447"/>
            <a:chExt cx="859531" cy="256394"/>
          </a:xfrm>
        </p:grpSpPr>
        <p:sp>
          <p:nvSpPr>
            <p:cNvPr id="36" name="TextBox 35">
              <a:hlinkClick r:id="rId11" action="ppaction://hlinksldjump"/>
              <a:extLst>
                <a:ext uri="{FF2B5EF4-FFF2-40B4-BE49-F238E27FC236}">
                  <a16:creationId xmlns:a16="http://schemas.microsoft.com/office/drawing/2014/main" id="{BE0DFEE8-2764-ED24-03D2-EA50DC50CA08}"/>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a:t>OpCode_11</a:t>
              </a:r>
            </a:p>
          </p:txBody>
        </p:sp>
        <p:cxnSp>
          <p:nvCxnSpPr>
            <p:cNvPr id="37" name="Straight Connector 36">
              <a:extLst>
                <a:ext uri="{FF2B5EF4-FFF2-40B4-BE49-F238E27FC236}">
                  <a16:creationId xmlns:a16="http://schemas.microsoft.com/office/drawing/2014/main" id="{390A6C63-2974-D30E-B037-4E4F7648C5E9}"/>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DF673673-E635-CE3B-6B1C-499B8AD45D9E}"/>
              </a:ext>
            </a:extLst>
          </p:cNvPr>
          <p:cNvSpPr txBox="1"/>
          <p:nvPr/>
        </p:nvSpPr>
        <p:spPr>
          <a:xfrm>
            <a:off x="10354807" y="1331622"/>
            <a:ext cx="1184299" cy="261610"/>
          </a:xfrm>
          <a:prstGeom prst="rect">
            <a:avLst/>
          </a:prstGeom>
          <a:noFill/>
        </p:spPr>
        <p:txBody>
          <a:bodyPr wrap="square" rtlCol="0">
            <a:spAutoFit/>
          </a:bodyPr>
          <a:lstStyle/>
          <a:p>
            <a:r>
              <a:rPr lang="en-US" sz="1100"/>
              <a:t>Branch Absolute</a:t>
            </a:r>
          </a:p>
        </p:txBody>
      </p:sp>
      <p:sp>
        <p:nvSpPr>
          <p:cNvPr id="39" name="TextBox 38">
            <a:extLst>
              <a:ext uri="{FF2B5EF4-FFF2-40B4-BE49-F238E27FC236}">
                <a16:creationId xmlns:a16="http://schemas.microsoft.com/office/drawing/2014/main" id="{B60D1FCB-C1A4-505C-B90E-3060EF18A51F}"/>
              </a:ext>
            </a:extLst>
          </p:cNvPr>
          <p:cNvSpPr txBox="1"/>
          <p:nvPr/>
        </p:nvSpPr>
        <p:spPr>
          <a:xfrm>
            <a:off x="4016704" y="965481"/>
            <a:ext cx="387241" cy="261610"/>
          </a:xfrm>
          <a:prstGeom prst="rect">
            <a:avLst/>
          </a:prstGeom>
          <a:noFill/>
        </p:spPr>
        <p:txBody>
          <a:bodyPr wrap="square" rtlCol="0">
            <a:spAutoFit/>
          </a:bodyPr>
          <a:lstStyle/>
          <a:p>
            <a:pPr algn="r"/>
            <a:r>
              <a:rPr lang="en-US" sz="1100" dirty="0"/>
              <a:t>JSR</a:t>
            </a:r>
          </a:p>
        </p:txBody>
      </p:sp>
      <p:sp>
        <p:nvSpPr>
          <p:cNvPr id="41" name="TextBox 40">
            <a:extLst>
              <a:ext uri="{FF2B5EF4-FFF2-40B4-BE49-F238E27FC236}">
                <a16:creationId xmlns:a16="http://schemas.microsoft.com/office/drawing/2014/main" id="{DEB16C09-DB02-F5CC-4C26-630EB38D06D0}"/>
              </a:ext>
            </a:extLst>
          </p:cNvPr>
          <p:cNvSpPr txBox="1"/>
          <p:nvPr/>
        </p:nvSpPr>
        <p:spPr>
          <a:xfrm>
            <a:off x="4136700" y="1188462"/>
            <a:ext cx="412841" cy="261610"/>
          </a:xfrm>
          <a:prstGeom prst="rect">
            <a:avLst/>
          </a:prstGeom>
          <a:noFill/>
        </p:spPr>
        <p:txBody>
          <a:bodyPr wrap="square" rtlCol="0">
            <a:spAutoFit/>
          </a:bodyPr>
          <a:lstStyle/>
          <a:p>
            <a:pPr algn="r"/>
            <a:r>
              <a:rPr lang="en-US" sz="1100" dirty="0"/>
              <a:t>RTS</a:t>
            </a:r>
          </a:p>
        </p:txBody>
      </p:sp>
      <p:sp>
        <p:nvSpPr>
          <p:cNvPr id="43" name="TextBox 42">
            <a:extLst>
              <a:ext uri="{FF2B5EF4-FFF2-40B4-BE49-F238E27FC236}">
                <a16:creationId xmlns:a16="http://schemas.microsoft.com/office/drawing/2014/main" id="{C2B2FA4B-79B7-F1AD-4806-7A6EA78E94D3}"/>
              </a:ext>
            </a:extLst>
          </p:cNvPr>
          <p:cNvSpPr txBox="1"/>
          <p:nvPr/>
        </p:nvSpPr>
        <p:spPr>
          <a:xfrm>
            <a:off x="10562271" y="1780130"/>
            <a:ext cx="1184299" cy="261610"/>
          </a:xfrm>
          <a:prstGeom prst="rect">
            <a:avLst/>
          </a:prstGeom>
          <a:noFill/>
        </p:spPr>
        <p:txBody>
          <a:bodyPr wrap="square" rtlCol="0">
            <a:spAutoFit/>
          </a:bodyPr>
          <a:lstStyle/>
          <a:p>
            <a:r>
              <a:rPr lang="en-US" sz="1100"/>
              <a:t>Branch Relative</a:t>
            </a:r>
          </a:p>
        </p:txBody>
      </p:sp>
      <p:grpSp>
        <p:nvGrpSpPr>
          <p:cNvPr id="52" name="Group 51">
            <a:extLst>
              <a:ext uri="{FF2B5EF4-FFF2-40B4-BE49-F238E27FC236}">
                <a16:creationId xmlns:a16="http://schemas.microsoft.com/office/drawing/2014/main" id="{F830B0BC-FBD0-6A77-CABE-6717BC453B4A}"/>
              </a:ext>
            </a:extLst>
          </p:cNvPr>
          <p:cNvGrpSpPr/>
          <p:nvPr/>
        </p:nvGrpSpPr>
        <p:grpSpPr>
          <a:xfrm>
            <a:off x="9188050" y="892655"/>
            <a:ext cx="787395" cy="169278"/>
            <a:chOff x="8214098" y="345813"/>
            <a:chExt cx="787395" cy="169276"/>
          </a:xfrm>
        </p:grpSpPr>
        <p:sp>
          <p:nvSpPr>
            <p:cNvPr id="72" name="TextBox 71">
              <a:hlinkClick r:id="rId12" action="ppaction://hlinksldjump"/>
              <a:extLst>
                <a:ext uri="{FF2B5EF4-FFF2-40B4-BE49-F238E27FC236}">
                  <a16:creationId xmlns:a16="http://schemas.microsoft.com/office/drawing/2014/main" id="{65606891-B5E7-8179-6960-042FA940AB1D}"/>
                </a:ext>
              </a:extLst>
            </p:cNvPr>
            <p:cNvSpPr txBox="1"/>
            <p:nvPr/>
          </p:nvSpPr>
          <p:spPr>
            <a:xfrm>
              <a:off x="8214098" y="345813"/>
              <a:ext cx="787395" cy="169276"/>
            </a:xfrm>
            <a:prstGeom prst="rect">
              <a:avLst/>
            </a:prstGeom>
            <a:solidFill>
              <a:schemeClr val="bg1"/>
            </a:solidFill>
            <a:ln>
              <a:solidFill>
                <a:schemeClr val="tx2"/>
              </a:solidFill>
            </a:ln>
          </p:spPr>
          <p:txBody>
            <a:bodyPr wrap="none" tIns="0" bIns="0" rtlCol="0">
              <a:spAutoFit/>
            </a:bodyPr>
            <a:lstStyle/>
            <a:p>
              <a:r>
                <a:rPr lang="en-US" sz="1100"/>
                <a:t>OpCode_1</a:t>
              </a:r>
            </a:p>
          </p:txBody>
        </p:sp>
        <p:cxnSp>
          <p:nvCxnSpPr>
            <p:cNvPr id="51" name="Straight Connector 50">
              <a:extLst>
                <a:ext uri="{FF2B5EF4-FFF2-40B4-BE49-F238E27FC236}">
                  <a16:creationId xmlns:a16="http://schemas.microsoft.com/office/drawing/2014/main" id="{A55E9741-7E39-156D-BA23-2A9340D9996D}"/>
                </a:ext>
              </a:extLst>
            </p:cNvPr>
            <p:cNvCxnSpPr>
              <a:cxnSpLocks/>
            </p:cNvCxnSpPr>
            <p:nvPr/>
          </p:nvCxnSpPr>
          <p:spPr>
            <a:xfrm>
              <a:off x="8294390" y="379092"/>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611FF404-3454-13DA-FFBC-DE78AF6CFFE0}"/>
              </a:ext>
            </a:extLst>
          </p:cNvPr>
          <p:cNvSpPr txBox="1"/>
          <p:nvPr/>
        </p:nvSpPr>
        <p:spPr>
          <a:xfrm>
            <a:off x="9918139" y="846486"/>
            <a:ext cx="1184299" cy="261610"/>
          </a:xfrm>
          <a:prstGeom prst="rect">
            <a:avLst/>
          </a:prstGeom>
          <a:noFill/>
        </p:spPr>
        <p:txBody>
          <a:bodyPr wrap="square" rtlCol="0">
            <a:spAutoFit/>
          </a:bodyPr>
          <a:lstStyle/>
          <a:p>
            <a:r>
              <a:rPr lang="en-US" sz="1100"/>
              <a:t>BRK</a:t>
            </a:r>
          </a:p>
        </p:txBody>
      </p:sp>
      <p:cxnSp>
        <p:nvCxnSpPr>
          <p:cNvPr id="75" name="Connector: Elbow 74">
            <a:extLst>
              <a:ext uri="{FF2B5EF4-FFF2-40B4-BE49-F238E27FC236}">
                <a16:creationId xmlns:a16="http://schemas.microsoft.com/office/drawing/2014/main" id="{179D2716-BFFB-8889-E595-BC4F1BE9E92E}"/>
              </a:ext>
            </a:extLst>
          </p:cNvPr>
          <p:cNvCxnSpPr>
            <a:cxnSpLocks/>
            <a:endCxn id="26" idx="1"/>
          </p:cNvCxnSpPr>
          <p:nvPr/>
        </p:nvCxnSpPr>
        <p:spPr>
          <a:xfrm rot="5400000" flipH="1" flipV="1">
            <a:off x="8707564" y="1884445"/>
            <a:ext cx="1226149" cy="35740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A77ECC5-AF44-E23C-4024-5BF0325CBB67}"/>
              </a:ext>
            </a:extLst>
          </p:cNvPr>
          <p:cNvSpPr txBox="1"/>
          <p:nvPr/>
        </p:nvSpPr>
        <p:spPr>
          <a:xfrm>
            <a:off x="10458539" y="1555877"/>
            <a:ext cx="1184299" cy="261610"/>
          </a:xfrm>
          <a:prstGeom prst="rect">
            <a:avLst/>
          </a:prstGeom>
          <a:noFill/>
        </p:spPr>
        <p:txBody>
          <a:bodyPr wrap="square" rtlCol="0">
            <a:spAutoFit/>
          </a:bodyPr>
          <a:lstStyle/>
          <a:p>
            <a:r>
              <a:rPr lang="en-US" sz="1100"/>
              <a:t>ALU Immediate</a:t>
            </a:r>
          </a:p>
        </p:txBody>
      </p:sp>
      <p:cxnSp>
        <p:nvCxnSpPr>
          <p:cNvPr id="85" name="Connector: Elbow 84">
            <a:extLst>
              <a:ext uri="{FF2B5EF4-FFF2-40B4-BE49-F238E27FC236}">
                <a16:creationId xmlns:a16="http://schemas.microsoft.com/office/drawing/2014/main" id="{413A21D6-D4CB-42CF-82A9-2D574D80DED6}"/>
              </a:ext>
            </a:extLst>
          </p:cNvPr>
          <p:cNvCxnSpPr>
            <a:cxnSpLocks/>
            <a:endCxn id="36" idx="1"/>
          </p:cNvCxnSpPr>
          <p:nvPr/>
        </p:nvCxnSpPr>
        <p:spPr>
          <a:xfrm rot="5400000" flipH="1" flipV="1">
            <a:off x="2546864" y="1872294"/>
            <a:ext cx="1364492" cy="24336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80CD719C-467A-C203-49C8-760A4CFC3833}"/>
              </a:ext>
            </a:extLst>
          </p:cNvPr>
          <p:cNvCxnSpPr>
            <a:cxnSpLocks/>
            <a:endCxn id="30" idx="1"/>
          </p:cNvCxnSpPr>
          <p:nvPr/>
        </p:nvCxnSpPr>
        <p:spPr>
          <a:xfrm rot="5400000" flipH="1" flipV="1">
            <a:off x="2314650" y="1752546"/>
            <a:ext cx="1567785" cy="2360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8C7757CF-A5E6-AE8D-0F2B-0106A955D073}"/>
              </a:ext>
            </a:extLst>
          </p:cNvPr>
          <p:cNvSpPr txBox="1"/>
          <p:nvPr/>
        </p:nvSpPr>
        <p:spPr>
          <a:xfrm>
            <a:off x="7052473" y="846486"/>
            <a:ext cx="859531" cy="261610"/>
          </a:xfrm>
          <a:prstGeom prst="rect">
            <a:avLst/>
          </a:prstGeom>
          <a:noFill/>
        </p:spPr>
        <p:txBody>
          <a:bodyPr wrap="square" rtlCol="0">
            <a:spAutoFit/>
          </a:bodyPr>
          <a:lstStyle/>
          <a:p>
            <a:r>
              <a:rPr lang="en-US" sz="1100"/>
              <a:t>Out Reg</a:t>
            </a:r>
          </a:p>
        </p:txBody>
      </p:sp>
      <p:sp>
        <p:nvSpPr>
          <p:cNvPr id="93" name="TextBox 92">
            <a:extLst>
              <a:ext uri="{FF2B5EF4-FFF2-40B4-BE49-F238E27FC236}">
                <a16:creationId xmlns:a16="http://schemas.microsoft.com/office/drawing/2014/main" id="{235234A3-DAF6-10A7-E34F-57D506C758CE}"/>
              </a:ext>
            </a:extLst>
          </p:cNvPr>
          <p:cNvSpPr txBox="1"/>
          <p:nvPr/>
        </p:nvSpPr>
        <p:spPr>
          <a:xfrm>
            <a:off x="7707529" y="1365147"/>
            <a:ext cx="859531" cy="261610"/>
          </a:xfrm>
          <a:prstGeom prst="rect">
            <a:avLst/>
          </a:prstGeom>
          <a:noFill/>
        </p:spPr>
        <p:txBody>
          <a:bodyPr wrap="square" rtlCol="0">
            <a:spAutoFit/>
          </a:bodyPr>
          <a:lstStyle/>
          <a:p>
            <a:r>
              <a:rPr lang="en-US" sz="1100"/>
              <a:t>Out </a:t>
            </a:r>
            <a:r>
              <a:rPr lang="en-US" sz="1100" err="1"/>
              <a:t>Imm</a:t>
            </a:r>
            <a:endParaRPr lang="en-US" sz="1100"/>
          </a:p>
        </p:txBody>
      </p:sp>
      <p:sp>
        <p:nvSpPr>
          <p:cNvPr id="23" name="Rectangle 22">
            <a:extLst>
              <a:ext uri="{FF2B5EF4-FFF2-40B4-BE49-F238E27FC236}">
                <a16:creationId xmlns:a16="http://schemas.microsoft.com/office/drawing/2014/main" id="{454D078F-F12F-C183-5E00-378DC9646968}"/>
              </a:ext>
            </a:extLst>
          </p:cNvPr>
          <p:cNvSpPr/>
          <p:nvPr/>
        </p:nvSpPr>
        <p:spPr>
          <a:xfrm>
            <a:off x="8129889"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42" name="Rectangle 41">
            <a:extLst>
              <a:ext uri="{FF2B5EF4-FFF2-40B4-BE49-F238E27FC236}">
                <a16:creationId xmlns:a16="http://schemas.microsoft.com/office/drawing/2014/main" id="{F8C72D02-3FF0-35C1-070D-72175EDD5E1A}"/>
              </a:ext>
            </a:extLst>
          </p:cNvPr>
          <p:cNvSpPr/>
          <p:nvPr/>
        </p:nvSpPr>
        <p:spPr>
          <a:xfrm>
            <a:off x="8413612"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46" name="Rectangle 45">
            <a:extLst>
              <a:ext uri="{FF2B5EF4-FFF2-40B4-BE49-F238E27FC236}">
                <a16:creationId xmlns:a16="http://schemas.microsoft.com/office/drawing/2014/main" id="{5A275A6F-6DEF-5BCF-9F6D-324F056A3D05}"/>
              </a:ext>
            </a:extLst>
          </p:cNvPr>
          <p:cNvSpPr/>
          <p:nvPr/>
        </p:nvSpPr>
        <p:spPr>
          <a:xfrm>
            <a:off x="8697335"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49" name="Rectangle 48">
            <a:extLst>
              <a:ext uri="{FF2B5EF4-FFF2-40B4-BE49-F238E27FC236}">
                <a16:creationId xmlns:a16="http://schemas.microsoft.com/office/drawing/2014/main" id="{A50607B1-9DEB-367B-A415-E7E4E9940DC4}"/>
              </a:ext>
            </a:extLst>
          </p:cNvPr>
          <p:cNvSpPr/>
          <p:nvPr/>
        </p:nvSpPr>
        <p:spPr>
          <a:xfrm>
            <a:off x="5470271"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50" name="Rectangle 49">
            <a:extLst>
              <a:ext uri="{FF2B5EF4-FFF2-40B4-BE49-F238E27FC236}">
                <a16:creationId xmlns:a16="http://schemas.microsoft.com/office/drawing/2014/main" id="{FB341B0C-56EE-A0B4-A70C-D14BAEC67699}"/>
              </a:ext>
            </a:extLst>
          </p:cNvPr>
          <p:cNvSpPr/>
          <p:nvPr/>
        </p:nvSpPr>
        <p:spPr>
          <a:xfrm>
            <a:off x="5753994"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57" name="Rectangle 56">
            <a:extLst>
              <a:ext uri="{FF2B5EF4-FFF2-40B4-BE49-F238E27FC236}">
                <a16:creationId xmlns:a16="http://schemas.microsoft.com/office/drawing/2014/main" id="{1BB3895B-2C34-441A-ED76-F1F53472232A}"/>
              </a:ext>
            </a:extLst>
          </p:cNvPr>
          <p:cNvSpPr/>
          <p:nvPr/>
        </p:nvSpPr>
        <p:spPr>
          <a:xfrm>
            <a:off x="6037717"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65" name="Rectangle 64">
            <a:extLst>
              <a:ext uri="{FF2B5EF4-FFF2-40B4-BE49-F238E27FC236}">
                <a16:creationId xmlns:a16="http://schemas.microsoft.com/office/drawing/2014/main" id="{F8F050CE-C690-907A-D6A6-FC211934B5C7}"/>
              </a:ext>
            </a:extLst>
          </p:cNvPr>
          <p:cNvSpPr/>
          <p:nvPr/>
        </p:nvSpPr>
        <p:spPr>
          <a:xfrm>
            <a:off x="2853646"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67" name="Rectangle 66">
            <a:extLst>
              <a:ext uri="{FF2B5EF4-FFF2-40B4-BE49-F238E27FC236}">
                <a16:creationId xmlns:a16="http://schemas.microsoft.com/office/drawing/2014/main" id="{B98535E4-5206-F08D-FA45-66DD78C32379}"/>
              </a:ext>
            </a:extLst>
          </p:cNvPr>
          <p:cNvSpPr/>
          <p:nvPr/>
        </p:nvSpPr>
        <p:spPr>
          <a:xfrm>
            <a:off x="3137369"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68" name="Rectangle 67">
            <a:extLst>
              <a:ext uri="{FF2B5EF4-FFF2-40B4-BE49-F238E27FC236}">
                <a16:creationId xmlns:a16="http://schemas.microsoft.com/office/drawing/2014/main" id="{A94DBC4F-1180-17AB-7134-2EB56019BB8E}"/>
              </a:ext>
            </a:extLst>
          </p:cNvPr>
          <p:cNvSpPr/>
          <p:nvPr/>
        </p:nvSpPr>
        <p:spPr>
          <a:xfrm>
            <a:off x="3421092"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pic>
        <p:nvPicPr>
          <p:cNvPr id="89" name="Picture 88" descr="Diagram&#10;&#10;Description automatically generated with low confidence">
            <a:extLst>
              <a:ext uri="{FF2B5EF4-FFF2-40B4-BE49-F238E27FC236}">
                <a16:creationId xmlns:a16="http://schemas.microsoft.com/office/drawing/2014/main" id="{3FAA2D87-8568-C151-1C4A-51F9F9F7F05A}"/>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50000" t="19257" r="4045" b="-1180"/>
          <a:stretch/>
        </p:blipFill>
        <p:spPr>
          <a:xfrm rot="10800000">
            <a:off x="2109724" y="5325912"/>
            <a:ext cx="659287" cy="459531"/>
          </a:xfrm>
          <a:prstGeom prst="rect">
            <a:avLst/>
          </a:prstGeom>
        </p:spPr>
      </p:pic>
      <p:cxnSp>
        <p:nvCxnSpPr>
          <p:cNvPr id="90" name="Connector: Elbow 89">
            <a:extLst>
              <a:ext uri="{FF2B5EF4-FFF2-40B4-BE49-F238E27FC236}">
                <a16:creationId xmlns:a16="http://schemas.microsoft.com/office/drawing/2014/main" id="{1BDA7E04-D76E-2A9B-0115-A11FCD91F192}"/>
              </a:ext>
            </a:extLst>
          </p:cNvPr>
          <p:cNvCxnSpPr>
            <a:cxnSpLocks/>
            <a:stCxn id="19" idx="0"/>
          </p:cNvCxnSpPr>
          <p:nvPr/>
        </p:nvCxnSpPr>
        <p:spPr>
          <a:xfrm rot="16200000" flipV="1">
            <a:off x="4592838" y="3549316"/>
            <a:ext cx="411147" cy="4151010"/>
          </a:xfrm>
          <a:prstGeom prst="bentConnector2">
            <a:avLst/>
          </a:prstGeom>
        </p:spPr>
        <p:style>
          <a:lnRef idx="3">
            <a:schemeClr val="accent6"/>
          </a:lnRef>
          <a:fillRef idx="0">
            <a:schemeClr val="accent6"/>
          </a:fillRef>
          <a:effectRef idx="2">
            <a:schemeClr val="accent6"/>
          </a:effectRef>
          <a:fontRef idx="minor">
            <a:schemeClr val="tx1"/>
          </a:fontRef>
        </p:style>
      </p:cxnSp>
      <p:cxnSp>
        <p:nvCxnSpPr>
          <p:cNvPr id="95" name="Connector: Elbow 94">
            <a:extLst>
              <a:ext uri="{FF2B5EF4-FFF2-40B4-BE49-F238E27FC236}">
                <a16:creationId xmlns:a16="http://schemas.microsoft.com/office/drawing/2014/main" id="{27A39E71-93E5-5258-6578-782651244230}"/>
              </a:ext>
            </a:extLst>
          </p:cNvPr>
          <p:cNvCxnSpPr>
            <a:cxnSpLocks/>
            <a:stCxn id="18" idx="0"/>
          </p:cNvCxnSpPr>
          <p:nvPr/>
        </p:nvCxnSpPr>
        <p:spPr>
          <a:xfrm rot="16200000" flipV="1">
            <a:off x="4602601" y="3842801"/>
            <a:ext cx="136525" cy="383866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3D2A422C-63C6-ADB1-54DB-9E891D0E5434}"/>
              </a:ext>
            </a:extLst>
          </p:cNvPr>
          <p:cNvSpPr txBox="1"/>
          <p:nvPr/>
        </p:nvSpPr>
        <p:spPr>
          <a:xfrm>
            <a:off x="2078534" y="4346042"/>
            <a:ext cx="365806" cy="307777"/>
          </a:xfrm>
          <a:prstGeom prst="rect">
            <a:avLst/>
          </a:prstGeom>
          <a:solidFill>
            <a:schemeClr val="bg1"/>
          </a:solidFill>
        </p:spPr>
        <p:txBody>
          <a:bodyPr wrap="none" rtlCol="0">
            <a:spAutoFit/>
          </a:bodyPr>
          <a:lstStyle/>
          <a:p>
            <a:r>
              <a:rPr lang="en-US" sz="1400" dirty="0"/>
              <a:t>‘0’</a:t>
            </a:r>
          </a:p>
        </p:txBody>
      </p:sp>
      <p:sp>
        <p:nvSpPr>
          <p:cNvPr id="103" name="TextBox 102">
            <a:extLst>
              <a:ext uri="{FF2B5EF4-FFF2-40B4-BE49-F238E27FC236}">
                <a16:creationId xmlns:a16="http://schemas.microsoft.com/office/drawing/2014/main" id="{A3B28D21-D224-1F10-6DEB-0C1B3B239536}"/>
              </a:ext>
            </a:extLst>
          </p:cNvPr>
          <p:cNvSpPr txBox="1"/>
          <p:nvPr/>
        </p:nvSpPr>
        <p:spPr>
          <a:xfrm>
            <a:off x="1823861" y="4346041"/>
            <a:ext cx="365806" cy="307777"/>
          </a:xfrm>
          <a:prstGeom prst="rect">
            <a:avLst/>
          </a:prstGeom>
          <a:solidFill>
            <a:schemeClr val="bg1"/>
          </a:solidFill>
        </p:spPr>
        <p:txBody>
          <a:bodyPr wrap="none" rtlCol="0">
            <a:spAutoFit/>
          </a:bodyPr>
          <a:lstStyle/>
          <a:p>
            <a:r>
              <a:rPr lang="en-US" sz="1400" dirty="0"/>
              <a:t>‘0’</a:t>
            </a:r>
          </a:p>
        </p:txBody>
      </p:sp>
      <p:cxnSp>
        <p:nvCxnSpPr>
          <p:cNvPr id="104" name="Connector: Elbow 103">
            <a:extLst>
              <a:ext uri="{FF2B5EF4-FFF2-40B4-BE49-F238E27FC236}">
                <a16:creationId xmlns:a16="http://schemas.microsoft.com/office/drawing/2014/main" id="{4C52E210-FE82-654E-47D2-BF6AC6E94946}"/>
              </a:ext>
            </a:extLst>
          </p:cNvPr>
          <p:cNvCxnSpPr>
            <a:cxnSpLocks/>
            <a:stCxn id="89" idx="3"/>
          </p:cNvCxnSpPr>
          <p:nvPr/>
        </p:nvCxnSpPr>
        <p:spPr>
          <a:xfrm rot="10800000">
            <a:off x="1808468" y="4453335"/>
            <a:ext cx="301257" cy="1102343"/>
          </a:xfrm>
          <a:prstGeom prst="bentConnector2">
            <a:avLst/>
          </a:prstGeom>
        </p:spPr>
        <p:style>
          <a:lnRef idx="3">
            <a:schemeClr val="accent6"/>
          </a:lnRef>
          <a:fillRef idx="0">
            <a:schemeClr val="accent6"/>
          </a:fillRef>
          <a:effectRef idx="2">
            <a:schemeClr val="accent6"/>
          </a:effectRef>
          <a:fontRef idx="minor">
            <a:schemeClr val="tx1"/>
          </a:fontRef>
        </p:style>
      </p:cxnSp>
      <p:grpSp>
        <p:nvGrpSpPr>
          <p:cNvPr id="98" name="Group 97">
            <a:extLst>
              <a:ext uri="{FF2B5EF4-FFF2-40B4-BE49-F238E27FC236}">
                <a16:creationId xmlns:a16="http://schemas.microsoft.com/office/drawing/2014/main" id="{EC59A4F0-E310-3AE8-014F-301637818FAC}"/>
              </a:ext>
            </a:extLst>
          </p:cNvPr>
          <p:cNvGrpSpPr/>
          <p:nvPr/>
        </p:nvGrpSpPr>
        <p:grpSpPr>
          <a:xfrm>
            <a:off x="556823" y="1019185"/>
            <a:ext cx="830677" cy="161583"/>
            <a:chOff x="1992327" y="3559447"/>
            <a:chExt cx="830677" cy="283170"/>
          </a:xfrm>
        </p:grpSpPr>
        <p:sp>
          <p:nvSpPr>
            <p:cNvPr id="99" name="TextBox 98">
              <a:hlinkClick r:id="rId11" action="ppaction://hlinksldjump"/>
              <a:extLst>
                <a:ext uri="{FF2B5EF4-FFF2-40B4-BE49-F238E27FC236}">
                  <a16:creationId xmlns:a16="http://schemas.microsoft.com/office/drawing/2014/main" id="{D640444D-D5D0-957B-58D6-1850248371E6}"/>
                </a:ext>
              </a:extLst>
            </p:cNvPr>
            <p:cNvSpPr txBox="1"/>
            <p:nvPr/>
          </p:nvSpPr>
          <p:spPr>
            <a:xfrm>
              <a:off x="1992327" y="3559447"/>
              <a:ext cx="830677" cy="283170"/>
            </a:xfrm>
            <a:prstGeom prst="rect">
              <a:avLst/>
            </a:prstGeom>
            <a:noFill/>
            <a:ln>
              <a:solidFill>
                <a:schemeClr val="accent1"/>
              </a:solidFill>
            </a:ln>
          </p:spPr>
          <p:txBody>
            <a:bodyPr wrap="none" tIns="0" bIns="0" rtlCol="0">
              <a:spAutoFit/>
            </a:bodyPr>
            <a:lstStyle/>
            <a:p>
              <a:r>
                <a:rPr lang="en-US" sz="1050" dirty="0"/>
                <a:t>OpCode_18</a:t>
              </a:r>
            </a:p>
          </p:txBody>
        </p:sp>
        <p:cxnSp>
          <p:nvCxnSpPr>
            <p:cNvPr id="100" name="Straight Connector 99">
              <a:extLst>
                <a:ext uri="{FF2B5EF4-FFF2-40B4-BE49-F238E27FC236}">
                  <a16:creationId xmlns:a16="http://schemas.microsoft.com/office/drawing/2014/main" id="{A7BE2ED5-D1F0-6406-89CF-E7CADB4D6B42}"/>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7B67A54F-402B-3694-1943-C7A34A6EE695}"/>
              </a:ext>
            </a:extLst>
          </p:cNvPr>
          <p:cNvGrpSpPr/>
          <p:nvPr/>
        </p:nvGrpSpPr>
        <p:grpSpPr>
          <a:xfrm>
            <a:off x="709223" y="1200805"/>
            <a:ext cx="830677" cy="161583"/>
            <a:chOff x="1992327" y="3559447"/>
            <a:chExt cx="830677" cy="283170"/>
          </a:xfrm>
        </p:grpSpPr>
        <p:sp>
          <p:nvSpPr>
            <p:cNvPr id="105" name="TextBox 104">
              <a:hlinkClick r:id="rId11" action="ppaction://hlinksldjump"/>
              <a:extLst>
                <a:ext uri="{FF2B5EF4-FFF2-40B4-BE49-F238E27FC236}">
                  <a16:creationId xmlns:a16="http://schemas.microsoft.com/office/drawing/2014/main" id="{1BE56B9B-51BA-2570-03D3-F5BCCB587A72}"/>
                </a:ext>
              </a:extLst>
            </p:cNvPr>
            <p:cNvSpPr txBox="1"/>
            <p:nvPr/>
          </p:nvSpPr>
          <p:spPr>
            <a:xfrm>
              <a:off x="1992327" y="3559447"/>
              <a:ext cx="830677" cy="283170"/>
            </a:xfrm>
            <a:prstGeom prst="rect">
              <a:avLst/>
            </a:prstGeom>
            <a:noFill/>
            <a:ln>
              <a:solidFill>
                <a:schemeClr val="accent1"/>
              </a:solidFill>
            </a:ln>
          </p:spPr>
          <p:txBody>
            <a:bodyPr wrap="none" tIns="0" bIns="0" rtlCol="0">
              <a:spAutoFit/>
            </a:bodyPr>
            <a:lstStyle/>
            <a:p>
              <a:r>
                <a:rPr lang="en-US" sz="1050" dirty="0"/>
                <a:t>OpCode_19</a:t>
              </a:r>
            </a:p>
          </p:txBody>
        </p:sp>
        <p:cxnSp>
          <p:nvCxnSpPr>
            <p:cNvPr id="106" name="Straight Connector 105">
              <a:extLst>
                <a:ext uri="{FF2B5EF4-FFF2-40B4-BE49-F238E27FC236}">
                  <a16:creationId xmlns:a16="http://schemas.microsoft.com/office/drawing/2014/main" id="{B2D818AC-4883-3B4A-B3F1-CB2444606393}"/>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FB9DA42-872C-EA0D-5D4D-3EFD25885A6F}"/>
              </a:ext>
            </a:extLst>
          </p:cNvPr>
          <p:cNvGrpSpPr/>
          <p:nvPr/>
        </p:nvGrpSpPr>
        <p:grpSpPr>
          <a:xfrm>
            <a:off x="861623" y="1382425"/>
            <a:ext cx="971741" cy="161583"/>
            <a:chOff x="1992327" y="3559447"/>
            <a:chExt cx="971741" cy="283170"/>
          </a:xfrm>
        </p:grpSpPr>
        <p:sp>
          <p:nvSpPr>
            <p:cNvPr id="108" name="TextBox 107">
              <a:hlinkClick r:id="rId11" action="ppaction://hlinksldjump"/>
              <a:extLst>
                <a:ext uri="{FF2B5EF4-FFF2-40B4-BE49-F238E27FC236}">
                  <a16:creationId xmlns:a16="http://schemas.microsoft.com/office/drawing/2014/main" id="{1267D7BF-B962-FD94-AE9D-E1FD3717AEE6}"/>
                </a:ext>
              </a:extLst>
            </p:cNvPr>
            <p:cNvSpPr txBox="1"/>
            <p:nvPr/>
          </p:nvSpPr>
          <p:spPr>
            <a:xfrm>
              <a:off x="1992327" y="3559447"/>
              <a:ext cx="971741" cy="283170"/>
            </a:xfrm>
            <a:prstGeom prst="rect">
              <a:avLst/>
            </a:prstGeom>
            <a:noFill/>
            <a:ln>
              <a:solidFill>
                <a:schemeClr val="accent1"/>
              </a:solidFill>
            </a:ln>
          </p:spPr>
          <p:txBody>
            <a:bodyPr wrap="none" tIns="0" bIns="0" rtlCol="0">
              <a:spAutoFit/>
            </a:bodyPr>
            <a:lstStyle/>
            <a:p>
              <a:r>
                <a:rPr lang="en-US" sz="1050" dirty="0" err="1"/>
                <a:t>OpCode_MAG</a:t>
              </a:r>
              <a:endParaRPr lang="en-US" sz="1050" dirty="0"/>
            </a:p>
          </p:txBody>
        </p:sp>
        <p:cxnSp>
          <p:nvCxnSpPr>
            <p:cNvPr id="109" name="Straight Connector 108">
              <a:extLst>
                <a:ext uri="{FF2B5EF4-FFF2-40B4-BE49-F238E27FC236}">
                  <a16:creationId xmlns:a16="http://schemas.microsoft.com/office/drawing/2014/main" id="{CF768B05-2100-117D-3BE2-6B16A78543FC}"/>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EDCA1E8-433C-5870-B233-6A358F65A285}"/>
              </a:ext>
            </a:extLst>
          </p:cNvPr>
          <p:cNvGrpSpPr/>
          <p:nvPr/>
        </p:nvGrpSpPr>
        <p:grpSpPr>
          <a:xfrm>
            <a:off x="1014023" y="1564045"/>
            <a:ext cx="835485" cy="161583"/>
            <a:chOff x="1992327" y="3559447"/>
            <a:chExt cx="835485" cy="283170"/>
          </a:xfrm>
        </p:grpSpPr>
        <p:sp>
          <p:nvSpPr>
            <p:cNvPr id="111" name="TextBox 110">
              <a:hlinkClick r:id="rId11" action="ppaction://hlinksldjump"/>
              <a:extLst>
                <a:ext uri="{FF2B5EF4-FFF2-40B4-BE49-F238E27FC236}">
                  <a16:creationId xmlns:a16="http://schemas.microsoft.com/office/drawing/2014/main" id="{F1701D29-0CCE-23CA-814F-4DB2968892B7}"/>
                </a:ext>
              </a:extLst>
            </p:cNvPr>
            <p:cNvSpPr txBox="1"/>
            <p:nvPr/>
          </p:nvSpPr>
          <p:spPr>
            <a:xfrm>
              <a:off x="1992327" y="3559447"/>
              <a:ext cx="835485" cy="283170"/>
            </a:xfrm>
            <a:prstGeom prst="rect">
              <a:avLst/>
            </a:prstGeom>
            <a:noFill/>
            <a:ln>
              <a:solidFill>
                <a:schemeClr val="accent1"/>
              </a:solidFill>
            </a:ln>
          </p:spPr>
          <p:txBody>
            <a:bodyPr wrap="none" tIns="0" bIns="0" rtlCol="0">
              <a:spAutoFit/>
            </a:bodyPr>
            <a:lstStyle/>
            <a:p>
              <a:r>
                <a:rPr lang="en-US" sz="1050" dirty="0"/>
                <a:t>OpCode_1B</a:t>
              </a:r>
            </a:p>
          </p:txBody>
        </p:sp>
        <p:cxnSp>
          <p:nvCxnSpPr>
            <p:cNvPr id="112" name="Straight Connector 111">
              <a:extLst>
                <a:ext uri="{FF2B5EF4-FFF2-40B4-BE49-F238E27FC236}">
                  <a16:creationId xmlns:a16="http://schemas.microsoft.com/office/drawing/2014/main" id="{75E853CF-A042-1B4A-638E-6FC3B5C2CC7F}"/>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0E9B7DAF-7B1A-FD31-8C96-09467A78E6D3}"/>
              </a:ext>
            </a:extLst>
          </p:cNvPr>
          <p:cNvGrpSpPr/>
          <p:nvPr/>
        </p:nvGrpSpPr>
        <p:grpSpPr>
          <a:xfrm>
            <a:off x="1166423" y="1745665"/>
            <a:ext cx="833883" cy="161583"/>
            <a:chOff x="1992327" y="3559447"/>
            <a:chExt cx="833883" cy="283170"/>
          </a:xfrm>
        </p:grpSpPr>
        <p:sp>
          <p:nvSpPr>
            <p:cNvPr id="114" name="TextBox 113">
              <a:hlinkClick r:id="rId11" action="ppaction://hlinksldjump"/>
              <a:extLst>
                <a:ext uri="{FF2B5EF4-FFF2-40B4-BE49-F238E27FC236}">
                  <a16:creationId xmlns:a16="http://schemas.microsoft.com/office/drawing/2014/main" id="{E08F9BA8-8634-5785-BB43-A97FD7714F7A}"/>
                </a:ext>
              </a:extLst>
            </p:cNvPr>
            <p:cNvSpPr txBox="1"/>
            <p:nvPr/>
          </p:nvSpPr>
          <p:spPr>
            <a:xfrm>
              <a:off x="1992327" y="3559447"/>
              <a:ext cx="833883" cy="283170"/>
            </a:xfrm>
            <a:prstGeom prst="rect">
              <a:avLst/>
            </a:prstGeom>
            <a:noFill/>
            <a:ln>
              <a:solidFill>
                <a:schemeClr val="accent1"/>
              </a:solidFill>
            </a:ln>
          </p:spPr>
          <p:txBody>
            <a:bodyPr wrap="none" tIns="0" bIns="0" rtlCol="0">
              <a:spAutoFit/>
            </a:bodyPr>
            <a:lstStyle/>
            <a:p>
              <a:r>
                <a:rPr lang="en-US" sz="1050" dirty="0"/>
                <a:t>OpCode_1C</a:t>
              </a:r>
            </a:p>
          </p:txBody>
        </p:sp>
        <p:cxnSp>
          <p:nvCxnSpPr>
            <p:cNvPr id="115" name="Straight Connector 114">
              <a:extLst>
                <a:ext uri="{FF2B5EF4-FFF2-40B4-BE49-F238E27FC236}">
                  <a16:creationId xmlns:a16="http://schemas.microsoft.com/office/drawing/2014/main" id="{1FCFCF94-2F63-DA46-F1F1-96E374CB7FF9}"/>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8C552068-8412-91E3-21C4-0E9B5B565EB2}"/>
              </a:ext>
            </a:extLst>
          </p:cNvPr>
          <p:cNvGrpSpPr/>
          <p:nvPr/>
        </p:nvGrpSpPr>
        <p:grpSpPr>
          <a:xfrm>
            <a:off x="1318823" y="1927285"/>
            <a:ext cx="845103" cy="161583"/>
            <a:chOff x="1992327" y="3559447"/>
            <a:chExt cx="845103" cy="283170"/>
          </a:xfrm>
        </p:grpSpPr>
        <p:sp>
          <p:nvSpPr>
            <p:cNvPr id="117" name="TextBox 116">
              <a:hlinkClick r:id="rId11" action="ppaction://hlinksldjump"/>
              <a:extLst>
                <a:ext uri="{FF2B5EF4-FFF2-40B4-BE49-F238E27FC236}">
                  <a16:creationId xmlns:a16="http://schemas.microsoft.com/office/drawing/2014/main" id="{C8DBE9DF-F8C5-C957-6636-40CE739F5EF8}"/>
                </a:ext>
              </a:extLst>
            </p:cNvPr>
            <p:cNvSpPr txBox="1"/>
            <p:nvPr/>
          </p:nvSpPr>
          <p:spPr>
            <a:xfrm>
              <a:off x="1992327" y="3559447"/>
              <a:ext cx="845103" cy="283170"/>
            </a:xfrm>
            <a:prstGeom prst="rect">
              <a:avLst/>
            </a:prstGeom>
            <a:noFill/>
            <a:ln>
              <a:solidFill>
                <a:schemeClr val="accent1"/>
              </a:solidFill>
            </a:ln>
          </p:spPr>
          <p:txBody>
            <a:bodyPr wrap="none" tIns="0" bIns="0" rtlCol="0">
              <a:spAutoFit/>
            </a:bodyPr>
            <a:lstStyle/>
            <a:p>
              <a:r>
                <a:rPr lang="en-US" sz="1050" dirty="0"/>
                <a:t>OpCode_1D</a:t>
              </a:r>
            </a:p>
          </p:txBody>
        </p:sp>
        <p:cxnSp>
          <p:nvCxnSpPr>
            <p:cNvPr id="118" name="Straight Connector 117">
              <a:extLst>
                <a:ext uri="{FF2B5EF4-FFF2-40B4-BE49-F238E27FC236}">
                  <a16:creationId xmlns:a16="http://schemas.microsoft.com/office/drawing/2014/main" id="{379ECE65-2FFF-5BAF-C5FE-542F219D594A}"/>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55329A26-4AEA-6618-7155-72BA354CE11B}"/>
              </a:ext>
            </a:extLst>
          </p:cNvPr>
          <p:cNvGrpSpPr/>
          <p:nvPr/>
        </p:nvGrpSpPr>
        <p:grpSpPr>
          <a:xfrm>
            <a:off x="1471223" y="2108905"/>
            <a:ext cx="827471" cy="161583"/>
            <a:chOff x="1992327" y="3559447"/>
            <a:chExt cx="827471" cy="283170"/>
          </a:xfrm>
        </p:grpSpPr>
        <p:sp>
          <p:nvSpPr>
            <p:cNvPr id="120" name="TextBox 119">
              <a:hlinkClick r:id="rId11" action="ppaction://hlinksldjump"/>
              <a:extLst>
                <a:ext uri="{FF2B5EF4-FFF2-40B4-BE49-F238E27FC236}">
                  <a16:creationId xmlns:a16="http://schemas.microsoft.com/office/drawing/2014/main" id="{989B634F-8875-5FD6-5FC7-8EE3F202B202}"/>
                </a:ext>
              </a:extLst>
            </p:cNvPr>
            <p:cNvSpPr txBox="1"/>
            <p:nvPr/>
          </p:nvSpPr>
          <p:spPr>
            <a:xfrm>
              <a:off x="1992327" y="3559447"/>
              <a:ext cx="827471" cy="283170"/>
            </a:xfrm>
            <a:prstGeom prst="rect">
              <a:avLst/>
            </a:prstGeom>
            <a:noFill/>
            <a:ln>
              <a:solidFill>
                <a:schemeClr val="accent1"/>
              </a:solidFill>
            </a:ln>
          </p:spPr>
          <p:txBody>
            <a:bodyPr wrap="none" tIns="0" bIns="0" rtlCol="0">
              <a:spAutoFit/>
            </a:bodyPr>
            <a:lstStyle/>
            <a:p>
              <a:r>
                <a:rPr lang="en-US" sz="1050" dirty="0"/>
                <a:t>OpCode_1E</a:t>
              </a:r>
            </a:p>
          </p:txBody>
        </p:sp>
        <p:cxnSp>
          <p:nvCxnSpPr>
            <p:cNvPr id="121" name="Straight Connector 120">
              <a:extLst>
                <a:ext uri="{FF2B5EF4-FFF2-40B4-BE49-F238E27FC236}">
                  <a16:creationId xmlns:a16="http://schemas.microsoft.com/office/drawing/2014/main" id="{F2B7DBD1-D406-6A7D-E5B6-8D977FAC02F1}"/>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B2C4BDB1-A36A-F902-33FF-3BE2AD1E2589}"/>
              </a:ext>
            </a:extLst>
          </p:cNvPr>
          <p:cNvGrpSpPr/>
          <p:nvPr/>
        </p:nvGrpSpPr>
        <p:grpSpPr>
          <a:xfrm>
            <a:off x="1623623" y="2290522"/>
            <a:ext cx="824265" cy="161583"/>
            <a:chOff x="1992327" y="3559447"/>
            <a:chExt cx="824265" cy="283170"/>
          </a:xfrm>
        </p:grpSpPr>
        <p:sp>
          <p:nvSpPr>
            <p:cNvPr id="123" name="TextBox 122">
              <a:hlinkClick r:id="rId11" action="ppaction://hlinksldjump"/>
              <a:extLst>
                <a:ext uri="{FF2B5EF4-FFF2-40B4-BE49-F238E27FC236}">
                  <a16:creationId xmlns:a16="http://schemas.microsoft.com/office/drawing/2014/main" id="{889591CF-D09F-DDF4-570E-A7634E9A2880}"/>
                </a:ext>
              </a:extLst>
            </p:cNvPr>
            <p:cNvSpPr txBox="1"/>
            <p:nvPr/>
          </p:nvSpPr>
          <p:spPr>
            <a:xfrm>
              <a:off x="1992327" y="3559447"/>
              <a:ext cx="824265" cy="283170"/>
            </a:xfrm>
            <a:prstGeom prst="rect">
              <a:avLst/>
            </a:prstGeom>
            <a:noFill/>
            <a:ln>
              <a:solidFill>
                <a:schemeClr val="accent1"/>
              </a:solidFill>
            </a:ln>
          </p:spPr>
          <p:txBody>
            <a:bodyPr wrap="none" tIns="0" bIns="0" rtlCol="0">
              <a:spAutoFit/>
            </a:bodyPr>
            <a:lstStyle/>
            <a:p>
              <a:r>
                <a:rPr lang="en-US" sz="1050" dirty="0"/>
                <a:t>OpCode_1F</a:t>
              </a:r>
            </a:p>
          </p:txBody>
        </p:sp>
        <p:cxnSp>
          <p:nvCxnSpPr>
            <p:cNvPr id="124" name="Straight Connector 123">
              <a:extLst>
                <a:ext uri="{FF2B5EF4-FFF2-40B4-BE49-F238E27FC236}">
                  <a16:creationId xmlns:a16="http://schemas.microsoft.com/office/drawing/2014/main" id="{7EA0E2DC-D6A5-0579-522C-FEC0932A63D6}"/>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7" name="Connector: Elbow 126">
            <a:extLst>
              <a:ext uri="{FF2B5EF4-FFF2-40B4-BE49-F238E27FC236}">
                <a16:creationId xmlns:a16="http://schemas.microsoft.com/office/drawing/2014/main" id="{A3828AEE-265B-F1B0-99BE-D20A397BEBF5}"/>
              </a:ext>
            </a:extLst>
          </p:cNvPr>
          <p:cNvCxnSpPr>
            <a:stCxn id="99" idx="1"/>
          </p:cNvCxnSpPr>
          <p:nvPr/>
        </p:nvCxnSpPr>
        <p:spPr>
          <a:xfrm rot="10800000" flipV="1">
            <a:off x="351329" y="1099977"/>
            <a:ext cx="205494" cy="155446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E7A7BBB2-814D-0208-003B-BF0D6D9659B7}"/>
              </a:ext>
            </a:extLst>
          </p:cNvPr>
          <p:cNvCxnSpPr>
            <a:cxnSpLocks/>
            <a:stCxn id="105" idx="1"/>
          </p:cNvCxnSpPr>
          <p:nvPr/>
        </p:nvCxnSpPr>
        <p:spPr>
          <a:xfrm rot="10800000" flipV="1">
            <a:off x="515761" y="1281597"/>
            <a:ext cx="193462" cy="138688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E132ED23-65DF-56BD-5AEA-6475873C8376}"/>
              </a:ext>
            </a:extLst>
          </p:cNvPr>
          <p:cNvCxnSpPr>
            <a:cxnSpLocks/>
            <a:stCxn id="108" idx="1"/>
          </p:cNvCxnSpPr>
          <p:nvPr/>
        </p:nvCxnSpPr>
        <p:spPr>
          <a:xfrm rot="10800000" flipV="1">
            <a:off x="672185" y="1463217"/>
            <a:ext cx="189439" cy="11992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7E82D69C-8BCC-9C78-9700-5E8B3090C232}"/>
              </a:ext>
            </a:extLst>
          </p:cNvPr>
          <p:cNvCxnSpPr>
            <a:cxnSpLocks/>
            <a:stCxn id="111" idx="1"/>
          </p:cNvCxnSpPr>
          <p:nvPr/>
        </p:nvCxnSpPr>
        <p:spPr>
          <a:xfrm rot="10800000" flipV="1">
            <a:off x="830599" y="1644837"/>
            <a:ext cx="183425" cy="10196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102DA0D4-76C0-9DCD-C965-57EE1D65F63F}"/>
              </a:ext>
            </a:extLst>
          </p:cNvPr>
          <p:cNvCxnSpPr>
            <a:cxnSpLocks/>
            <a:stCxn id="114" idx="1"/>
          </p:cNvCxnSpPr>
          <p:nvPr/>
        </p:nvCxnSpPr>
        <p:spPr>
          <a:xfrm rot="10800000" flipV="1">
            <a:off x="1001051" y="1826457"/>
            <a:ext cx="165373" cy="84603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B0B3F4EC-DD2A-C854-5839-3E3A8CCFBCDB}"/>
              </a:ext>
            </a:extLst>
          </p:cNvPr>
          <p:cNvCxnSpPr>
            <a:cxnSpLocks/>
            <a:stCxn id="117" idx="1"/>
          </p:cNvCxnSpPr>
          <p:nvPr/>
        </p:nvCxnSpPr>
        <p:spPr>
          <a:xfrm rot="10800000" flipV="1">
            <a:off x="1153455" y="2008077"/>
            <a:ext cx="165369" cy="64235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66333EF6-5AA8-C614-2776-9BF87C4DD80C}"/>
              </a:ext>
            </a:extLst>
          </p:cNvPr>
          <p:cNvCxnSpPr>
            <a:cxnSpLocks/>
            <a:stCxn id="120" idx="1"/>
          </p:cNvCxnSpPr>
          <p:nvPr/>
        </p:nvCxnSpPr>
        <p:spPr>
          <a:xfrm rot="10800000" flipV="1">
            <a:off x="1317889" y="2189697"/>
            <a:ext cx="153334" cy="48679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08F6377C-6EDA-DDE7-3359-72FAD0AE0E7E}"/>
              </a:ext>
            </a:extLst>
          </p:cNvPr>
          <p:cNvCxnSpPr>
            <a:cxnSpLocks/>
            <a:stCxn id="123" idx="1"/>
          </p:cNvCxnSpPr>
          <p:nvPr/>
        </p:nvCxnSpPr>
        <p:spPr>
          <a:xfrm rot="10800000" flipV="1">
            <a:off x="1482321" y="2371313"/>
            <a:ext cx="141302" cy="31921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5" name="TextBox 144">
            <a:hlinkClick r:id="rId15" action="ppaction://hlinksldjump"/>
            <a:extLst>
              <a:ext uri="{FF2B5EF4-FFF2-40B4-BE49-F238E27FC236}">
                <a16:creationId xmlns:a16="http://schemas.microsoft.com/office/drawing/2014/main" id="{9B5F8B9C-726A-6AB1-06E8-A4C5F44494AE}"/>
              </a:ext>
            </a:extLst>
          </p:cNvPr>
          <p:cNvSpPr txBox="1"/>
          <p:nvPr/>
        </p:nvSpPr>
        <p:spPr>
          <a:xfrm>
            <a:off x="1368176" y="961598"/>
            <a:ext cx="495649" cy="246221"/>
          </a:xfrm>
          <a:prstGeom prst="rect">
            <a:avLst/>
          </a:prstGeom>
          <a:noFill/>
        </p:spPr>
        <p:txBody>
          <a:bodyPr wrap="none" rtlCol="0">
            <a:spAutoFit/>
          </a:bodyPr>
          <a:lstStyle/>
          <a:p>
            <a:r>
              <a:rPr lang="en-US" sz="1000" dirty="0"/>
              <a:t>MAAL</a:t>
            </a:r>
          </a:p>
        </p:txBody>
      </p:sp>
      <p:sp>
        <p:nvSpPr>
          <p:cNvPr id="146" name="TextBox 145">
            <a:hlinkClick r:id="rId16" action="ppaction://hlinksldjump"/>
            <a:extLst>
              <a:ext uri="{FF2B5EF4-FFF2-40B4-BE49-F238E27FC236}">
                <a16:creationId xmlns:a16="http://schemas.microsoft.com/office/drawing/2014/main" id="{4538B22B-158B-42E6-F5DB-2DD3CBC20A36}"/>
              </a:ext>
            </a:extLst>
          </p:cNvPr>
          <p:cNvSpPr txBox="1"/>
          <p:nvPr/>
        </p:nvSpPr>
        <p:spPr>
          <a:xfrm>
            <a:off x="1520576" y="1162126"/>
            <a:ext cx="521297" cy="246221"/>
          </a:xfrm>
          <a:prstGeom prst="rect">
            <a:avLst/>
          </a:prstGeom>
          <a:noFill/>
        </p:spPr>
        <p:txBody>
          <a:bodyPr wrap="none" rtlCol="0">
            <a:spAutoFit/>
          </a:bodyPr>
          <a:lstStyle/>
          <a:p>
            <a:r>
              <a:rPr lang="en-US" sz="1000" dirty="0"/>
              <a:t>MAAH</a:t>
            </a:r>
          </a:p>
        </p:txBody>
      </p:sp>
      <p:sp>
        <p:nvSpPr>
          <p:cNvPr id="147" name="TextBox 146">
            <a:hlinkClick r:id="rId17" action="ppaction://hlinksldjump"/>
            <a:extLst>
              <a:ext uri="{FF2B5EF4-FFF2-40B4-BE49-F238E27FC236}">
                <a16:creationId xmlns:a16="http://schemas.microsoft.com/office/drawing/2014/main" id="{C3EF2A60-6A4C-C119-00A8-678197310B9D}"/>
              </a:ext>
            </a:extLst>
          </p:cNvPr>
          <p:cNvSpPr txBox="1"/>
          <p:nvPr/>
        </p:nvSpPr>
        <p:spPr>
          <a:xfrm>
            <a:off x="1781103" y="1338783"/>
            <a:ext cx="324128" cy="246221"/>
          </a:xfrm>
          <a:prstGeom prst="rect">
            <a:avLst/>
          </a:prstGeom>
          <a:noFill/>
        </p:spPr>
        <p:txBody>
          <a:bodyPr wrap="none" rtlCol="0">
            <a:spAutoFit/>
          </a:bodyPr>
          <a:lstStyle/>
          <a:p>
            <a:r>
              <a:rPr lang="en-US" sz="1000" dirty="0"/>
              <a:t>1A</a:t>
            </a:r>
          </a:p>
        </p:txBody>
      </p:sp>
      <p:sp>
        <p:nvSpPr>
          <p:cNvPr id="148" name="TextBox 147">
            <a:hlinkClick r:id="rId18" action="ppaction://hlinksldjump"/>
            <a:extLst>
              <a:ext uri="{FF2B5EF4-FFF2-40B4-BE49-F238E27FC236}">
                <a16:creationId xmlns:a16="http://schemas.microsoft.com/office/drawing/2014/main" id="{D6B11A41-6C0F-2785-D7DB-540CA4260A3C}"/>
              </a:ext>
            </a:extLst>
          </p:cNvPr>
          <p:cNvSpPr txBox="1"/>
          <p:nvPr/>
        </p:nvSpPr>
        <p:spPr>
          <a:xfrm>
            <a:off x="1807170" y="1521263"/>
            <a:ext cx="391454" cy="246221"/>
          </a:xfrm>
          <a:prstGeom prst="rect">
            <a:avLst/>
          </a:prstGeom>
          <a:noFill/>
        </p:spPr>
        <p:txBody>
          <a:bodyPr wrap="none" rtlCol="0">
            <a:spAutoFit/>
          </a:bodyPr>
          <a:lstStyle/>
          <a:p>
            <a:r>
              <a:rPr lang="en-US" sz="1000" dirty="0"/>
              <a:t>LDA</a:t>
            </a:r>
          </a:p>
        </p:txBody>
      </p:sp>
      <p:sp>
        <p:nvSpPr>
          <p:cNvPr id="149" name="TextBox 148">
            <a:hlinkClick r:id="rId19" action="ppaction://hlinksldjump"/>
            <a:extLst>
              <a:ext uri="{FF2B5EF4-FFF2-40B4-BE49-F238E27FC236}">
                <a16:creationId xmlns:a16="http://schemas.microsoft.com/office/drawing/2014/main" id="{1E0E6D9F-7D3A-F084-EF46-E45BAD01AA94}"/>
              </a:ext>
            </a:extLst>
          </p:cNvPr>
          <p:cNvSpPr txBox="1"/>
          <p:nvPr/>
        </p:nvSpPr>
        <p:spPr>
          <a:xfrm>
            <a:off x="1959570" y="1703743"/>
            <a:ext cx="447558" cy="246221"/>
          </a:xfrm>
          <a:prstGeom prst="rect">
            <a:avLst/>
          </a:prstGeom>
          <a:noFill/>
        </p:spPr>
        <p:txBody>
          <a:bodyPr wrap="none" rtlCol="0">
            <a:spAutoFit/>
          </a:bodyPr>
          <a:lstStyle/>
          <a:p>
            <a:r>
              <a:rPr lang="en-US" sz="1000" dirty="0"/>
              <a:t>MGA</a:t>
            </a:r>
          </a:p>
        </p:txBody>
      </p:sp>
      <p:sp>
        <p:nvSpPr>
          <p:cNvPr id="150" name="TextBox 149">
            <a:hlinkClick r:id="rId19" action="ppaction://hlinksldjump"/>
            <a:extLst>
              <a:ext uri="{FF2B5EF4-FFF2-40B4-BE49-F238E27FC236}">
                <a16:creationId xmlns:a16="http://schemas.microsoft.com/office/drawing/2014/main" id="{DF751EA0-8ABB-5505-86C4-5B75AB451C1F}"/>
              </a:ext>
            </a:extLst>
          </p:cNvPr>
          <p:cNvSpPr txBox="1"/>
          <p:nvPr/>
        </p:nvSpPr>
        <p:spPr>
          <a:xfrm>
            <a:off x="2111970" y="1874191"/>
            <a:ext cx="582211" cy="246221"/>
          </a:xfrm>
          <a:prstGeom prst="rect">
            <a:avLst/>
          </a:prstGeom>
          <a:noFill/>
        </p:spPr>
        <p:txBody>
          <a:bodyPr wrap="none" rtlCol="0">
            <a:spAutoFit/>
          </a:bodyPr>
          <a:lstStyle/>
          <a:p>
            <a:r>
              <a:rPr lang="en-US" sz="1000" dirty="0"/>
              <a:t>Unused</a:t>
            </a:r>
          </a:p>
        </p:txBody>
      </p:sp>
      <p:sp>
        <p:nvSpPr>
          <p:cNvPr id="151" name="TextBox 150">
            <a:hlinkClick r:id="rId19" action="ppaction://hlinksldjump"/>
            <a:extLst>
              <a:ext uri="{FF2B5EF4-FFF2-40B4-BE49-F238E27FC236}">
                <a16:creationId xmlns:a16="http://schemas.microsoft.com/office/drawing/2014/main" id="{39C9A7AD-D9E5-D0EB-DECF-073152418362}"/>
              </a:ext>
            </a:extLst>
          </p:cNvPr>
          <p:cNvSpPr txBox="1"/>
          <p:nvPr/>
        </p:nvSpPr>
        <p:spPr>
          <a:xfrm>
            <a:off x="2252338" y="2068703"/>
            <a:ext cx="582211" cy="246221"/>
          </a:xfrm>
          <a:prstGeom prst="rect">
            <a:avLst/>
          </a:prstGeom>
          <a:noFill/>
        </p:spPr>
        <p:txBody>
          <a:bodyPr wrap="none" rtlCol="0">
            <a:spAutoFit/>
          </a:bodyPr>
          <a:lstStyle/>
          <a:p>
            <a:r>
              <a:rPr lang="en-US" sz="1000" dirty="0"/>
              <a:t>Unused</a:t>
            </a:r>
          </a:p>
        </p:txBody>
      </p:sp>
      <p:sp>
        <p:nvSpPr>
          <p:cNvPr id="152" name="TextBox 151">
            <a:hlinkClick r:id="rId19" action="ppaction://hlinksldjump"/>
            <a:extLst>
              <a:ext uri="{FF2B5EF4-FFF2-40B4-BE49-F238E27FC236}">
                <a16:creationId xmlns:a16="http://schemas.microsoft.com/office/drawing/2014/main" id="{113294D3-FDE6-7E8B-44F7-9400A88BCF6D}"/>
              </a:ext>
            </a:extLst>
          </p:cNvPr>
          <p:cNvSpPr txBox="1"/>
          <p:nvPr/>
        </p:nvSpPr>
        <p:spPr>
          <a:xfrm>
            <a:off x="2392706" y="2245167"/>
            <a:ext cx="582211" cy="246221"/>
          </a:xfrm>
          <a:prstGeom prst="rect">
            <a:avLst/>
          </a:prstGeom>
          <a:noFill/>
        </p:spPr>
        <p:txBody>
          <a:bodyPr wrap="none" rtlCol="0">
            <a:spAutoFit/>
          </a:bodyPr>
          <a:lstStyle/>
          <a:p>
            <a:r>
              <a:rPr lang="en-US" sz="1000" dirty="0"/>
              <a:t>Unused</a:t>
            </a:r>
          </a:p>
        </p:txBody>
      </p:sp>
      <p:grpSp>
        <p:nvGrpSpPr>
          <p:cNvPr id="91" name="Group 90">
            <a:extLst>
              <a:ext uri="{FF2B5EF4-FFF2-40B4-BE49-F238E27FC236}">
                <a16:creationId xmlns:a16="http://schemas.microsoft.com/office/drawing/2014/main" id="{E778AD35-2E34-C18C-47A8-D362CCFB243E}"/>
              </a:ext>
            </a:extLst>
          </p:cNvPr>
          <p:cNvGrpSpPr/>
          <p:nvPr/>
        </p:nvGrpSpPr>
        <p:grpSpPr>
          <a:xfrm>
            <a:off x="3540906" y="1554814"/>
            <a:ext cx="859531" cy="169277"/>
            <a:chOff x="1992327" y="3559447"/>
            <a:chExt cx="859531" cy="256394"/>
          </a:xfrm>
        </p:grpSpPr>
        <p:sp>
          <p:nvSpPr>
            <p:cNvPr id="94" name="TextBox 93">
              <a:hlinkClick r:id="rId5" action="ppaction://hlinksldjump"/>
              <a:extLst>
                <a:ext uri="{FF2B5EF4-FFF2-40B4-BE49-F238E27FC236}">
                  <a16:creationId xmlns:a16="http://schemas.microsoft.com/office/drawing/2014/main" id="{E90AFE00-3DDA-67E5-5E8E-9810BBC1A851}"/>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dirty="0"/>
                <a:t>OpCode_13</a:t>
              </a:r>
            </a:p>
          </p:txBody>
        </p:sp>
        <p:cxnSp>
          <p:nvCxnSpPr>
            <p:cNvPr id="96" name="Straight Connector 95">
              <a:extLst>
                <a:ext uri="{FF2B5EF4-FFF2-40B4-BE49-F238E27FC236}">
                  <a16:creationId xmlns:a16="http://schemas.microsoft.com/office/drawing/2014/main" id="{B76E67E8-5CAD-C918-FE1C-60E554106436}"/>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CE40A682-433D-5952-6101-27043AC8CCE3}"/>
              </a:ext>
            </a:extLst>
          </p:cNvPr>
          <p:cNvSpPr txBox="1"/>
          <p:nvPr/>
        </p:nvSpPr>
        <p:spPr>
          <a:xfrm>
            <a:off x="4330941" y="1503331"/>
            <a:ext cx="630011" cy="261610"/>
          </a:xfrm>
          <a:prstGeom prst="rect">
            <a:avLst/>
          </a:prstGeom>
          <a:noFill/>
        </p:spPr>
        <p:txBody>
          <a:bodyPr wrap="square" rtlCol="0">
            <a:spAutoFit/>
          </a:bodyPr>
          <a:lstStyle/>
          <a:p>
            <a:pPr algn="r"/>
            <a:r>
              <a:rPr lang="en-US" sz="1100" dirty="0"/>
              <a:t>TST </a:t>
            </a:r>
            <a:r>
              <a:rPr lang="en-US" sz="1100" dirty="0" err="1"/>
              <a:t>Im</a:t>
            </a:r>
            <a:endParaRPr lang="en-US" sz="1100" dirty="0"/>
          </a:p>
        </p:txBody>
      </p:sp>
    </p:spTree>
    <p:extLst>
      <p:ext uri="{BB962C8B-B14F-4D97-AF65-F5344CB8AC3E}">
        <p14:creationId xmlns:p14="http://schemas.microsoft.com/office/powerpoint/2010/main" val="98202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6" y="185992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9"/>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mj-lt"/>
              </a:rPr>
              <a:t>ALU Interface – Flags, A,B Registers, Op Code selection (v2.0)</a:t>
            </a:r>
          </a:p>
        </p:txBody>
      </p:sp>
      <p:sp>
        <p:nvSpPr>
          <p:cNvPr id="5" name="Rectangle 4">
            <a:extLst>
              <a:ext uri="{FF2B5EF4-FFF2-40B4-BE49-F238E27FC236}">
                <a16:creationId xmlns:a16="http://schemas.microsoft.com/office/drawing/2014/main" id="{438E741D-940C-49CF-A062-A3AD42708A8B}"/>
              </a:ext>
            </a:extLst>
          </p:cNvPr>
          <p:cNvSpPr/>
          <p:nvPr/>
        </p:nvSpPr>
        <p:spPr>
          <a:xfrm>
            <a:off x="9889158" y="1242646"/>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7"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a:stCxn id="93" idx="3"/>
          </p:cNvCxnSpPr>
          <p:nvPr/>
        </p:nvCxnSpPr>
        <p:spPr>
          <a:xfrm flipV="1">
            <a:off x="3371514" y="4103280"/>
            <a:ext cx="6479292" cy="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9"/>
            <a:ext cx="569964" cy="215444"/>
          </a:xfrm>
          <a:prstGeom prst="rect">
            <a:avLst/>
          </a:prstGeom>
          <a:solidFill>
            <a:schemeClr val="bg1"/>
          </a:solidFill>
          <a:ln>
            <a:solidFill>
              <a:schemeClr val="accent1"/>
            </a:solidFill>
          </a:ln>
        </p:spPr>
        <p:txBody>
          <a:bodyPr wrap="none" lIns="0" tIns="0" rIns="0" bIns="0" rtlCol="0">
            <a:spAutoFit/>
          </a:bodyPr>
          <a:lstStyle/>
          <a:p>
            <a:r>
              <a:rPr lang="en-US" sz="140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80" y="4714721"/>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5" y="4095263"/>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3"/>
            <a:ext cx="500253" cy="637908"/>
          </a:xfrm>
          <a:prstGeom prst="bentConnector3">
            <a:avLst>
              <a:gd name="adj1" fmla="val -1105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5" y="5416623"/>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6" y="5217727"/>
            <a:ext cx="1277914" cy="254044"/>
          </a:xfrm>
          <a:prstGeom prst="rect">
            <a:avLst/>
          </a:prstGeom>
          <a:noFill/>
        </p:spPr>
        <p:txBody>
          <a:bodyPr wrap="none" rtlCol="0">
            <a:spAutoFit/>
          </a:bodyPr>
          <a:lstStyle/>
          <a:p>
            <a:r>
              <a:rPr lang="en-US" sz="1051"/>
              <a:t>Parallel Load Enable</a:t>
            </a:r>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7"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5" y="3217973"/>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1" y="3076692"/>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15591"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Function H[3:0]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7" y="2621657"/>
            <a:ext cx="843501" cy="184666"/>
            <a:chOff x="1992327" y="3559447"/>
            <a:chExt cx="843501" cy="184667"/>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843501" cy="184667"/>
            </a:xfrm>
            <a:prstGeom prst="rect">
              <a:avLst/>
            </a:prstGeom>
            <a:noFill/>
            <a:ln>
              <a:solidFill>
                <a:schemeClr val="accent1"/>
              </a:solidFill>
            </a:ln>
          </p:spPr>
          <p:txBody>
            <a:bodyPr wrap="none" tIns="0" bIns="0" rtlCol="0">
              <a:spAutoFit/>
            </a:bodyPr>
            <a:lstStyle/>
            <a:p>
              <a:r>
                <a:rPr lang="en-US" sz="1200"/>
                <a:t>OpCode_7</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581107"/>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2878038" y="2713990"/>
            <a:ext cx="3926871" cy="31462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541223"/>
            <a:ext cx="404278" cy="230832"/>
          </a:xfrm>
          <a:prstGeom prst="rect">
            <a:avLst/>
          </a:prstGeom>
          <a:noFill/>
        </p:spPr>
        <p:txBody>
          <a:bodyPr wrap="none" rtlCol="0">
            <a:spAutoFit/>
          </a:bodyPr>
          <a:lstStyle/>
          <a:p>
            <a:r>
              <a:rPr lang="en-US" sz="900"/>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4044"/>
          </a:xfrm>
          <a:prstGeom prst="rect">
            <a:avLst/>
          </a:prstGeom>
          <a:noFill/>
        </p:spPr>
        <p:txBody>
          <a:bodyPr wrap="none" rtlCol="0">
            <a:spAutoFit/>
          </a:bodyPr>
          <a:lstStyle/>
          <a:p>
            <a:r>
              <a:rPr lang="en-US" sz="1051"/>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4044"/>
          </a:xfrm>
          <a:prstGeom prst="rect">
            <a:avLst/>
          </a:prstGeom>
          <a:noFill/>
        </p:spPr>
        <p:txBody>
          <a:bodyPr wrap="none" rtlCol="0">
            <a:spAutoFit/>
          </a:bodyPr>
          <a:lstStyle/>
          <a:p>
            <a:r>
              <a:rPr lang="en-US" sz="1051"/>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50" y="5092366"/>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2" y="5296306"/>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3"/>
          </p:cNvCxnSpPr>
          <p:nvPr/>
        </p:nvCxnSpPr>
        <p:spPr>
          <a:xfrm>
            <a:off x="2878038" y="2713990"/>
            <a:ext cx="2863113" cy="2813019"/>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1" y="5296732"/>
            <a:ext cx="1981633" cy="254044"/>
          </a:xfrm>
          <a:prstGeom prst="rect">
            <a:avLst/>
          </a:prstGeom>
          <a:noFill/>
        </p:spPr>
        <p:txBody>
          <a:bodyPr wrap="none" rtlCol="0">
            <a:spAutoFit/>
          </a:bodyPr>
          <a:lstStyle/>
          <a:p>
            <a:r>
              <a:rPr lang="en-US" sz="1051"/>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9" y="883631"/>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6" y="964487"/>
            <a:ext cx="2434501" cy="70128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4"/>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700"/>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9"/>
            <a:ext cx="340158" cy="246221"/>
          </a:xfrm>
          <a:prstGeom prst="rect">
            <a:avLst/>
          </a:prstGeom>
          <a:noFill/>
        </p:spPr>
        <p:txBody>
          <a:bodyPr wrap="none" rtlCol="0">
            <a:spAutoFit/>
          </a:bodyPr>
          <a:lstStyle/>
          <a:p>
            <a:r>
              <a:rPr lang="en-US" sz="100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nvGraphicFramePr>
        <p:xfrm>
          <a:off x="735025"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nvGraphicFramePr>
        <p:xfrm>
          <a:off x="871607" y="1550171"/>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3"/>
            <a:ext cx="340158" cy="246221"/>
          </a:xfrm>
          <a:prstGeom prst="rect">
            <a:avLst/>
          </a:prstGeom>
          <a:noFill/>
        </p:spPr>
        <p:txBody>
          <a:bodyPr wrap="none" rtlCol="0">
            <a:spAutoFit/>
          </a:bodyPr>
          <a:lstStyle/>
          <a:p>
            <a:r>
              <a:rPr lang="en-US" sz="100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1" y="1634256"/>
            <a:ext cx="354584" cy="246221"/>
            <a:chOff x="411018" y="1634251"/>
            <a:chExt cx="354583" cy="246220"/>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3" cy="246220"/>
            </a:xfrm>
            <a:prstGeom prst="rect">
              <a:avLst/>
            </a:prstGeom>
            <a:noFill/>
          </p:spPr>
          <p:txBody>
            <a:bodyPr wrap="none" rtlCol="0">
              <a:spAutoFit/>
            </a:bodyPr>
            <a:lstStyle/>
            <a:p>
              <a:r>
                <a:rPr lang="en-US" sz="100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2" y="5232381"/>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1908473" y="4012387"/>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846162"/>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365658"/>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917530"/>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4"/>
            <a:ext cx="12979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8"/>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6" y="1982779"/>
            <a:ext cx="303885" cy="316824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a:p>
            <a:pPr algn="ctr"/>
            <a:r>
              <a:rPr lang="en-US"/>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2"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6"/>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10" y="-693072"/>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2" y="1798113"/>
            <a:ext cx="317716" cy="369332"/>
          </a:xfrm>
          <a:prstGeom prst="rect">
            <a:avLst/>
          </a:prstGeom>
          <a:noFill/>
        </p:spPr>
        <p:txBody>
          <a:bodyPr wrap="none" rtlCol="0">
            <a:spAutoFit/>
          </a:bodyPr>
          <a:lstStyle/>
          <a:p>
            <a:r>
              <a:rPr lang="en-US"/>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4" y="3081459"/>
            <a:ext cx="309700" cy="369332"/>
          </a:xfrm>
          <a:prstGeom prst="rect">
            <a:avLst/>
          </a:prstGeom>
          <a:noFill/>
        </p:spPr>
        <p:txBody>
          <a:bodyPr wrap="none" rtlCol="0">
            <a:spAutoFit/>
          </a:bodyPr>
          <a:lstStyle/>
          <a:p>
            <a:r>
              <a:rPr lang="en-US"/>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7" y="4781697"/>
            <a:ext cx="308098" cy="369332"/>
          </a:xfrm>
          <a:prstGeom prst="rect">
            <a:avLst/>
          </a:prstGeom>
          <a:noFill/>
        </p:spPr>
        <p:txBody>
          <a:bodyPr wrap="none" rtlCol="0">
            <a:spAutoFit/>
          </a:bodyPr>
          <a:lstStyle/>
          <a:p>
            <a:r>
              <a:rPr lang="en-US"/>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1" y="4802630"/>
            <a:ext cx="469475" cy="2432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nvGraphicFramePr>
        <p:xfrm>
          <a:off x="731777"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3"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5" y="5911425"/>
            <a:ext cx="7595377" cy="769441"/>
          </a:xfrm>
          <a:prstGeom prst="rect">
            <a:avLst/>
          </a:prstGeom>
          <a:solidFill>
            <a:srgbClr val="FFFFCC"/>
          </a:solidFill>
        </p:spPr>
        <p:txBody>
          <a:bodyPr wrap="square" rtlCol="0">
            <a:spAutoFit/>
          </a:bodyPr>
          <a:lstStyle/>
          <a:p>
            <a:r>
              <a:rPr lang="en-US" sz="1100"/>
              <a:t>Notes: Registers A and B are implemented by two HC161s, each stores 4 bits as the typical HC273 and HC347 won't fit into the 16pin sockets on the ALU </a:t>
            </a:r>
            <a:r>
              <a:rPr lang="en-US" sz="1100" err="1"/>
              <a:t>wireup</a:t>
            </a:r>
            <a:r>
              <a:rPr lang="en-US" sz="1100"/>
              <a:t> board.</a:t>
            </a:r>
          </a:p>
          <a:p>
            <a:r>
              <a:rPr lang="en-US" sz="1100"/>
              <a:t>The branch relative instruction doesn’t update flag bits to avoid corrupting the flag register state when executing a branch instruction (which may occur due to the ADD operation performed)</a:t>
            </a:r>
          </a:p>
        </p:txBody>
      </p:sp>
      <p:sp>
        <p:nvSpPr>
          <p:cNvPr id="6" name="TextBox 5">
            <a:extLst>
              <a:ext uri="{FF2B5EF4-FFF2-40B4-BE49-F238E27FC236}">
                <a16:creationId xmlns:a16="http://schemas.microsoft.com/office/drawing/2014/main" id="{D2BA562A-ABE7-D2B4-5A47-73EF785CD0E9}"/>
              </a:ext>
            </a:extLst>
          </p:cNvPr>
          <p:cNvSpPr txBox="1"/>
          <p:nvPr/>
        </p:nvSpPr>
        <p:spPr>
          <a:xfrm>
            <a:off x="1006053" y="2563902"/>
            <a:ext cx="1184299" cy="261610"/>
          </a:xfrm>
          <a:prstGeom prst="rect">
            <a:avLst/>
          </a:prstGeom>
          <a:noFill/>
        </p:spPr>
        <p:txBody>
          <a:bodyPr wrap="square" rtlCol="0">
            <a:spAutoFit/>
          </a:bodyPr>
          <a:lstStyle/>
          <a:p>
            <a:r>
              <a:rPr lang="en-US" sz="1100"/>
              <a:t>Branch Relative</a:t>
            </a:r>
          </a:p>
        </p:txBody>
      </p:sp>
    </p:spTree>
    <p:extLst>
      <p:ext uri="{BB962C8B-B14F-4D97-AF65-F5344CB8AC3E}">
        <p14:creationId xmlns:p14="http://schemas.microsoft.com/office/powerpoint/2010/main" val="157674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02A25-22BB-EE6B-4968-A2D759E03C3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6EE932B-019A-DD15-D081-01917FB19071}"/>
              </a:ext>
            </a:extLst>
          </p:cNvPr>
          <p:cNvSpPr/>
          <p:nvPr/>
        </p:nvSpPr>
        <p:spPr>
          <a:xfrm>
            <a:off x="6474495" y="4484506"/>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53E12A-8210-9177-E0C5-F31C144D8649}"/>
              </a:ext>
            </a:extLst>
          </p:cNvPr>
          <p:cNvSpPr/>
          <p:nvPr/>
        </p:nvSpPr>
        <p:spPr>
          <a:xfrm>
            <a:off x="6474495" y="4671969"/>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77377B6-DC06-D27D-A95C-154DC8FE4E6C}"/>
              </a:ext>
            </a:extLst>
          </p:cNvPr>
          <p:cNvSpPr/>
          <p:nvPr/>
        </p:nvSpPr>
        <p:spPr>
          <a:xfrm>
            <a:off x="6474495" y="429704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B46AE50-4481-97F5-E832-9228EA4FB65E}"/>
              </a:ext>
            </a:extLst>
          </p:cNvPr>
          <p:cNvSpPr/>
          <p:nvPr/>
        </p:nvSpPr>
        <p:spPr>
          <a:xfrm>
            <a:off x="6474495" y="4859432"/>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9A25E7-A8DC-EAF5-8C6F-639E0BC21721}"/>
              </a:ext>
            </a:extLst>
          </p:cNvPr>
          <p:cNvSpPr/>
          <p:nvPr/>
        </p:nvSpPr>
        <p:spPr>
          <a:xfrm>
            <a:off x="6474495" y="504689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EAFF0CE-DE1C-14BB-48C5-741146B9F9F3}"/>
              </a:ext>
            </a:extLst>
          </p:cNvPr>
          <p:cNvSpPr/>
          <p:nvPr/>
        </p:nvSpPr>
        <p:spPr>
          <a:xfrm>
            <a:off x="4615287" y="5698680"/>
            <a:ext cx="96253" cy="716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103F017-A01A-8367-42EE-87C8D8794D77}"/>
              </a:ext>
            </a:extLst>
          </p:cNvPr>
          <p:cNvSpPr>
            <a:spLocks noGrp="1"/>
          </p:cNvSpPr>
          <p:nvPr>
            <p:ph type="ctrTitle"/>
          </p:nvPr>
        </p:nvSpPr>
        <p:spPr/>
        <p:txBody>
          <a:bodyPr/>
          <a:lstStyle/>
          <a:p>
            <a:r>
              <a:rPr lang="en-US"/>
              <a:t>Output H Register to Data Bus</a:t>
            </a:r>
          </a:p>
        </p:txBody>
      </p:sp>
      <p:pic>
        <p:nvPicPr>
          <p:cNvPr id="6" name="Picture 5" descr="Shape&#10;&#10;Description automatically generated with medium confidence">
            <a:extLst>
              <a:ext uri="{FF2B5EF4-FFF2-40B4-BE49-F238E27FC236}">
                <a16:creationId xmlns:a16="http://schemas.microsoft.com/office/drawing/2014/main" id="{16A77F30-3C51-AD96-7660-10074859ABA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5226" r="11520"/>
          <a:stretch/>
        </p:blipFill>
        <p:spPr>
          <a:xfrm>
            <a:off x="3331416" y="2647727"/>
            <a:ext cx="904875" cy="522996"/>
          </a:xfrm>
          <a:prstGeom prst="rect">
            <a:avLst/>
          </a:prstGeom>
        </p:spPr>
      </p:pic>
      <p:grpSp>
        <p:nvGrpSpPr>
          <p:cNvPr id="11" name="Group 10">
            <a:extLst>
              <a:ext uri="{FF2B5EF4-FFF2-40B4-BE49-F238E27FC236}">
                <a16:creationId xmlns:a16="http://schemas.microsoft.com/office/drawing/2014/main" id="{5D375983-AD0A-93F6-E2DB-206347071233}"/>
              </a:ext>
            </a:extLst>
          </p:cNvPr>
          <p:cNvGrpSpPr/>
          <p:nvPr/>
        </p:nvGrpSpPr>
        <p:grpSpPr>
          <a:xfrm>
            <a:off x="5626727" y="1036278"/>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EF788CED-62BE-9E16-B10A-DBFE2FACA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C180CBB5-00C1-C54A-5B22-516CD1958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D667D7-342C-F582-9179-5577740F97DE}"/>
                </a:ext>
              </a:extLst>
            </p:cNvPr>
            <p:cNvSpPr txBox="1"/>
            <p:nvPr/>
          </p:nvSpPr>
          <p:spPr>
            <a:xfrm>
              <a:off x="7184571" y="1621310"/>
              <a:ext cx="99738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 </a:t>
              </a:r>
              <a:r>
                <a:rPr lang="en-US">
                  <a:solidFill>
                    <a:srgbClr val="0070C0"/>
                  </a:solidFill>
                  <a:sym typeface="Wingdings" panose="05000000000000000000" pitchFamily="2" charset="2"/>
                </a:rPr>
                <a:t> Bus</a:t>
              </a:r>
              <a:endParaRPr lang="en-US">
                <a:solidFill>
                  <a:srgbClr val="0070C0"/>
                </a:solidFill>
              </a:endParaRPr>
            </a:p>
          </p:txBody>
        </p:sp>
        <p:sp>
          <p:nvSpPr>
            <p:cNvPr id="12" name="TextBox 11">
              <a:extLst>
                <a:ext uri="{FF2B5EF4-FFF2-40B4-BE49-F238E27FC236}">
                  <a16:creationId xmlns:a16="http://schemas.microsoft.com/office/drawing/2014/main" id="{14BC5E3D-9C60-EB1E-524F-69E4E934A4BE}"/>
                </a:ext>
              </a:extLst>
            </p:cNvPr>
            <p:cNvSpPr txBox="1"/>
            <p:nvPr/>
          </p:nvSpPr>
          <p:spPr>
            <a:xfrm>
              <a:off x="7102513" y="4243373"/>
              <a:ext cx="111440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H4 </a:t>
              </a:r>
              <a:r>
                <a:rPr lang="en-US">
                  <a:solidFill>
                    <a:srgbClr val="0070C0"/>
                  </a:solidFill>
                  <a:sym typeface="Wingdings" panose="05000000000000000000" pitchFamily="2" charset="2"/>
                </a:rPr>
                <a:t> Bus</a:t>
              </a:r>
              <a:endParaRPr lang="en-US">
                <a:solidFill>
                  <a:srgbClr val="0070C0"/>
                </a:solidFill>
              </a:endParaRPr>
            </a:p>
          </p:txBody>
        </p:sp>
      </p:grpSp>
      <p:cxnSp>
        <p:nvCxnSpPr>
          <p:cNvPr id="25" name="Straight Connector 24">
            <a:extLst>
              <a:ext uri="{FF2B5EF4-FFF2-40B4-BE49-F238E27FC236}">
                <a16:creationId xmlns:a16="http://schemas.microsoft.com/office/drawing/2014/main" id="{2ED4015D-27CE-D126-9057-E20CB519D433}"/>
              </a:ext>
            </a:extLst>
          </p:cNvPr>
          <p:cNvCxnSpPr>
            <a:cxnSpLocks/>
          </p:cNvCxnSpPr>
          <p:nvPr/>
        </p:nvCxnSpPr>
        <p:spPr>
          <a:xfrm flipV="1">
            <a:off x="5177111" y="5625276"/>
            <a:ext cx="1848916" cy="0"/>
          </a:xfrm>
          <a:prstGeom prst="line">
            <a:avLst/>
          </a:prstGeom>
        </p:spPr>
        <p:style>
          <a:lnRef idx="3">
            <a:schemeClr val="accent1"/>
          </a:lnRef>
          <a:fillRef idx="0">
            <a:schemeClr val="accent1"/>
          </a:fillRef>
          <a:effectRef idx="2">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F7B96D1A-EFFC-705C-A8D6-34F48A7F2DB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4551764" y="2747379"/>
            <a:ext cx="730861" cy="522996"/>
          </a:xfrm>
          <a:prstGeom prst="rect">
            <a:avLst/>
          </a:prstGeom>
        </p:spPr>
      </p:pic>
      <p:cxnSp>
        <p:nvCxnSpPr>
          <p:cNvPr id="28" name="Straight Connector 27">
            <a:extLst>
              <a:ext uri="{FF2B5EF4-FFF2-40B4-BE49-F238E27FC236}">
                <a16:creationId xmlns:a16="http://schemas.microsoft.com/office/drawing/2014/main" id="{A07AF185-F990-DC17-4152-FEE9ECDA581D}"/>
              </a:ext>
            </a:extLst>
          </p:cNvPr>
          <p:cNvCxnSpPr>
            <a:cxnSpLocks/>
          </p:cNvCxnSpPr>
          <p:nvPr/>
        </p:nvCxnSpPr>
        <p:spPr>
          <a:xfrm flipV="1">
            <a:off x="5181019" y="3008608"/>
            <a:ext cx="184891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nector: Elbow 28">
            <a:extLst>
              <a:ext uri="{FF2B5EF4-FFF2-40B4-BE49-F238E27FC236}">
                <a16:creationId xmlns:a16="http://schemas.microsoft.com/office/drawing/2014/main" id="{919AA0B4-4591-2B1C-C8C5-A4C3AAF7E8C3}"/>
              </a:ext>
            </a:extLst>
          </p:cNvPr>
          <p:cNvCxnSpPr>
            <a:cxnSpLocks/>
            <a:stCxn id="30" idx="3"/>
          </p:cNvCxnSpPr>
          <p:nvPr/>
        </p:nvCxnSpPr>
        <p:spPr>
          <a:xfrm flipV="1">
            <a:off x="2508422" y="3111657"/>
            <a:ext cx="2106374" cy="1464289"/>
          </a:xfrm>
          <a:prstGeom prst="bentConnector3">
            <a:avLst>
              <a:gd name="adj1" fmla="val 83415"/>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6CDC1D5E-16E7-D62D-7152-7F2EF7675F79}"/>
              </a:ext>
            </a:extLst>
          </p:cNvPr>
          <p:cNvCxnSpPr>
            <a:cxnSpLocks/>
          </p:cNvCxnSpPr>
          <p:nvPr/>
        </p:nvCxnSpPr>
        <p:spPr>
          <a:xfrm rot="16200000" flipH="1">
            <a:off x="3930217" y="4902399"/>
            <a:ext cx="957409" cy="285687"/>
          </a:xfrm>
          <a:prstGeom prst="bentConnector3">
            <a:avLst>
              <a:gd name="adj1" fmla="val 99639"/>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47EE876-F114-50B0-9BEE-FE8781601E2D}"/>
              </a:ext>
            </a:extLst>
          </p:cNvPr>
          <p:cNvCxnSpPr>
            <a:cxnSpLocks/>
            <a:stCxn id="38" idx="3"/>
            <a:endCxn id="6" idx="1"/>
          </p:cNvCxnSpPr>
          <p:nvPr/>
        </p:nvCxnSpPr>
        <p:spPr>
          <a:xfrm flipV="1">
            <a:off x="2733230" y="2909225"/>
            <a:ext cx="598186" cy="640696"/>
          </a:xfrm>
          <a:prstGeom prst="bentConnector3">
            <a:avLst>
              <a:gd name="adj1" fmla="val 79165"/>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60EA5F66-7765-67B7-5E65-EC6D36741D0A}"/>
              </a:ext>
            </a:extLst>
          </p:cNvPr>
          <p:cNvCxnSpPr>
            <a:cxnSpLocks/>
            <a:stCxn id="34" idx="3"/>
          </p:cNvCxnSpPr>
          <p:nvPr/>
        </p:nvCxnSpPr>
        <p:spPr>
          <a:xfrm flipV="1">
            <a:off x="1743156" y="3648653"/>
            <a:ext cx="390662" cy="5503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64F09E50-17EF-45AA-6F96-5B4E132971E6}"/>
              </a:ext>
            </a:extLst>
          </p:cNvPr>
          <p:cNvSpPr/>
          <p:nvPr/>
        </p:nvSpPr>
        <p:spPr>
          <a:xfrm>
            <a:off x="9720718" y="1034541"/>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D7D48B1B-5607-F969-0406-3A5D7BB88BAF}"/>
              </a:ext>
            </a:extLst>
          </p:cNvPr>
          <p:cNvSpPr/>
          <p:nvPr/>
        </p:nvSpPr>
        <p:spPr>
          <a:xfrm>
            <a:off x="9175262" y="174283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C9EC81E4-90DC-EE40-22AF-C8A87E282CD7}"/>
              </a:ext>
            </a:extLst>
          </p:cNvPr>
          <p:cNvSpPr/>
          <p:nvPr/>
        </p:nvSpPr>
        <p:spPr>
          <a:xfrm>
            <a:off x="9171355" y="428674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227F076F-16C1-7EA4-CDAD-79801807B9A1}"/>
              </a:ext>
            </a:extLst>
          </p:cNvPr>
          <p:cNvSpPr txBox="1"/>
          <p:nvPr/>
        </p:nvSpPr>
        <p:spPr>
          <a:xfrm>
            <a:off x="1281975" y="5992783"/>
            <a:ext cx="7683194" cy="523220"/>
          </a:xfrm>
          <a:prstGeom prst="rect">
            <a:avLst/>
          </a:prstGeom>
          <a:solidFill>
            <a:srgbClr val="FFFFCC"/>
          </a:solidFill>
        </p:spPr>
        <p:txBody>
          <a:bodyPr wrap="none" rtlCol="0">
            <a:spAutoFit/>
          </a:bodyPr>
          <a:lstStyle/>
          <a:p>
            <a:r>
              <a:rPr lang="en-US" sz="1400" dirty="0"/>
              <a:t>If opcode is 00110 (ALU </a:t>
            </a:r>
            <a:r>
              <a:rPr lang="en-US" sz="1400" dirty="0" err="1"/>
              <a:t>Im</a:t>
            </a:r>
            <a:r>
              <a:rPr lang="en-US" sz="1400" dirty="0"/>
              <a:t>) or 10011 (TST </a:t>
            </a:r>
            <a:r>
              <a:rPr lang="en-US" sz="1400" dirty="0" err="1"/>
              <a:t>Im</a:t>
            </a:r>
            <a:r>
              <a:rPr lang="en-US" sz="1400" dirty="0"/>
              <a:t>), only the upper 4 bit of H are used as a lower 4-bit value.</a:t>
            </a:r>
          </a:p>
          <a:p>
            <a:r>
              <a:rPr lang="en-US" sz="1400" dirty="0"/>
              <a:t>The upper 4-bits are sign extended.</a:t>
            </a:r>
          </a:p>
        </p:txBody>
      </p:sp>
      <p:sp>
        <p:nvSpPr>
          <p:cNvPr id="59" name="Arrow: Right 58">
            <a:extLst>
              <a:ext uri="{FF2B5EF4-FFF2-40B4-BE49-F238E27FC236}">
                <a16:creationId xmlns:a16="http://schemas.microsoft.com/office/drawing/2014/main" id="{3AA16C59-1408-F06F-7A6E-5ED067A111EC}"/>
              </a:ext>
            </a:extLst>
          </p:cNvPr>
          <p:cNvSpPr/>
          <p:nvPr/>
        </p:nvSpPr>
        <p:spPr>
          <a:xfrm>
            <a:off x="5177111" y="4039169"/>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a:t>H Reg[7:4]</a:t>
            </a:r>
          </a:p>
        </p:txBody>
      </p:sp>
      <p:cxnSp>
        <p:nvCxnSpPr>
          <p:cNvPr id="31" name="Straight Connector 30">
            <a:extLst>
              <a:ext uri="{FF2B5EF4-FFF2-40B4-BE49-F238E27FC236}">
                <a16:creationId xmlns:a16="http://schemas.microsoft.com/office/drawing/2014/main" id="{A5E0C468-2386-B0F1-037E-489F73C2537A}"/>
              </a:ext>
            </a:extLst>
          </p:cNvPr>
          <p:cNvCxnSpPr>
            <a:cxnSpLocks/>
          </p:cNvCxnSpPr>
          <p:nvPr/>
        </p:nvCxnSpPr>
        <p:spPr>
          <a:xfrm>
            <a:off x="5676032"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66C9A-1BAB-6D92-F6D7-E0CCB4725DB2}"/>
              </a:ext>
            </a:extLst>
          </p:cNvPr>
          <p:cNvCxnSpPr>
            <a:cxnSpLocks/>
          </p:cNvCxnSpPr>
          <p:nvPr/>
        </p:nvCxnSpPr>
        <p:spPr>
          <a:xfrm>
            <a:off x="5705528"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5" action="ppaction://hlinksldjump"/>
            <a:extLst>
              <a:ext uri="{FF2B5EF4-FFF2-40B4-BE49-F238E27FC236}">
                <a16:creationId xmlns:a16="http://schemas.microsoft.com/office/drawing/2014/main" id="{806E6E46-5968-A342-801C-EFC3A47360E5}"/>
              </a:ext>
            </a:extLst>
          </p:cNvPr>
          <p:cNvSpPr/>
          <p:nvPr/>
        </p:nvSpPr>
        <p:spPr>
          <a:xfrm>
            <a:off x="1045382" y="448450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32" name="Arrow: Right 31">
            <a:hlinkClick r:id="rId6" action="ppaction://hlinksldjump"/>
            <a:extLst>
              <a:ext uri="{FF2B5EF4-FFF2-40B4-BE49-F238E27FC236}">
                <a16:creationId xmlns:a16="http://schemas.microsoft.com/office/drawing/2014/main" id="{70AADC22-4528-E8F4-93FD-B284B2CCC8D3}"/>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pic>
        <p:nvPicPr>
          <p:cNvPr id="4" name="Picture 3">
            <a:hlinkClick r:id="rId7" action="ppaction://hlinksldjump"/>
            <a:extLst>
              <a:ext uri="{FF2B5EF4-FFF2-40B4-BE49-F238E27FC236}">
                <a16:creationId xmlns:a16="http://schemas.microsoft.com/office/drawing/2014/main" id="{5988C90A-3CFD-F53D-2D92-0AEE1216B13E}"/>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3" name="Slide Number Placeholder 4">
            <a:extLst>
              <a:ext uri="{FF2B5EF4-FFF2-40B4-BE49-F238E27FC236}">
                <a16:creationId xmlns:a16="http://schemas.microsoft.com/office/drawing/2014/main" id="{AD5EB50E-2BDD-8B66-B866-C7CE33F2724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32</a:t>
            </a:fld>
            <a:endParaRPr lang="en-US" b="1">
              <a:solidFill>
                <a:schemeClr val="bg1"/>
              </a:solidFill>
            </a:endParaRPr>
          </a:p>
        </p:txBody>
      </p:sp>
      <p:cxnSp>
        <p:nvCxnSpPr>
          <p:cNvPr id="19" name="Connector: Elbow 18">
            <a:extLst>
              <a:ext uri="{FF2B5EF4-FFF2-40B4-BE49-F238E27FC236}">
                <a16:creationId xmlns:a16="http://schemas.microsoft.com/office/drawing/2014/main" id="{935DC935-65CB-4664-F5B6-1D63CE069A98}"/>
              </a:ext>
            </a:extLst>
          </p:cNvPr>
          <p:cNvCxnSpPr>
            <a:cxnSpLocks/>
            <a:stCxn id="3" idx="1"/>
            <a:endCxn id="17" idx="1"/>
          </p:cNvCxnSpPr>
          <p:nvPr/>
        </p:nvCxnSpPr>
        <p:spPr>
          <a:xfrm rot="10800000" flipV="1">
            <a:off x="6474495" y="4367220"/>
            <a:ext cx="12700" cy="749850"/>
          </a:xfrm>
          <a:prstGeom prst="bentConnector3">
            <a:avLst>
              <a:gd name="adj1" fmla="val 4494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55FD406-5D41-7F6A-28F5-915E11BCCE6F}"/>
              </a:ext>
            </a:extLst>
          </p:cNvPr>
          <p:cNvCxnSpPr>
            <a:cxnSpLocks/>
            <a:stCxn id="3" idx="1"/>
            <a:endCxn id="16" idx="1"/>
          </p:cNvCxnSpPr>
          <p:nvPr/>
        </p:nvCxnSpPr>
        <p:spPr>
          <a:xfrm rot="10800000" flipV="1">
            <a:off x="6474495" y="4367220"/>
            <a:ext cx="12700" cy="562388"/>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CA10B37-A4A1-1CD9-1799-69AC889A6995}"/>
              </a:ext>
            </a:extLst>
          </p:cNvPr>
          <p:cNvCxnSpPr>
            <a:cxnSpLocks/>
            <a:stCxn id="3" idx="1"/>
            <a:endCxn id="15" idx="1"/>
          </p:cNvCxnSpPr>
          <p:nvPr/>
        </p:nvCxnSpPr>
        <p:spPr>
          <a:xfrm rot="10800000" flipV="1">
            <a:off x="6474495" y="4367219"/>
            <a:ext cx="12700" cy="374925"/>
          </a:xfrm>
          <a:prstGeom prst="bentConnector3">
            <a:avLst>
              <a:gd name="adj1" fmla="val 44503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3B0F314-AE58-4767-A257-BCECA32D40DD}"/>
              </a:ext>
            </a:extLst>
          </p:cNvPr>
          <p:cNvCxnSpPr>
            <a:cxnSpLocks/>
            <a:stCxn id="3" idx="1"/>
            <a:endCxn id="7" idx="1"/>
          </p:cNvCxnSpPr>
          <p:nvPr/>
        </p:nvCxnSpPr>
        <p:spPr>
          <a:xfrm rot="10800000" flipV="1">
            <a:off x="6474495" y="4367220"/>
            <a:ext cx="12700" cy="187462"/>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E75C6CA-8438-1DBF-0BC2-025E6199B8D3}"/>
              </a:ext>
            </a:extLst>
          </p:cNvPr>
          <p:cNvCxnSpPr>
            <a:cxnSpLocks/>
            <a:stCxn id="20" idx="3"/>
          </p:cNvCxnSpPr>
          <p:nvPr/>
        </p:nvCxnSpPr>
        <p:spPr>
          <a:xfrm>
            <a:off x="1721480" y="3281463"/>
            <a:ext cx="365760" cy="17011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706328AC-C0D9-F975-D998-01650766BD84}"/>
              </a:ext>
            </a:extLst>
          </p:cNvPr>
          <p:cNvCxnSpPr>
            <a:cxnSpLocks/>
            <a:stCxn id="38" idx="3"/>
            <a:endCxn id="49" idx="1"/>
          </p:cNvCxnSpPr>
          <p:nvPr/>
        </p:nvCxnSpPr>
        <p:spPr>
          <a:xfrm>
            <a:off x="2733230" y="3549921"/>
            <a:ext cx="1882057" cy="2184598"/>
          </a:xfrm>
          <a:prstGeom prst="bentConnector3">
            <a:avLst>
              <a:gd name="adj1" fmla="val 25388"/>
            </a:avLst>
          </a:prstGeom>
        </p:spPr>
        <p:style>
          <a:lnRef idx="3">
            <a:schemeClr val="accent1"/>
          </a:lnRef>
          <a:fillRef idx="0">
            <a:schemeClr val="accent1"/>
          </a:fillRef>
          <a:effectRef idx="2">
            <a:schemeClr val="accent1"/>
          </a:effectRef>
          <a:fontRef idx="minor">
            <a:schemeClr val="tx1"/>
          </a:fontRef>
        </p:style>
      </p:cxnSp>
      <p:grpSp>
        <p:nvGrpSpPr>
          <p:cNvPr id="18" name="Group 17">
            <a:extLst>
              <a:ext uri="{FF2B5EF4-FFF2-40B4-BE49-F238E27FC236}">
                <a16:creationId xmlns:a16="http://schemas.microsoft.com/office/drawing/2014/main" id="{4836825F-F60D-5981-F131-A840B88A1716}"/>
              </a:ext>
            </a:extLst>
          </p:cNvPr>
          <p:cNvGrpSpPr/>
          <p:nvPr/>
        </p:nvGrpSpPr>
        <p:grpSpPr>
          <a:xfrm>
            <a:off x="934085" y="3196824"/>
            <a:ext cx="787395" cy="169278"/>
            <a:chOff x="1992327" y="3559447"/>
            <a:chExt cx="787395" cy="169276"/>
          </a:xfrm>
        </p:grpSpPr>
        <p:sp>
          <p:nvSpPr>
            <p:cNvPr id="20" name="TextBox 19">
              <a:hlinkClick r:id="rId9" action="ppaction://hlinksldjump"/>
              <a:extLst>
                <a:ext uri="{FF2B5EF4-FFF2-40B4-BE49-F238E27FC236}">
                  <a16:creationId xmlns:a16="http://schemas.microsoft.com/office/drawing/2014/main" id="{F7A77FFF-25EB-B49B-2B58-98A2F0D579D4}"/>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OpCode_6</a:t>
              </a:r>
            </a:p>
          </p:txBody>
        </p:sp>
        <p:cxnSp>
          <p:nvCxnSpPr>
            <p:cNvPr id="21" name="Straight Connector 20">
              <a:extLst>
                <a:ext uri="{FF2B5EF4-FFF2-40B4-BE49-F238E27FC236}">
                  <a16:creationId xmlns:a16="http://schemas.microsoft.com/office/drawing/2014/main" id="{DC439A5B-A516-6962-D1A5-16BFBE8062E7}"/>
                </a:ext>
              </a:extLst>
            </p:cNvPr>
            <p:cNvCxnSpPr>
              <a:cxnSpLocks/>
            </p:cNvCxnSpPr>
            <p:nvPr/>
          </p:nvCxnSpPr>
          <p:spPr>
            <a:xfrm>
              <a:off x="2080151" y="3587638"/>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572ED3B-6072-7F9E-AEAE-9E155D8D81CD}"/>
              </a:ext>
            </a:extLst>
          </p:cNvPr>
          <p:cNvGrpSpPr/>
          <p:nvPr/>
        </p:nvGrpSpPr>
        <p:grpSpPr>
          <a:xfrm>
            <a:off x="883625" y="3619046"/>
            <a:ext cx="859531" cy="169277"/>
            <a:chOff x="1992327" y="3559447"/>
            <a:chExt cx="859531" cy="256394"/>
          </a:xfrm>
        </p:grpSpPr>
        <p:sp>
          <p:nvSpPr>
            <p:cNvPr id="34" name="TextBox 33">
              <a:hlinkClick r:id="rId9" action="ppaction://hlinksldjump"/>
              <a:extLst>
                <a:ext uri="{FF2B5EF4-FFF2-40B4-BE49-F238E27FC236}">
                  <a16:creationId xmlns:a16="http://schemas.microsoft.com/office/drawing/2014/main" id="{9928D698-1922-B5C7-3255-76B72315A421}"/>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dirty="0"/>
                <a:t>OpCode_13</a:t>
              </a:r>
            </a:p>
          </p:txBody>
        </p:sp>
        <p:cxnSp>
          <p:nvCxnSpPr>
            <p:cNvPr id="35" name="Straight Connector 34">
              <a:extLst>
                <a:ext uri="{FF2B5EF4-FFF2-40B4-BE49-F238E27FC236}">
                  <a16:creationId xmlns:a16="http://schemas.microsoft.com/office/drawing/2014/main" id="{793B2503-8C97-3EBC-4C0B-6A3450C5B63F}"/>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8" name="Picture 37" descr="Shape&#10;&#10;Description automatically generated with medium confidence">
            <a:extLst>
              <a:ext uri="{FF2B5EF4-FFF2-40B4-BE49-F238E27FC236}">
                <a16:creationId xmlns:a16="http://schemas.microsoft.com/office/drawing/2014/main" id="{C6E895AC-C19C-3796-B200-5C53ABD5A8A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2002369" y="3288423"/>
            <a:ext cx="730861" cy="522996"/>
          </a:xfrm>
          <a:prstGeom prst="rect">
            <a:avLst/>
          </a:prstGeom>
        </p:spPr>
      </p:pic>
      <p:sp>
        <p:nvSpPr>
          <p:cNvPr id="39" name="TextBox 38">
            <a:extLst>
              <a:ext uri="{FF2B5EF4-FFF2-40B4-BE49-F238E27FC236}">
                <a16:creationId xmlns:a16="http://schemas.microsoft.com/office/drawing/2014/main" id="{B4CC971A-1D42-72BB-F697-3AF005336C6A}"/>
              </a:ext>
            </a:extLst>
          </p:cNvPr>
          <p:cNvSpPr txBox="1"/>
          <p:nvPr/>
        </p:nvSpPr>
        <p:spPr>
          <a:xfrm>
            <a:off x="3153298" y="3369440"/>
            <a:ext cx="428322" cy="369332"/>
          </a:xfrm>
          <a:prstGeom prst="rect">
            <a:avLst/>
          </a:prstGeom>
          <a:noFill/>
        </p:spPr>
        <p:txBody>
          <a:bodyPr wrap="none" rtlCol="0">
            <a:spAutoFit/>
          </a:bodyPr>
          <a:lstStyle/>
          <a:p>
            <a:r>
              <a:rPr lang="en-US" sz="900" dirty="0"/>
              <a:t>0: H</a:t>
            </a:r>
          </a:p>
          <a:p>
            <a:r>
              <a:rPr lang="en-US" sz="900" dirty="0"/>
              <a:t>1: H4</a:t>
            </a:r>
          </a:p>
        </p:txBody>
      </p:sp>
      <p:pic>
        <p:nvPicPr>
          <p:cNvPr id="24" name="Picture 23" descr="Shape&#10;&#10;Description automatically generated with medium confidence">
            <a:extLst>
              <a:ext uri="{FF2B5EF4-FFF2-40B4-BE49-F238E27FC236}">
                <a16:creationId xmlns:a16="http://schemas.microsoft.com/office/drawing/2014/main" id="{3F0D2084-DF29-2D24-F067-7418405D469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4551764" y="5364047"/>
            <a:ext cx="730861" cy="522996"/>
          </a:xfrm>
          <a:prstGeom prst="rect">
            <a:avLst/>
          </a:prstGeom>
        </p:spPr>
      </p:pic>
      <p:cxnSp>
        <p:nvCxnSpPr>
          <p:cNvPr id="1038" name="Straight Connector 1037">
            <a:extLst>
              <a:ext uri="{FF2B5EF4-FFF2-40B4-BE49-F238E27FC236}">
                <a16:creationId xmlns:a16="http://schemas.microsoft.com/office/drawing/2014/main" id="{DF964398-12C4-0C53-65CA-6ECA8A649C6D}"/>
              </a:ext>
            </a:extLst>
          </p:cNvPr>
          <p:cNvCxnSpPr>
            <a:cxnSpLocks/>
          </p:cNvCxnSpPr>
          <p:nvPr/>
        </p:nvCxnSpPr>
        <p:spPr>
          <a:xfrm flipV="1">
            <a:off x="4236291" y="2897039"/>
            <a:ext cx="355745" cy="0"/>
          </a:xfrm>
          <a:prstGeom prst="line">
            <a:avLst/>
          </a:prstGeom>
        </p:spPr>
        <p:style>
          <a:lnRef idx="3">
            <a:schemeClr val="accent1"/>
          </a:lnRef>
          <a:fillRef idx="0">
            <a:schemeClr val="accent1"/>
          </a:fillRef>
          <a:effectRef idx="2">
            <a:schemeClr val="accent1"/>
          </a:effectRef>
          <a:fontRef idx="minor">
            <a:schemeClr val="tx1"/>
          </a:fontRef>
        </p:style>
      </p:cxnSp>
      <p:sp>
        <p:nvSpPr>
          <p:cNvPr id="1045" name="TextBox 1044">
            <a:extLst>
              <a:ext uri="{FF2B5EF4-FFF2-40B4-BE49-F238E27FC236}">
                <a16:creationId xmlns:a16="http://schemas.microsoft.com/office/drawing/2014/main" id="{CB3DEDD1-547D-C546-590E-F10B4B921ACA}"/>
              </a:ext>
            </a:extLst>
          </p:cNvPr>
          <p:cNvSpPr txBox="1"/>
          <p:nvPr/>
        </p:nvSpPr>
        <p:spPr>
          <a:xfrm>
            <a:off x="1969470" y="3288395"/>
            <a:ext cx="261610" cy="184666"/>
          </a:xfrm>
          <a:prstGeom prst="rect">
            <a:avLst/>
          </a:prstGeom>
          <a:noFill/>
        </p:spPr>
        <p:txBody>
          <a:bodyPr wrap="none" rtlCol="0">
            <a:spAutoFit/>
          </a:bodyPr>
          <a:lstStyle/>
          <a:p>
            <a:r>
              <a:rPr lang="en-US" sz="600" dirty="0"/>
              <a:t>12</a:t>
            </a:r>
          </a:p>
        </p:txBody>
      </p:sp>
      <p:sp>
        <p:nvSpPr>
          <p:cNvPr id="1046" name="TextBox 1045">
            <a:extLst>
              <a:ext uri="{FF2B5EF4-FFF2-40B4-BE49-F238E27FC236}">
                <a16:creationId xmlns:a16="http://schemas.microsoft.com/office/drawing/2014/main" id="{9F012883-BD62-1A2E-4B53-0C8EE4093110}"/>
              </a:ext>
            </a:extLst>
          </p:cNvPr>
          <p:cNvSpPr txBox="1"/>
          <p:nvPr/>
        </p:nvSpPr>
        <p:spPr>
          <a:xfrm>
            <a:off x="1969470" y="3609238"/>
            <a:ext cx="261610" cy="184666"/>
          </a:xfrm>
          <a:prstGeom prst="rect">
            <a:avLst/>
          </a:prstGeom>
          <a:noFill/>
        </p:spPr>
        <p:txBody>
          <a:bodyPr wrap="none" rtlCol="0">
            <a:spAutoFit/>
          </a:bodyPr>
          <a:lstStyle/>
          <a:p>
            <a:r>
              <a:rPr lang="en-US" sz="600" dirty="0"/>
              <a:t>13</a:t>
            </a:r>
          </a:p>
        </p:txBody>
      </p:sp>
      <p:sp>
        <p:nvSpPr>
          <p:cNvPr id="1047" name="TextBox 1046">
            <a:extLst>
              <a:ext uri="{FF2B5EF4-FFF2-40B4-BE49-F238E27FC236}">
                <a16:creationId xmlns:a16="http://schemas.microsoft.com/office/drawing/2014/main" id="{ADDF1153-D4C5-878B-B855-423184DAB654}"/>
              </a:ext>
            </a:extLst>
          </p:cNvPr>
          <p:cNvSpPr txBox="1"/>
          <p:nvPr/>
        </p:nvSpPr>
        <p:spPr>
          <a:xfrm>
            <a:off x="2572053" y="3398683"/>
            <a:ext cx="261610" cy="184666"/>
          </a:xfrm>
          <a:prstGeom prst="rect">
            <a:avLst/>
          </a:prstGeom>
          <a:noFill/>
        </p:spPr>
        <p:txBody>
          <a:bodyPr wrap="none" rtlCol="0">
            <a:spAutoFit/>
          </a:bodyPr>
          <a:lstStyle/>
          <a:p>
            <a:r>
              <a:rPr lang="en-US" sz="600" dirty="0"/>
              <a:t>11</a:t>
            </a:r>
          </a:p>
        </p:txBody>
      </p:sp>
      <p:sp>
        <p:nvSpPr>
          <p:cNvPr id="1048" name="TextBox 1047">
            <a:extLst>
              <a:ext uri="{FF2B5EF4-FFF2-40B4-BE49-F238E27FC236}">
                <a16:creationId xmlns:a16="http://schemas.microsoft.com/office/drawing/2014/main" id="{29AD49F3-879C-64F7-9444-9F123779ABA1}"/>
              </a:ext>
            </a:extLst>
          </p:cNvPr>
          <p:cNvSpPr txBox="1"/>
          <p:nvPr/>
        </p:nvSpPr>
        <p:spPr>
          <a:xfrm>
            <a:off x="3451358" y="2658738"/>
            <a:ext cx="223138" cy="184666"/>
          </a:xfrm>
          <a:prstGeom prst="rect">
            <a:avLst/>
          </a:prstGeom>
          <a:noFill/>
        </p:spPr>
        <p:txBody>
          <a:bodyPr wrap="none" rtlCol="0">
            <a:spAutoFit/>
          </a:bodyPr>
          <a:lstStyle/>
          <a:p>
            <a:r>
              <a:rPr lang="en-US" sz="600" dirty="0"/>
              <a:t>1</a:t>
            </a:r>
          </a:p>
        </p:txBody>
      </p:sp>
      <p:sp>
        <p:nvSpPr>
          <p:cNvPr id="1049" name="TextBox 1048">
            <a:extLst>
              <a:ext uri="{FF2B5EF4-FFF2-40B4-BE49-F238E27FC236}">
                <a16:creationId xmlns:a16="http://schemas.microsoft.com/office/drawing/2014/main" id="{C53B2106-3914-D87B-C8EE-65743E9FEB8F}"/>
              </a:ext>
            </a:extLst>
          </p:cNvPr>
          <p:cNvSpPr txBox="1"/>
          <p:nvPr/>
        </p:nvSpPr>
        <p:spPr>
          <a:xfrm>
            <a:off x="3451358" y="2973566"/>
            <a:ext cx="223138" cy="184666"/>
          </a:xfrm>
          <a:prstGeom prst="rect">
            <a:avLst/>
          </a:prstGeom>
          <a:noFill/>
        </p:spPr>
        <p:txBody>
          <a:bodyPr wrap="none" rtlCol="0">
            <a:spAutoFit/>
          </a:bodyPr>
          <a:lstStyle/>
          <a:p>
            <a:r>
              <a:rPr lang="en-US" sz="600" dirty="0"/>
              <a:t>2</a:t>
            </a:r>
          </a:p>
        </p:txBody>
      </p:sp>
      <p:sp>
        <p:nvSpPr>
          <p:cNvPr id="1050" name="TextBox 1049">
            <a:extLst>
              <a:ext uri="{FF2B5EF4-FFF2-40B4-BE49-F238E27FC236}">
                <a16:creationId xmlns:a16="http://schemas.microsoft.com/office/drawing/2014/main" id="{60B2881B-6647-45B7-D985-6EDA9F6B0AB2}"/>
              </a:ext>
            </a:extLst>
          </p:cNvPr>
          <p:cNvSpPr txBox="1"/>
          <p:nvPr/>
        </p:nvSpPr>
        <p:spPr>
          <a:xfrm>
            <a:off x="4034163" y="2758982"/>
            <a:ext cx="223138" cy="184666"/>
          </a:xfrm>
          <a:prstGeom prst="rect">
            <a:avLst/>
          </a:prstGeom>
          <a:noFill/>
        </p:spPr>
        <p:txBody>
          <a:bodyPr wrap="none" rtlCol="0">
            <a:spAutoFit/>
          </a:bodyPr>
          <a:lstStyle/>
          <a:p>
            <a:r>
              <a:rPr lang="en-US" sz="600" dirty="0"/>
              <a:t>3</a:t>
            </a:r>
          </a:p>
        </p:txBody>
      </p:sp>
      <p:sp>
        <p:nvSpPr>
          <p:cNvPr id="1051" name="TextBox 1050">
            <a:extLst>
              <a:ext uri="{FF2B5EF4-FFF2-40B4-BE49-F238E27FC236}">
                <a16:creationId xmlns:a16="http://schemas.microsoft.com/office/drawing/2014/main" id="{B6BEA195-6A4E-281C-FCED-F824E3F6FFA7}"/>
              </a:ext>
            </a:extLst>
          </p:cNvPr>
          <p:cNvSpPr txBox="1"/>
          <p:nvPr/>
        </p:nvSpPr>
        <p:spPr>
          <a:xfrm>
            <a:off x="4540949" y="2756484"/>
            <a:ext cx="223138" cy="184666"/>
          </a:xfrm>
          <a:prstGeom prst="rect">
            <a:avLst/>
          </a:prstGeom>
          <a:noFill/>
        </p:spPr>
        <p:txBody>
          <a:bodyPr wrap="none" rtlCol="0">
            <a:spAutoFit/>
          </a:bodyPr>
          <a:lstStyle/>
          <a:p>
            <a:r>
              <a:rPr lang="en-US" sz="600" dirty="0"/>
              <a:t>4</a:t>
            </a:r>
          </a:p>
        </p:txBody>
      </p:sp>
      <p:sp>
        <p:nvSpPr>
          <p:cNvPr id="1052" name="TextBox 1051">
            <a:extLst>
              <a:ext uri="{FF2B5EF4-FFF2-40B4-BE49-F238E27FC236}">
                <a16:creationId xmlns:a16="http://schemas.microsoft.com/office/drawing/2014/main" id="{C21F76B3-58F7-0564-8992-83FFB4547745}"/>
              </a:ext>
            </a:extLst>
          </p:cNvPr>
          <p:cNvSpPr txBox="1"/>
          <p:nvPr/>
        </p:nvSpPr>
        <p:spPr>
          <a:xfrm>
            <a:off x="4540949" y="3094041"/>
            <a:ext cx="223138" cy="184666"/>
          </a:xfrm>
          <a:prstGeom prst="rect">
            <a:avLst/>
          </a:prstGeom>
          <a:noFill/>
        </p:spPr>
        <p:txBody>
          <a:bodyPr wrap="none" rtlCol="0">
            <a:spAutoFit/>
          </a:bodyPr>
          <a:lstStyle/>
          <a:p>
            <a:r>
              <a:rPr lang="en-US" sz="600" dirty="0"/>
              <a:t>5</a:t>
            </a:r>
          </a:p>
        </p:txBody>
      </p:sp>
      <p:sp>
        <p:nvSpPr>
          <p:cNvPr id="1053" name="TextBox 1052">
            <a:extLst>
              <a:ext uri="{FF2B5EF4-FFF2-40B4-BE49-F238E27FC236}">
                <a16:creationId xmlns:a16="http://schemas.microsoft.com/office/drawing/2014/main" id="{BB0C054E-32D3-7AD7-EDF9-59DC6F51898F}"/>
              </a:ext>
            </a:extLst>
          </p:cNvPr>
          <p:cNvSpPr txBox="1"/>
          <p:nvPr/>
        </p:nvSpPr>
        <p:spPr>
          <a:xfrm>
            <a:off x="5123572" y="2836234"/>
            <a:ext cx="223138" cy="184666"/>
          </a:xfrm>
          <a:prstGeom prst="rect">
            <a:avLst/>
          </a:prstGeom>
          <a:noFill/>
        </p:spPr>
        <p:txBody>
          <a:bodyPr wrap="none" rtlCol="0">
            <a:spAutoFit/>
          </a:bodyPr>
          <a:lstStyle/>
          <a:p>
            <a:r>
              <a:rPr lang="en-US" sz="600" dirty="0"/>
              <a:t>6</a:t>
            </a:r>
          </a:p>
        </p:txBody>
      </p:sp>
      <p:sp>
        <p:nvSpPr>
          <p:cNvPr id="1054" name="TextBox 1053">
            <a:extLst>
              <a:ext uri="{FF2B5EF4-FFF2-40B4-BE49-F238E27FC236}">
                <a16:creationId xmlns:a16="http://schemas.microsoft.com/office/drawing/2014/main" id="{3498B290-3684-290F-8A82-A94FD28E2ABF}"/>
              </a:ext>
            </a:extLst>
          </p:cNvPr>
          <p:cNvSpPr txBox="1"/>
          <p:nvPr/>
        </p:nvSpPr>
        <p:spPr>
          <a:xfrm>
            <a:off x="4518996" y="5364047"/>
            <a:ext cx="223138" cy="184666"/>
          </a:xfrm>
          <a:prstGeom prst="rect">
            <a:avLst/>
          </a:prstGeom>
          <a:noFill/>
        </p:spPr>
        <p:txBody>
          <a:bodyPr wrap="none" rtlCol="0">
            <a:spAutoFit/>
          </a:bodyPr>
          <a:lstStyle/>
          <a:p>
            <a:r>
              <a:rPr lang="en-US" sz="600" dirty="0"/>
              <a:t>9</a:t>
            </a:r>
          </a:p>
        </p:txBody>
      </p:sp>
      <p:sp>
        <p:nvSpPr>
          <p:cNvPr id="1055" name="TextBox 1054">
            <a:extLst>
              <a:ext uri="{FF2B5EF4-FFF2-40B4-BE49-F238E27FC236}">
                <a16:creationId xmlns:a16="http://schemas.microsoft.com/office/drawing/2014/main" id="{DA663D7E-E2FD-0EAB-8BE1-62AC1246CC30}"/>
              </a:ext>
            </a:extLst>
          </p:cNvPr>
          <p:cNvSpPr txBox="1"/>
          <p:nvPr/>
        </p:nvSpPr>
        <p:spPr>
          <a:xfrm>
            <a:off x="4515387" y="5690662"/>
            <a:ext cx="261610" cy="184666"/>
          </a:xfrm>
          <a:prstGeom prst="rect">
            <a:avLst/>
          </a:prstGeom>
          <a:noFill/>
        </p:spPr>
        <p:txBody>
          <a:bodyPr wrap="none" rtlCol="0">
            <a:spAutoFit/>
          </a:bodyPr>
          <a:lstStyle/>
          <a:p>
            <a:r>
              <a:rPr lang="en-US" sz="600" dirty="0"/>
              <a:t>10</a:t>
            </a:r>
          </a:p>
        </p:txBody>
      </p:sp>
      <p:sp>
        <p:nvSpPr>
          <p:cNvPr id="1056" name="TextBox 1055">
            <a:extLst>
              <a:ext uri="{FF2B5EF4-FFF2-40B4-BE49-F238E27FC236}">
                <a16:creationId xmlns:a16="http://schemas.microsoft.com/office/drawing/2014/main" id="{CD0C5D07-C9A0-46BB-AD79-A592AAEA1BB6}"/>
              </a:ext>
            </a:extLst>
          </p:cNvPr>
          <p:cNvSpPr txBox="1"/>
          <p:nvPr/>
        </p:nvSpPr>
        <p:spPr>
          <a:xfrm>
            <a:off x="5171056" y="5456380"/>
            <a:ext cx="261610" cy="184666"/>
          </a:xfrm>
          <a:prstGeom prst="rect">
            <a:avLst/>
          </a:prstGeom>
          <a:noFill/>
        </p:spPr>
        <p:txBody>
          <a:bodyPr wrap="none" rtlCol="0">
            <a:spAutoFit/>
          </a:bodyPr>
          <a:lstStyle/>
          <a:p>
            <a:r>
              <a:rPr lang="en-US" sz="600" dirty="0"/>
              <a:t>12</a:t>
            </a:r>
          </a:p>
        </p:txBody>
      </p:sp>
    </p:spTree>
    <p:extLst>
      <p:ext uri="{BB962C8B-B14F-4D97-AF65-F5344CB8AC3E}">
        <p14:creationId xmlns:p14="http://schemas.microsoft.com/office/powerpoint/2010/main" val="104922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a:t>Branch (v2.0)</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8" y="3268612"/>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1"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9"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6" y="2995995"/>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5" y="2797639"/>
            <a:ext cx="417102" cy="369332"/>
          </a:xfrm>
          <a:prstGeom prst="rect">
            <a:avLst/>
          </a:prstGeom>
          <a:noFill/>
        </p:spPr>
        <p:txBody>
          <a:bodyPr wrap="none" rtlCol="0">
            <a:spAutoFit/>
          </a:bodyPr>
          <a:lstStyle/>
          <a:p>
            <a:r>
              <a:rPr lang="en-US"/>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7"/>
            <a:ext cx="449162" cy="369332"/>
          </a:xfrm>
          <a:prstGeom prst="rect">
            <a:avLst/>
          </a:prstGeom>
          <a:noFill/>
        </p:spPr>
        <p:txBody>
          <a:bodyPr wrap="none" rtlCol="0">
            <a:spAutoFit/>
          </a:bodyPr>
          <a:lstStyle/>
          <a:p>
            <a:r>
              <a:rPr lang="en-US"/>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3" y="3152116"/>
            <a:ext cx="433517" cy="369332"/>
          </a:xfrm>
          <a:prstGeom prst="rect">
            <a:avLst/>
          </a:prstGeom>
          <a:noFill/>
        </p:spPr>
        <p:txBody>
          <a:bodyPr wrap="none" rtlCol="0">
            <a:spAutoFit/>
          </a:bodyPr>
          <a:lstStyle/>
          <a:p>
            <a:r>
              <a:rPr lang="en-US"/>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6" y="3387380"/>
            <a:ext cx="412677" cy="369332"/>
          </a:xfrm>
          <a:prstGeom prst="rect">
            <a:avLst/>
          </a:prstGeom>
          <a:noFill/>
        </p:spPr>
        <p:txBody>
          <a:bodyPr wrap="none" rtlCol="0">
            <a:spAutoFit/>
          </a:bodyPr>
          <a:lstStyle/>
          <a:p>
            <a:r>
              <a:rPr lang="en-US"/>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1" y="2766105"/>
            <a:ext cx="386644" cy="954107"/>
          </a:xfrm>
          <a:prstGeom prst="rect">
            <a:avLst/>
          </a:prstGeom>
          <a:noFill/>
        </p:spPr>
        <p:txBody>
          <a:bodyPr wrap="none" rtlCol="0">
            <a:spAutoFit/>
          </a:bodyPr>
          <a:lstStyle/>
          <a:p>
            <a:r>
              <a:rPr lang="en-US" sz="1400"/>
              <a:t>D4</a:t>
            </a:r>
          </a:p>
          <a:p>
            <a:r>
              <a:rPr lang="en-US" sz="1400"/>
              <a:t>D5</a:t>
            </a:r>
          </a:p>
          <a:p>
            <a:r>
              <a:rPr lang="en-US" sz="1400"/>
              <a:t>D6</a:t>
            </a:r>
          </a:p>
          <a:p>
            <a:r>
              <a:rPr lang="en-US" sz="140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1" y="1234175"/>
            <a:ext cx="2404283" cy="871615"/>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3" y="2574621"/>
            <a:ext cx="448039" cy="4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9" y="2637264"/>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9" y="2371544"/>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3" y="3132931"/>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2" y="2142698"/>
            <a:ext cx="1197399" cy="276999"/>
          </a:xfrm>
          <a:prstGeom prst="rect">
            <a:avLst/>
          </a:prstGeom>
          <a:noFill/>
        </p:spPr>
        <p:txBody>
          <a:bodyPr wrap="square" rtlCol="0">
            <a:spAutoFit/>
          </a:bodyPr>
          <a:lstStyle/>
          <a:p>
            <a:r>
              <a:rPr lang="en-US" sz="120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nvGraphicFramePr>
        <p:xfrm>
          <a:off x="5763237" y="3998417"/>
          <a:ext cx="5206979" cy="2670147"/>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3">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Instruction LSB</a:t>
                      </a:r>
                    </a:p>
                  </a:txBody>
                  <a:tcPr/>
                </a:tc>
                <a:tc>
                  <a:txBody>
                    <a:bodyPr/>
                    <a:lstStyle/>
                    <a:p>
                      <a:r>
                        <a:rPr lang="en-US" sz="1200"/>
                        <a:t>Equivalent Assembly Instruction</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pic>
        <p:nvPicPr>
          <p:cNvPr id="40" name="Picture 39" descr="Shape&#10;&#10;Description automatically generated with medium confidence">
            <a:extLst>
              <a:ext uri="{FF2B5EF4-FFF2-40B4-BE49-F238E27FC236}">
                <a16:creationId xmlns:a16="http://schemas.microsoft.com/office/drawing/2014/main" id="{C5FA49AF-00B1-79CE-DFCF-659D8F182AB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rot="10800000">
            <a:off x="2106710" y="2923544"/>
            <a:ext cx="934549" cy="668753"/>
          </a:xfrm>
          <a:prstGeom prst="rect">
            <a:avLst/>
          </a:prstGeom>
        </p:spPr>
      </p:pic>
      <p:cxnSp>
        <p:nvCxnSpPr>
          <p:cNvPr id="43" name="Connector: Elbow 42">
            <a:extLst>
              <a:ext uri="{FF2B5EF4-FFF2-40B4-BE49-F238E27FC236}">
                <a16:creationId xmlns:a16="http://schemas.microsoft.com/office/drawing/2014/main" id="{4557EA64-4F37-7FCE-D5D3-6944631520AA}"/>
              </a:ext>
            </a:extLst>
          </p:cNvPr>
          <p:cNvCxnSpPr>
            <a:cxnSpLocks/>
            <a:stCxn id="7" idx="3"/>
            <a:endCxn id="40" idx="3"/>
          </p:cNvCxnSpPr>
          <p:nvPr/>
        </p:nvCxnSpPr>
        <p:spPr>
          <a:xfrm flipV="1">
            <a:off x="1912381" y="3257920"/>
            <a:ext cx="194329" cy="3070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3041260" y="2435067"/>
            <a:ext cx="825109" cy="692597"/>
          </a:xfrm>
          <a:prstGeom prst="bentConnector3">
            <a:avLst>
              <a:gd name="adj1" fmla="val -27705"/>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8" action="ppaction://hlinksldjump"/>
            <a:extLst>
              <a:ext uri="{FF2B5EF4-FFF2-40B4-BE49-F238E27FC236}">
                <a16:creationId xmlns:a16="http://schemas.microsoft.com/office/drawing/2014/main" id="{CCA07D93-4E00-A212-7F46-9F7812A40FD0}"/>
              </a:ext>
            </a:extLst>
          </p:cNvPr>
          <p:cNvSpPr/>
          <p:nvPr/>
        </p:nvSpPr>
        <p:spPr>
          <a:xfrm>
            <a:off x="2403328" y="2343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sp>
        <p:nvSpPr>
          <p:cNvPr id="31" name="Arrow: Right 30">
            <a:hlinkClick r:id="rId9"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a:t>
            </a:r>
          </a:p>
        </p:txBody>
      </p:sp>
      <p:grpSp>
        <p:nvGrpSpPr>
          <p:cNvPr id="3" name="Group 2">
            <a:extLst>
              <a:ext uri="{FF2B5EF4-FFF2-40B4-BE49-F238E27FC236}">
                <a16:creationId xmlns:a16="http://schemas.microsoft.com/office/drawing/2014/main" id="{9FA80980-C982-6D15-229D-89957DC2CCD1}"/>
              </a:ext>
            </a:extLst>
          </p:cNvPr>
          <p:cNvGrpSpPr/>
          <p:nvPr/>
        </p:nvGrpSpPr>
        <p:grpSpPr>
          <a:xfrm>
            <a:off x="918134" y="3196294"/>
            <a:ext cx="994247" cy="184666"/>
            <a:chOff x="10114348" y="3078736"/>
            <a:chExt cx="994248" cy="184667"/>
          </a:xfrm>
          <a:solidFill>
            <a:srgbClr val="FFFFFF"/>
          </a:solidFill>
        </p:grpSpPr>
        <p:sp>
          <p:nvSpPr>
            <p:cNvPr id="7" name="TextBox 6">
              <a:hlinkClick r:id="rId10" action="ppaction://hlinksldjump"/>
              <a:extLst>
                <a:ext uri="{FF2B5EF4-FFF2-40B4-BE49-F238E27FC236}">
                  <a16:creationId xmlns:a16="http://schemas.microsoft.com/office/drawing/2014/main" id="{AEFB5F2E-B77F-A30F-C397-DE8D111B1065}"/>
                </a:ext>
              </a:extLst>
            </p:cNvPr>
            <p:cNvSpPr txBox="1"/>
            <p:nvPr/>
          </p:nvSpPr>
          <p:spPr>
            <a:xfrm>
              <a:off x="10114348" y="3078736"/>
              <a:ext cx="994248" cy="184667"/>
            </a:xfrm>
            <a:prstGeom prst="rect">
              <a:avLst/>
            </a:prstGeom>
            <a:grpFill/>
            <a:ln>
              <a:solidFill>
                <a:schemeClr val="accent1"/>
              </a:solidFill>
            </a:ln>
          </p:spPr>
          <p:txBody>
            <a:bodyPr wrap="none" tIns="0" bIns="0" rtlCol="0">
              <a:spAutoFit/>
            </a:bodyPr>
            <a:lstStyle/>
            <a:p>
              <a:r>
                <a:rPr lang="en-US" sz="1200" dirty="0"/>
                <a:t>PC </a:t>
              </a:r>
              <a:r>
                <a:rPr lang="en-US" sz="1200" dirty="0" err="1"/>
                <a:t>Ld</a:t>
              </a:r>
              <a:r>
                <a:rPr lang="en-US" sz="1200" dirty="0"/>
                <a:t> Branch</a:t>
              </a:r>
            </a:p>
          </p:txBody>
        </p:sp>
        <p:cxnSp>
          <p:nvCxnSpPr>
            <p:cNvPr id="12" name="Straight Connector 11">
              <a:extLst>
                <a:ext uri="{FF2B5EF4-FFF2-40B4-BE49-F238E27FC236}">
                  <a16:creationId xmlns:a16="http://schemas.microsoft.com/office/drawing/2014/main" id="{9C44B139-AB1B-9F55-3190-48FEA7124E8C}"/>
                </a:ext>
              </a:extLst>
            </p:cNvPr>
            <p:cNvCxnSpPr>
              <a:cxnSpLocks/>
            </p:cNvCxnSpPr>
            <p:nvPr/>
          </p:nvCxnSpPr>
          <p:spPr>
            <a:xfrm>
              <a:off x="10214082" y="3105035"/>
              <a:ext cx="546457" cy="0"/>
            </a:xfrm>
            <a:prstGeom prst="line">
              <a:avLst/>
            </a:prstGeom>
            <a:grpFill/>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9BBD5450-F88C-90BF-6110-5027CFBD630A}"/>
              </a:ext>
            </a:extLst>
          </p:cNvPr>
          <p:cNvSpPr txBox="1"/>
          <p:nvPr/>
        </p:nvSpPr>
        <p:spPr>
          <a:xfrm>
            <a:off x="382067" y="1367099"/>
            <a:ext cx="3729790" cy="276999"/>
          </a:xfrm>
          <a:prstGeom prst="rect">
            <a:avLst/>
          </a:prstGeom>
          <a:solidFill>
            <a:srgbClr val="FFC000"/>
          </a:solidFill>
        </p:spPr>
        <p:txBody>
          <a:bodyPr wrap="square" rtlCol="0">
            <a:spAutoFit/>
          </a:bodyPr>
          <a:lstStyle/>
          <a:p>
            <a:r>
              <a:rPr lang="en-US" sz="1200" b="1" dirty="0"/>
              <a:t>Note: </a:t>
            </a:r>
            <a:r>
              <a:rPr lang="en-US" sz="1200" dirty="0"/>
              <a:t>PC </a:t>
            </a:r>
            <a:r>
              <a:rPr lang="en-US" sz="1200" dirty="0" err="1"/>
              <a:t>Ld</a:t>
            </a:r>
            <a:r>
              <a:rPr lang="en-US" sz="1200" dirty="0"/>
              <a:t> Lo is renamed to PC Load Branch.</a:t>
            </a:r>
            <a:endParaRPr lang="en-US" sz="1200" b="1" dirty="0"/>
          </a:p>
        </p:txBody>
      </p:sp>
    </p:spTree>
    <p:extLst>
      <p:ext uri="{BB962C8B-B14F-4D97-AF65-F5344CB8AC3E}">
        <p14:creationId xmlns:p14="http://schemas.microsoft.com/office/powerpoint/2010/main" val="184591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a:t>Instruction set (v2.0)</a:t>
            </a: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992595809"/>
              </p:ext>
            </p:extLst>
          </p:nvPr>
        </p:nvGraphicFramePr>
        <p:xfrm>
          <a:off x="763069" y="691687"/>
          <a:ext cx="8128002" cy="5974080"/>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2609407">
                  <a:extLst>
                    <a:ext uri="{9D8B030D-6E8A-4147-A177-3AD203B41FA5}">
                      <a16:colId xmlns:a16="http://schemas.microsoft.com/office/drawing/2014/main" val="4034550085"/>
                    </a:ext>
                  </a:extLst>
                </a:gridCol>
                <a:gridCol w="4850424">
                  <a:extLst>
                    <a:ext uri="{9D8B030D-6E8A-4147-A177-3AD203B41FA5}">
                      <a16:colId xmlns:a16="http://schemas.microsoft.com/office/drawing/2014/main" val="2366930874"/>
                    </a:ext>
                  </a:extLst>
                </a:gridCol>
              </a:tblGrid>
              <a:tr h="154173">
                <a:tc>
                  <a:txBody>
                    <a:bodyPr/>
                    <a:lstStyle/>
                    <a:p>
                      <a:r>
                        <a:rPr lang="en-US" sz="1000" dirty="0"/>
                        <a:t>Op code</a:t>
                      </a:r>
                    </a:p>
                  </a:txBody>
                  <a:tcPr marT="18288" marB="18288"/>
                </a:tc>
                <a:tc>
                  <a:txBody>
                    <a:bodyPr/>
                    <a:lstStyle/>
                    <a:p>
                      <a:r>
                        <a:rPr lang="en-US" sz="1000"/>
                        <a:t>Instruction</a:t>
                      </a:r>
                    </a:p>
                  </a:txBody>
                  <a:tcPr marT="18288" marB="18288">
                    <a:lnB w="12700" cap="flat" cmpd="sng" algn="ctr">
                      <a:solidFill>
                        <a:schemeClr val="accent1">
                          <a:lumMod val="75000"/>
                        </a:schemeClr>
                      </a:solidFill>
                      <a:prstDash val="solid"/>
                      <a:round/>
                      <a:headEnd type="none" w="med" len="med"/>
                      <a:tailEnd type="none" w="med" len="med"/>
                    </a:lnB>
                  </a:tcPr>
                </a:tc>
                <a:tc>
                  <a:txBody>
                    <a:bodyPr/>
                    <a:lstStyle/>
                    <a:p>
                      <a:r>
                        <a:rPr lang="en-US" sz="1000" dirty="0"/>
                        <a:t>Details</a:t>
                      </a:r>
                    </a:p>
                  </a:txBody>
                  <a:tcPr marT="18288" marB="18288">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154173">
                <a:tc>
                  <a:txBody>
                    <a:bodyPr/>
                    <a:lstStyle/>
                    <a:p>
                      <a:r>
                        <a:rPr lang="en-US" sz="1000"/>
                        <a:t>0x00</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2" action="ppaction://hlinksldjump"/>
                        </a:rPr>
                        <a:t>NOP</a:t>
                      </a:r>
                      <a:endParaRPr lang="en-US" sz="100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No operation</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23224024"/>
                  </a:ext>
                </a:extLst>
              </a:tr>
              <a:tr h="154173">
                <a:tc>
                  <a:txBody>
                    <a:bodyPr/>
                    <a:lstStyle/>
                    <a:p>
                      <a:r>
                        <a:rPr lang="en-US" sz="1000"/>
                        <a:t>0x01</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3" action="ppaction://hlinksldjump"/>
                        </a:rPr>
                        <a:t>BRK</a:t>
                      </a:r>
                      <a:endParaRPr lang="en-US" sz="100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Halt the </a:t>
                      </a:r>
                      <a:r>
                        <a:rPr lang="en-US" sz="1000" dirty="0">
                          <a:solidFill>
                            <a:schemeClr val="tx1"/>
                          </a:solidFill>
                        </a:rPr>
                        <a:t>program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805155652"/>
                  </a:ext>
                </a:extLst>
              </a:tr>
              <a:tr h="279663">
                <a:tc>
                  <a:txBody>
                    <a:bodyPr/>
                    <a:lstStyle/>
                    <a:p>
                      <a:r>
                        <a:rPr lang="en-US" sz="1000"/>
                        <a:t>0x02</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4" action="ppaction://hlinksldjump"/>
                        </a:rPr>
                        <a:t>ALU</a:t>
                      </a:r>
                      <a:r>
                        <a:rPr lang="en-US" sz="1000" dirty="0"/>
                        <a:t> (Format ALU Rd, Rs1, Rs2)</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ALU instruction </a:t>
                      </a:r>
                    </a:p>
                    <a:p>
                      <a:r>
                        <a:rPr lang="en-US" sz="1000" dirty="0"/>
                        <a:t>(OR, AND, XOR, NO</a:t>
                      </a:r>
                      <a:r>
                        <a:rPr lang="en-US" sz="1000" dirty="0">
                          <a:solidFill>
                            <a:schemeClr val="tx1"/>
                          </a:solidFill>
                        </a:rPr>
                        <a:t>T, ADD, SUB, ASL, ROL, LSR, ASR, ROR, </a:t>
                      </a:r>
                      <a:r>
                        <a:rPr lang="en-US" sz="1000" dirty="0"/>
                        <a:t>ADC, SBC)</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922400386"/>
                  </a:ext>
                </a:extLst>
              </a:tr>
              <a:tr h="154173">
                <a:tc>
                  <a:txBody>
                    <a:bodyPr/>
                    <a:lstStyle/>
                    <a:p>
                      <a:r>
                        <a:rPr lang="en-US" sz="1000"/>
                        <a:t>0x03</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LDR</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Load Register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36262272"/>
                  </a:ext>
                </a:extLst>
              </a:tr>
              <a:tr h="154173">
                <a:tc>
                  <a:txBody>
                    <a:bodyPr/>
                    <a:lstStyle/>
                    <a:p>
                      <a:r>
                        <a:rPr lang="en-US" sz="1000"/>
                        <a:t>0x04</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MOV</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Copy Register (MOV instruction in ARM)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9230928"/>
                  </a:ext>
                </a:extLst>
              </a:tr>
              <a:tr h="154173">
                <a:tc>
                  <a:txBody>
                    <a:bodyPr/>
                    <a:lstStyle/>
                    <a:p>
                      <a:r>
                        <a:rPr lang="en-US" sz="1000"/>
                        <a:t>0x05</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000" dirty="0"/>
                        <a:t>Branch Absolute</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kern="1200" dirty="0">
                          <a:solidFill>
                            <a:schemeClr val="dk1"/>
                          </a:solidFill>
                          <a:latin typeface="+mn-lt"/>
                          <a:ea typeface="+mn-ea"/>
                          <a:cs typeface="+mn-cs"/>
                        </a:rPr>
                        <a:t>Jump to an address (8bit)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647306687"/>
                  </a:ext>
                </a:extLst>
              </a:tr>
              <a:tr h="279663">
                <a:tc>
                  <a:txBody>
                    <a:bodyPr/>
                    <a:lstStyle/>
                    <a:p>
                      <a:r>
                        <a:rPr lang="en-US" sz="1000"/>
                        <a:t>0x06</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ALU Immediate </a:t>
                      </a:r>
                    </a:p>
                    <a:p>
                      <a:r>
                        <a:rPr lang="en-US" sz="1000" dirty="0"/>
                        <a:t>(Format: ALU Rd, Rd, </a:t>
                      </a:r>
                      <a:r>
                        <a:rPr lang="en-US" sz="1000" dirty="0" err="1"/>
                        <a:t>imm</a:t>
                      </a:r>
                      <a:r>
                        <a:rPr lang="en-US" sz="1000" dirty="0"/>
                        <a: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ALU instruction with value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49180966"/>
                  </a:ext>
                </a:extLst>
              </a:tr>
              <a:tr h="154173">
                <a:tc>
                  <a:txBody>
                    <a:bodyPr/>
                    <a:lstStyle/>
                    <a:p>
                      <a:r>
                        <a:rPr lang="en-US" sz="1000"/>
                        <a:t>0x07</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BRANCH Relative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4"/>
                    </a:solidFill>
                  </a:tcPr>
                </a:tc>
                <a:tc>
                  <a:txBody>
                    <a:bodyPr/>
                    <a:lstStyle/>
                    <a:p>
                      <a:r>
                        <a:rPr lang="en-US" sz="1000" dirty="0"/>
                        <a:t>Relative Branch (+127  to -128)</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2385156511"/>
                  </a:ext>
                </a:extLst>
              </a:tr>
              <a:tr h="154173">
                <a:tc>
                  <a:txBody>
                    <a:bodyPr/>
                    <a:lstStyle/>
                    <a:p>
                      <a:r>
                        <a:rPr lang="en-US" sz="1000"/>
                        <a:t>0x08</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000" dirty="0"/>
                        <a:t>OUT register</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dirty="0"/>
                        <a:t>Print a register as a character or integer  </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966176449"/>
                  </a:ext>
                </a:extLst>
              </a:tr>
              <a:tr h="154173">
                <a:tc>
                  <a:txBody>
                    <a:bodyPr/>
                    <a:lstStyle/>
                    <a:p>
                      <a:r>
                        <a:rPr lang="en-US" sz="1000"/>
                        <a:t>0x09</a:t>
                      </a:r>
                    </a:p>
                  </a:txBody>
                  <a:tcPr marT="18288" marB="18288">
                    <a:lnR w="12700" cap="flat" cmpd="sng" algn="ctr">
                      <a:solidFill>
                        <a:srgbClr val="002060"/>
                      </a:solidFill>
                      <a:prstDash val="solid"/>
                      <a:round/>
                      <a:headEnd type="none" w="med" len="med"/>
                      <a:tailEnd type="none" w="med" len="med"/>
                    </a:lnR>
                  </a:tcPr>
                </a:tc>
                <a:tc>
                  <a:txBody>
                    <a:bodyPr/>
                    <a:lstStyle/>
                    <a:p>
                      <a:r>
                        <a:rPr lang="en-US" sz="1000" dirty="0"/>
                        <a:t>LMA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r>
                        <a:rPr lang="en-US" sz="1000" dirty="0"/>
                        <a:t>Load register from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412318366"/>
                  </a:ext>
                </a:extLst>
              </a:tr>
              <a:tr h="154173">
                <a:tc>
                  <a:txBody>
                    <a:bodyPr/>
                    <a:lstStyle/>
                    <a:p>
                      <a:r>
                        <a:rPr lang="en-US" sz="1000"/>
                        <a:t>0x0A</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SMA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lvl="0">
                        <a:buNone/>
                      </a:pPr>
                      <a:r>
                        <a:rPr lang="en-US" sz="1000" dirty="0"/>
                        <a:t>Store register to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915956243"/>
                  </a:ext>
                </a:extLst>
              </a:tr>
              <a:tr h="154173">
                <a:tc>
                  <a:txBody>
                    <a:bodyPr/>
                    <a:lstStyle/>
                    <a:p>
                      <a:r>
                        <a:rPr lang="en-US" sz="1000"/>
                        <a:t>0x0B</a:t>
                      </a:r>
                    </a:p>
                  </a:txBody>
                  <a:tcPr marT="18288" marB="18288">
                    <a:lnR w="12700" cap="flat" cmpd="sng" algn="ctr">
                      <a:solidFill>
                        <a:srgbClr val="002060"/>
                      </a:solidFill>
                      <a:prstDash val="solid"/>
                      <a:round/>
                      <a:headEnd type="none" w="med" len="med"/>
                      <a:tailEnd type="none" w="med" len="med"/>
                    </a:lnR>
                  </a:tcPr>
                </a:tc>
                <a:tc>
                  <a:txBody>
                    <a:bodyPr/>
                    <a:lstStyle/>
                    <a:p>
                      <a:r>
                        <a:rPr lang="en-US" sz="1000" dirty="0"/>
                        <a:t>LMR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r>
                        <a:rPr lang="en-US" sz="1000" dirty="0"/>
                        <a:t>Load register from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096940021"/>
                  </a:ext>
                </a:extLst>
              </a:tr>
              <a:tr h="154173">
                <a:tc>
                  <a:txBody>
                    <a:bodyPr/>
                    <a:lstStyle/>
                    <a:p>
                      <a:r>
                        <a:rPr lang="en-US" sz="1000"/>
                        <a:t>0x0C</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SMR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lvl="0">
                        <a:buNone/>
                      </a:pPr>
                      <a:r>
                        <a:rPr lang="en-US" sz="1000" dirty="0"/>
                        <a:t>Store register into an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506420400"/>
                  </a:ext>
                </a:extLst>
              </a:tr>
              <a:tr h="154173">
                <a:tc>
                  <a:txBody>
                    <a:bodyPr/>
                    <a:lstStyle/>
                    <a:p>
                      <a:r>
                        <a:rPr lang="en-US" sz="1000"/>
                        <a:t>0x0D</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OUT Immediate</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dirty="0"/>
                        <a:t>Print the immediate next byte as a character or integer </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50462680"/>
                  </a:ext>
                </a:extLst>
              </a:tr>
              <a:tr h="154173">
                <a:tc>
                  <a:txBody>
                    <a:bodyPr/>
                    <a:lstStyle/>
                    <a:p>
                      <a:r>
                        <a:rPr lang="en-US" sz="1000"/>
                        <a:t>0x0E</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PUSH</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vl="0">
                        <a:buNone/>
                      </a:pPr>
                      <a:endParaRPr lang="en-US" sz="1000" dirty="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920202441"/>
                  </a:ext>
                </a:extLst>
              </a:tr>
              <a:tr h="154173">
                <a:tc>
                  <a:txBody>
                    <a:bodyPr/>
                    <a:lstStyle/>
                    <a:p>
                      <a:r>
                        <a:rPr lang="en-US" sz="1000"/>
                        <a:t>0x0F</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POP</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vl="0">
                        <a:buNone/>
                      </a:pPr>
                      <a:endParaRPr lang="en-US" sz="100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40991939"/>
                  </a:ext>
                </a:extLst>
              </a:tr>
              <a:tr h="154173">
                <a:tc>
                  <a:txBody>
                    <a:bodyPr/>
                    <a:lstStyle/>
                    <a:p>
                      <a:r>
                        <a:rPr lang="en-US" sz="1000"/>
                        <a:t>0x10</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a:solidFill>
                            <a:schemeClr val="dk1"/>
                          </a:solidFill>
                          <a:latin typeface="+mn-lt"/>
                          <a:ea typeface="+mn-ea"/>
                          <a:cs typeface="+mn-cs"/>
                        </a:rPr>
                        <a:t>JSR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Jump Subroutine, store current PC in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302657"/>
                  </a:ext>
                </a:extLst>
              </a:tr>
              <a:tr h="154173">
                <a:tc>
                  <a:txBody>
                    <a:bodyPr/>
                    <a:lstStyle/>
                    <a:p>
                      <a:r>
                        <a:rPr lang="en-US" sz="1000"/>
                        <a:t>0x11</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a:solidFill>
                            <a:schemeClr val="dk1"/>
                          </a:solidFill>
                          <a:latin typeface="+mn-lt"/>
                          <a:ea typeface="+mn-ea"/>
                          <a:cs typeface="+mn-cs"/>
                        </a:rPr>
                        <a:t>RTS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Return Subroutine, Load PC from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345109218"/>
                  </a:ext>
                </a:extLst>
              </a:tr>
              <a:tr h="154173">
                <a:tc>
                  <a:txBody>
                    <a:bodyPr/>
                    <a:lstStyle/>
                    <a:p>
                      <a:r>
                        <a:rPr lang="en-US" sz="1000"/>
                        <a:t>0x12</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5" action="ppaction://hlinksldjump"/>
                        </a:rPr>
                        <a:t>TST Registers</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Compare registers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41925619"/>
                  </a:ext>
                </a:extLst>
              </a:tr>
              <a:tr h="154173">
                <a:tc>
                  <a:txBody>
                    <a:bodyPr/>
                    <a:lstStyle/>
                    <a:p>
                      <a:r>
                        <a:rPr lang="en-US" sz="1000"/>
                        <a:t>0x13</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6" action="ppaction://hlinksldjump"/>
                        </a:rPr>
                        <a:t>TST Register</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Compare register and immediate</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826039150"/>
                  </a:ext>
                </a:extLst>
              </a:tr>
              <a:tr h="154173">
                <a:tc>
                  <a:txBody>
                    <a:bodyPr/>
                    <a:lstStyle/>
                    <a:p>
                      <a:r>
                        <a:rPr lang="en-US" sz="1000"/>
                        <a:t>0x14</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7" action="ppaction://hlinksldjump"/>
                        </a:rPr>
                        <a:t>LDW1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Load Data Byte with Offset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276295529"/>
                  </a:ext>
                </a:extLst>
              </a:tr>
              <a:tr h="154173">
                <a:tc>
                  <a:txBody>
                    <a:bodyPr/>
                    <a:lstStyle/>
                    <a:p>
                      <a:r>
                        <a:rPr lang="en-US" sz="1000"/>
                        <a:t>0x15</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8" action="ppaction://hlinksldjump"/>
                        </a:rPr>
                        <a:t>LDW2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Load Data Byte with Offset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196712712"/>
                  </a:ext>
                </a:extLst>
              </a:tr>
              <a:tr h="154173">
                <a:tc>
                  <a:txBody>
                    <a:bodyPr/>
                    <a:lstStyle/>
                    <a:p>
                      <a:r>
                        <a:rPr lang="en-US" sz="1000" dirty="0"/>
                        <a:t>0x16</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9" action="ppaction://hlinksldjump"/>
                        </a:rPr>
                        <a:t>SDW1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Store Data Byte with Offset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6416252"/>
                  </a:ext>
                </a:extLst>
              </a:tr>
              <a:tr h="154173">
                <a:tc>
                  <a:txBody>
                    <a:bodyPr/>
                    <a:lstStyle/>
                    <a:p>
                      <a:r>
                        <a:rPr lang="en-US" sz="1000" dirty="0"/>
                        <a:t>0x17</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0" action="ppaction://hlinksldjump"/>
                        </a:rPr>
                        <a:t>SDW2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Store Data Byte with Offset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50593332"/>
                  </a:ext>
                </a:extLst>
              </a:tr>
              <a:tr h="154173">
                <a:tc>
                  <a:txBody>
                    <a:bodyPr/>
                    <a:lstStyle/>
                    <a:p>
                      <a:r>
                        <a:rPr lang="en-US" sz="1000" dirty="0"/>
                        <a:t>0x18</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1" action="ppaction://hlinksldjump"/>
                        </a:rPr>
                        <a:t>MAA1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Move Address with Offset to Address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516436746"/>
                  </a:ext>
                </a:extLst>
              </a:tr>
              <a:tr h="154173">
                <a:tc>
                  <a:txBody>
                    <a:bodyPr/>
                    <a:lstStyle/>
                    <a:p>
                      <a:r>
                        <a:rPr lang="en-US" sz="1000" dirty="0"/>
                        <a:t>0x19</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2" action="ppaction://hlinksldjump"/>
                        </a:rPr>
                        <a:t>MAA2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Move Address with Offset to Address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536880445"/>
                  </a:ext>
                </a:extLst>
              </a:tr>
              <a:tr h="154173">
                <a:tc>
                  <a:txBody>
                    <a:bodyPr/>
                    <a:lstStyle/>
                    <a:p>
                      <a:r>
                        <a:rPr lang="en-US" sz="1000" dirty="0"/>
                        <a:t>0x1A</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3" action="ppaction://hlinksldjump"/>
                        </a:rPr>
                        <a:t>MAG</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Move Address to General register </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162022510"/>
                  </a:ext>
                </a:extLst>
              </a:tr>
              <a:tr h="154173">
                <a:tc>
                  <a:txBody>
                    <a:bodyPr/>
                    <a:lstStyle/>
                    <a:p>
                      <a:r>
                        <a:rPr lang="en-US" sz="1000" dirty="0"/>
                        <a:t>0x1B</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4" action="ppaction://hlinksldjump"/>
                        </a:rPr>
                        <a:t>LDA</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Load Address register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874565637"/>
                  </a:ext>
                </a:extLst>
              </a:tr>
              <a:tr h="154173">
                <a:tc>
                  <a:txBody>
                    <a:bodyPr/>
                    <a:lstStyle/>
                    <a:p>
                      <a:r>
                        <a:rPr lang="en-US" sz="1000" dirty="0"/>
                        <a:t>0x1C</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5" action="ppaction://hlinksldjump"/>
                        </a:rPr>
                        <a:t>MGA</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Move General to Address register </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540134254"/>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20135147"/>
              </p:ext>
            </p:extLst>
          </p:nvPr>
        </p:nvGraphicFramePr>
        <p:xfrm>
          <a:off x="9516208" y="790004"/>
          <a:ext cx="1399443" cy="1661160"/>
        </p:xfrm>
        <a:graphic>
          <a:graphicData uri="http://schemas.openxmlformats.org/drawingml/2006/table">
            <a:tbl>
              <a:tblPr>
                <a:tableStyleId>{5C22544A-7EE6-4342-B048-85BDC9FD1C3A}</a:tableStyleId>
              </a:tblPr>
              <a:tblGrid>
                <a:gridCol w="1399443">
                  <a:extLst>
                    <a:ext uri="{9D8B030D-6E8A-4147-A177-3AD203B41FA5}">
                      <a16:colId xmlns:a16="http://schemas.microsoft.com/office/drawing/2014/main" val="2963748656"/>
                    </a:ext>
                  </a:extLst>
                </a:gridCol>
              </a:tblGrid>
              <a:tr h="53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Covered by BIST</a:t>
                      </a:r>
                    </a:p>
                  </a:txBody>
                  <a:tcPr>
                    <a:solidFill>
                      <a:schemeClr val="accent6">
                        <a:lumMod val="40000"/>
                        <a:lumOff val="60000"/>
                      </a:schemeClr>
                    </a:solidFill>
                  </a:tcPr>
                </a:tc>
                <a:extLst>
                  <a:ext uri="{0D108BD9-81ED-4DB2-BD59-A6C34878D82A}">
                    <a16:rowId xmlns:a16="http://schemas.microsoft.com/office/drawing/2014/main" val="276225573"/>
                  </a:ext>
                </a:extLst>
              </a:tr>
              <a:tr h="370840">
                <a:tc>
                  <a:txBody>
                    <a:bodyPr/>
                    <a:lstStyle/>
                    <a:p>
                      <a:r>
                        <a:rPr lang="en-US" sz="1500" dirty="0"/>
                        <a:t>Implemented </a:t>
                      </a:r>
                    </a:p>
                  </a:txBody>
                  <a:tcPr>
                    <a:solidFill>
                      <a:srgbClr val="FFFFCC"/>
                    </a:solidFill>
                  </a:tcPr>
                </a:tc>
                <a:extLst>
                  <a:ext uri="{0D108BD9-81ED-4DB2-BD59-A6C34878D82A}">
                    <a16:rowId xmlns:a16="http://schemas.microsoft.com/office/drawing/2014/main" val="4117074726"/>
                  </a:ext>
                </a:extLst>
              </a:tr>
              <a:tr h="370840">
                <a:tc>
                  <a:txBody>
                    <a:bodyPr/>
                    <a:lstStyle/>
                    <a:p>
                      <a:r>
                        <a:rPr lang="en-US" sz="1500" dirty="0"/>
                        <a:t>Planned</a:t>
                      </a:r>
                    </a:p>
                  </a:txBody>
                  <a:tcPr>
                    <a:solidFill>
                      <a:srgbClr val="CC99FF"/>
                    </a:solidFill>
                  </a:tcPr>
                </a:tc>
                <a:extLst>
                  <a:ext uri="{0D108BD9-81ED-4DB2-BD59-A6C34878D82A}">
                    <a16:rowId xmlns:a16="http://schemas.microsoft.com/office/drawing/2014/main" val="3014389022"/>
                  </a:ext>
                </a:extLst>
              </a:tr>
              <a:tr h="370840">
                <a:tc>
                  <a:txBody>
                    <a:bodyPr/>
                    <a:lstStyle/>
                    <a:p>
                      <a:r>
                        <a:rPr lang="en-US" sz="1500" dirty="0"/>
                        <a:t>Deprecating</a:t>
                      </a:r>
                    </a:p>
                  </a:txBody>
                  <a:tcPr>
                    <a:solidFill>
                      <a:srgbClr val="FFC000"/>
                    </a:solidFill>
                  </a:tcPr>
                </a:tc>
                <a:extLst>
                  <a:ext uri="{0D108BD9-81ED-4DB2-BD59-A6C34878D82A}">
                    <a16:rowId xmlns:a16="http://schemas.microsoft.com/office/drawing/2014/main" val="313708043"/>
                  </a:ext>
                </a:extLst>
              </a:tr>
            </a:tbl>
          </a:graphicData>
        </a:graphic>
      </p:graphicFrame>
      <p:pic>
        <p:nvPicPr>
          <p:cNvPr id="4" name="Picture 3">
            <a:hlinkClick r:id="rId16"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34</a:t>
            </a:fld>
            <a:endParaRPr lang="en-US" b="1">
              <a:solidFill>
                <a:schemeClr val="bg1"/>
              </a:solidFill>
            </a:endParaRPr>
          </a:p>
        </p:txBody>
      </p:sp>
    </p:spTree>
    <p:extLst>
      <p:ext uri="{BB962C8B-B14F-4D97-AF65-F5344CB8AC3E}">
        <p14:creationId xmlns:p14="http://schemas.microsoft.com/office/powerpoint/2010/main" val="118655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dirty="0"/>
              <a:t>ALU with changes</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nvGraphicFramePr>
        <p:xfrm>
          <a:off x="622581" y="1228633"/>
          <a:ext cx="10088736" cy="3108960"/>
        </p:xfrm>
        <a:graphic>
          <a:graphicData uri="http://schemas.openxmlformats.org/drawingml/2006/table">
            <a:tbl>
              <a:tblPr firstRow="1" bandRow="1">
                <a:tableStyleId>{5C22544A-7EE6-4342-B048-85BDC9FD1C3A}</a:tableStyleId>
              </a:tblPr>
              <a:tblGrid>
                <a:gridCol w="1170087">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4960">
                <a:tc>
                  <a:txBody>
                    <a:bodyPr/>
                    <a:lstStyle/>
                    <a:p>
                      <a:pPr algn="ctr"/>
                      <a:r>
                        <a:rPr lang="en-US" sz="1500" dirty="0"/>
                        <a:t>Op Select</a:t>
                      </a:r>
                    </a:p>
                  </a:txBody>
                  <a:tcPr/>
                </a:tc>
                <a:tc gridSpan="2">
                  <a:txBody>
                    <a:bodyPr/>
                    <a:lstStyle/>
                    <a:p>
                      <a:pPr algn="ctr"/>
                      <a:r>
                        <a:rPr lang="en-US" sz="1500"/>
                        <a:t>Special </a:t>
                      </a:r>
                      <a:r>
                        <a:rPr lang="en-US" sz="1500" err="1"/>
                        <a:t>Func</a:t>
                      </a:r>
                      <a:r>
                        <a:rPr lang="en-US" sz="15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Special </a:t>
                      </a:r>
                      <a:r>
                        <a:rPr lang="en-US" sz="1500" err="1"/>
                        <a:t>Func</a:t>
                      </a:r>
                      <a:r>
                        <a:rPr lang="en-US" sz="1500"/>
                        <a:t>. = 1</a:t>
                      </a:r>
                    </a:p>
                  </a:txBody>
                  <a:tcPr/>
                </a:tc>
                <a:tc hMerge="1">
                  <a:txBody>
                    <a:bodyPr/>
                    <a:lstStyle/>
                    <a:p>
                      <a:endParaRPr lang="en-US"/>
                    </a:p>
                  </a:txBody>
                  <a:tcPr/>
                </a:tc>
                <a:tc>
                  <a:txBody>
                    <a:bodyPr/>
                    <a:lstStyle/>
                    <a:p>
                      <a:pPr algn="ctr"/>
                      <a:r>
                        <a:rPr lang="en-US" sz="1500"/>
                        <a:t>Flag in</a:t>
                      </a:r>
                    </a:p>
                  </a:txBody>
                  <a:tcPr/>
                </a:tc>
                <a:tc>
                  <a:txBody>
                    <a:bodyPr/>
                    <a:lstStyle/>
                    <a:p>
                      <a:pPr algn="ctr"/>
                      <a:r>
                        <a:rPr lang="en-US" sz="1500"/>
                        <a:t>Flags Out</a:t>
                      </a:r>
                    </a:p>
                  </a:txBody>
                  <a:tcPr/>
                </a:tc>
                <a:extLst>
                  <a:ext uri="{0D108BD9-81ED-4DB2-BD59-A6C34878D82A}">
                    <a16:rowId xmlns:a16="http://schemas.microsoft.com/office/drawing/2014/main" val="1172704005"/>
                  </a:ext>
                </a:extLst>
              </a:tr>
              <a:tr h="314960">
                <a:tc>
                  <a:txBody>
                    <a:bodyPr/>
                    <a:lstStyle/>
                    <a:p>
                      <a:pPr algn="ctr"/>
                      <a:r>
                        <a:rPr lang="en-US" sz="1500"/>
                        <a:t>0</a:t>
                      </a:r>
                    </a:p>
                  </a:txBody>
                  <a:tcPr/>
                </a:tc>
                <a:tc>
                  <a:txBody>
                    <a:bodyPr/>
                    <a:lstStyle/>
                    <a:p>
                      <a:pPr algn="ctr"/>
                      <a:r>
                        <a:rPr lang="en-US" sz="1500"/>
                        <a:t>A OR B</a:t>
                      </a:r>
                    </a:p>
                  </a:txBody>
                  <a:tcPr>
                    <a:lnR w="12700" cap="flat" cmpd="sng" algn="ctr">
                      <a:solidFill>
                        <a:schemeClr val="bg1"/>
                      </a:solidFill>
                      <a:prstDash val="solid"/>
                      <a:round/>
                      <a:headEnd type="none" w="med" len="med"/>
                      <a:tailEnd type="none" w="med" len="med"/>
                    </a:lnR>
                  </a:tcPr>
                </a:tc>
                <a:tc>
                  <a:txBody>
                    <a:bodyPr/>
                    <a:lstStyle/>
                    <a:p>
                      <a:pPr algn="l"/>
                      <a:r>
                        <a:rPr lang="en-US" sz="150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3310631083"/>
                  </a:ext>
                </a:extLst>
              </a:tr>
              <a:tr h="314960">
                <a:tc>
                  <a:txBody>
                    <a:bodyPr/>
                    <a:lstStyle/>
                    <a:p>
                      <a:pPr algn="ctr"/>
                      <a:r>
                        <a:rPr lang="en-US" sz="1500"/>
                        <a:t>1</a:t>
                      </a:r>
                    </a:p>
                  </a:txBody>
                  <a:tcPr/>
                </a:tc>
                <a:tc>
                  <a:txBody>
                    <a:bodyPr/>
                    <a:lstStyle/>
                    <a:p>
                      <a:pPr algn="ctr"/>
                      <a:r>
                        <a:rPr lang="en-US" sz="150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50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 </a:t>
                      </a:r>
                    </a:p>
                  </a:txBody>
                  <a:tcPr/>
                </a:tc>
                <a:extLst>
                  <a:ext uri="{0D108BD9-81ED-4DB2-BD59-A6C34878D82A}">
                    <a16:rowId xmlns:a16="http://schemas.microsoft.com/office/drawing/2014/main" val="3738173850"/>
                  </a:ext>
                </a:extLst>
              </a:tr>
              <a:tr h="314960">
                <a:tc>
                  <a:txBody>
                    <a:bodyPr/>
                    <a:lstStyle/>
                    <a:p>
                      <a:pPr algn="ctr"/>
                      <a:r>
                        <a:rPr lang="en-US" sz="1500"/>
                        <a:t>2</a:t>
                      </a:r>
                    </a:p>
                  </a:txBody>
                  <a:tcPr/>
                </a:tc>
                <a:tc>
                  <a:txBody>
                    <a:bodyPr/>
                    <a:lstStyle/>
                    <a:p>
                      <a:pPr algn="ctr"/>
                      <a:r>
                        <a:rPr lang="en-US" sz="15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5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~B</a:t>
                      </a:r>
                    </a:p>
                  </a:txBody>
                  <a:tcPr>
                    <a:lnR w="12700" cap="flat" cmpd="sng" algn="ctr">
                      <a:solidFill>
                        <a:schemeClr val="bg1"/>
                      </a:solidFill>
                      <a:prstDash val="solid"/>
                      <a:round/>
                      <a:headEnd type="none" w="med" len="med"/>
                      <a:tailEnd type="none" w="med" len="med"/>
                    </a:lnR>
                  </a:tcPr>
                </a:tc>
                <a:tc>
                  <a:txBody>
                    <a:bodyPr/>
                    <a:lstStyle/>
                    <a:p>
                      <a:pPr algn="l"/>
                      <a:r>
                        <a:rPr lang="en-US" sz="15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1360638868"/>
                  </a:ext>
                </a:extLst>
              </a:tr>
              <a:tr h="314960">
                <a:tc>
                  <a:txBody>
                    <a:bodyPr/>
                    <a:lstStyle/>
                    <a:p>
                      <a:pPr algn="ctr"/>
                      <a:r>
                        <a:rPr lang="en-US" sz="1500"/>
                        <a:t>3</a:t>
                      </a:r>
                    </a:p>
                  </a:txBody>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 </a:t>
                      </a:r>
                    </a:p>
                  </a:txBody>
                  <a:tcPr/>
                </a:tc>
                <a:tc>
                  <a:txBody>
                    <a:bodyPr/>
                    <a:lstStyle/>
                    <a:p>
                      <a:pPr algn="ctr"/>
                      <a:r>
                        <a:rPr lang="en-US" sz="1500"/>
                        <a:t>Z, N, Co</a:t>
                      </a:r>
                    </a:p>
                  </a:txBody>
                  <a:tcPr/>
                </a:tc>
                <a:extLst>
                  <a:ext uri="{0D108BD9-81ED-4DB2-BD59-A6C34878D82A}">
                    <a16:rowId xmlns:a16="http://schemas.microsoft.com/office/drawing/2014/main" val="4155580310"/>
                  </a:ext>
                </a:extLst>
              </a:tr>
              <a:tr h="539655">
                <a:tc>
                  <a:txBody>
                    <a:bodyPr/>
                    <a:lstStyle/>
                    <a:p>
                      <a:pPr algn="ctr"/>
                      <a:r>
                        <a:rPr lang="en-US" sz="1500"/>
                        <a:t>4</a:t>
                      </a:r>
                    </a:p>
                  </a:txBody>
                  <a:tcPr/>
                </a:tc>
                <a:tc>
                  <a:txBody>
                    <a:bodyPr/>
                    <a:lstStyle/>
                    <a:p>
                      <a:pPr algn="ctr"/>
                      <a:r>
                        <a:rPr lang="en-US" sz="1500"/>
                        <a:t>Shift Left A </a:t>
                      </a:r>
                    </a:p>
                    <a:p>
                      <a:pPr algn="ctr"/>
                      <a:r>
                        <a:rPr lang="en-US" sz="1500"/>
                        <a:t>A[0]=0</a:t>
                      </a:r>
                    </a:p>
                  </a:txBody>
                  <a:tcPr>
                    <a:lnR w="12700" cap="flat" cmpd="sng" algn="ctr">
                      <a:solidFill>
                        <a:schemeClr val="bg1"/>
                      </a:solidFill>
                      <a:prstDash val="solid"/>
                      <a:round/>
                      <a:headEnd type="none" w="med" len="med"/>
                      <a:tailEnd type="none" w="med" len="med"/>
                    </a:lnR>
                  </a:tcPr>
                </a:tc>
                <a:tc>
                  <a:txBody>
                    <a:bodyPr/>
                    <a:lstStyle/>
                    <a:p>
                      <a:pPr algn="l"/>
                      <a:r>
                        <a:rPr lang="en-US" sz="150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Rotate left A</a:t>
                      </a:r>
                    </a:p>
                    <a:p>
                      <a:pPr algn="ctr"/>
                      <a:r>
                        <a:rPr lang="en-US" sz="1500"/>
                        <a:t>A[0]=</a:t>
                      </a:r>
                      <a:r>
                        <a:rPr lang="en-US" sz="1500" err="1"/>
                        <a:t>Cin</a:t>
                      </a:r>
                      <a:r>
                        <a:rPr lang="en-US" sz="1500"/>
                        <a:t> </a:t>
                      </a:r>
                    </a:p>
                  </a:txBody>
                  <a:tcPr>
                    <a:lnR w="12700" cap="flat" cmpd="sng" algn="ctr">
                      <a:solidFill>
                        <a:schemeClr val="bg1"/>
                      </a:solidFill>
                      <a:prstDash val="solid"/>
                      <a:round/>
                      <a:headEnd type="none" w="med" len="med"/>
                      <a:tailEnd type="none" w="med" len="med"/>
                    </a:lnR>
                  </a:tcPr>
                </a:tc>
                <a:tc>
                  <a:txBody>
                    <a:bodyPr/>
                    <a:lstStyle/>
                    <a:p>
                      <a:pPr algn="l"/>
                      <a:r>
                        <a:rPr lang="en-US" sz="150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(Rotate)</a:t>
                      </a:r>
                    </a:p>
                  </a:txBody>
                  <a:tcPr/>
                </a:tc>
                <a:tc>
                  <a:txBody>
                    <a:bodyPr/>
                    <a:lstStyle/>
                    <a:p>
                      <a:pPr algn="ctr"/>
                      <a:r>
                        <a:rPr lang="en-US" sz="1500"/>
                        <a:t>Z, N=A[6], Co=A[7]</a:t>
                      </a:r>
                    </a:p>
                  </a:txBody>
                  <a:tcPr/>
                </a:tc>
                <a:extLst>
                  <a:ext uri="{0D108BD9-81ED-4DB2-BD59-A6C34878D82A}">
                    <a16:rowId xmlns:a16="http://schemas.microsoft.com/office/drawing/2014/main" val="2712813175"/>
                  </a:ext>
                </a:extLst>
              </a:tr>
              <a:tr h="314960">
                <a:tc>
                  <a:txBody>
                    <a:bodyPr/>
                    <a:lstStyle/>
                    <a:p>
                      <a:pPr algn="ctr"/>
                      <a:r>
                        <a:rPr lang="en-US" sz="1500"/>
                        <a:t>5</a:t>
                      </a:r>
                    </a:p>
                  </a:txBody>
                  <a:tcPr/>
                </a:tc>
                <a:tc>
                  <a:txBody>
                    <a:bodyPr/>
                    <a:lstStyle/>
                    <a:p>
                      <a:pPr algn="ctr"/>
                      <a:r>
                        <a:rPr lang="en-US" sz="150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50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50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442150718"/>
                  </a:ext>
                </a:extLst>
              </a:tr>
              <a:tr h="314960">
                <a:tc>
                  <a:txBody>
                    <a:bodyPr/>
                    <a:lstStyle/>
                    <a:p>
                      <a:pPr algn="ctr"/>
                      <a:r>
                        <a:rPr lang="en-US" sz="1500"/>
                        <a:t>6</a:t>
                      </a:r>
                    </a:p>
                  </a:txBody>
                  <a:tcPr/>
                </a:tc>
                <a:tc>
                  <a:txBody>
                    <a:bodyPr/>
                    <a:lstStyle/>
                    <a:p>
                      <a:pPr algn="ctr"/>
                      <a:r>
                        <a:rPr lang="en-US" sz="1500" dirty="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Cin -&gt; A-&gt; Cout</a:t>
                      </a:r>
                    </a:p>
                  </a:txBody>
                  <a:tcPr>
                    <a:lnR w="12700" cap="flat" cmpd="sng" algn="ctr">
                      <a:solidFill>
                        <a:schemeClr val="bg1"/>
                      </a:solidFill>
                      <a:prstDash val="solid"/>
                      <a:round/>
                      <a:headEnd type="none" w="med" len="med"/>
                      <a:tailEnd type="none" w="med" len="med"/>
                    </a:lnR>
                  </a:tcPr>
                </a:tc>
                <a:tc>
                  <a:txBody>
                    <a:bodyPr/>
                    <a:lstStyle/>
                    <a:p>
                      <a:pPr algn="l"/>
                      <a:endParaRPr lang="en-US" sz="150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endParaRPr lang="en-US" sz="15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615310716"/>
                  </a:ext>
                </a:extLst>
              </a:tr>
              <a:tr h="314960">
                <a:tc>
                  <a:txBody>
                    <a:bodyPr/>
                    <a:lstStyle/>
                    <a:p>
                      <a:pPr algn="ctr"/>
                      <a:r>
                        <a:rPr lang="en-US" sz="1500">
                          <a:solidFill>
                            <a:schemeClr val="tx1"/>
                          </a:solidFill>
                        </a:rPr>
                        <a:t>7</a:t>
                      </a:r>
                    </a:p>
                  </a:txBody>
                  <a:tcPr/>
                </a:tc>
                <a:tc>
                  <a:txBody>
                    <a:bodyPr/>
                    <a:lstStyle/>
                    <a:p>
                      <a:pPr algn="ctr"/>
                      <a:r>
                        <a:rPr lang="en-US" sz="1500" dirty="0">
                          <a:solidFill>
                            <a:schemeClr val="tx1"/>
                          </a:solidFill>
                        </a:rPr>
                        <a:t>A + B + Cin</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solidFill>
                            <a:schemeClr val="tx1"/>
                          </a:solidFill>
                        </a:rPr>
                        <a:t>Cin</a:t>
                      </a:r>
                      <a:endParaRPr lang="en-US" sz="15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2479002857"/>
              </p:ext>
            </p:extLst>
          </p:nvPr>
        </p:nvGraphicFramePr>
        <p:xfrm>
          <a:off x="622579" y="4522163"/>
          <a:ext cx="10608860" cy="14173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314960">
                <a:tc>
                  <a:txBody>
                    <a:bodyPr/>
                    <a:lstStyle/>
                    <a:p>
                      <a:r>
                        <a:rPr lang="en-US" sz="1500" dirty="0"/>
                        <a:t>Proposal</a:t>
                      </a:r>
                    </a:p>
                  </a:txBody>
                  <a:tcPr/>
                </a:tc>
                <a:tc>
                  <a:txBody>
                    <a:bodyPr/>
                    <a:lstStyle/>
                    <a:p>
                      <a:r>
                        <a:rPr lang="en-US" sz="1500"/>
                        <a:t># of IC slots </a:t>
                      </a:r>
                    </a:p>
                  </a:txBody>
                  <a:tcPr/>
                </a:tc>
                <a:tc>
                  <a:txBody>
                    <a:bodyPr/>
                    <a:lstStyle/>
                    <a:p>
                      <a:r>
                        <a:rPr lang="en-US" sz="1500"/>
                        <a:t>Description</a:t>
                      </a:r>
                    </a:p>
                  </a:txBody>
                  <a:tcPr/>
                </a:tc>
                <a:tc>
                  <a:txBody>
                    <a:bodyPr/>
                    <a:lstStyle/>
                    <a:p>
                      <a:r>
                        <a:rPr lang="en-US" sz="1500"/>
                        <a:t>Op Code </a:t>
                      </a:r>
                    </a:p>
                  </a:txBody>
                  <a:tcPr/>
                </a:tc>
                <a:extLst>
                  <a:ext uri="{0D108BD9-81ED-4DB2-BD59-A6C34878D82A}">
                    <a16:rowId xmlns:a16="http://schemas.microsoft.com/office/drawing/2014/main" val="381336539"/>
                  </a:ext>
                </a:extLst>
              </a:tr>
              <a:tr h="538480">
                <a:tc>
                  <a:txBody>
                    <a:bodyPr/>
                    <a:lstStyle/>
                    <a:p>
                      <a:r>
                        <a:rPr lang="en-US" sz="1500"/>
                        <a:t>OR and ADD share Op Code</a:t>
                      </a:r>
                    </a:p>
                    <a:p>
                      <a:r>
                        <a:rPr lang="en-US" sz="1500"/>
                        <a:t>(low priority)</a:t>
                      </a:r>
                    </a:p>
                  </a:txBody>
                  <a:tcPr/>
                </a:tc>
                <a:tc>
                  <a:txBody>
                    <a:bodyPr/>
                    <a:lstStyle/>
                    <a:p>
                      <a:r>
                        <a:rPr lang="en-US" sz="1500" dirty="0"/>
                        <a:t>2x 74LS157</a:t>
                      </a:r>
                    </a:p>
                  </a:txBody>
                  <a:tcPr/>
                </a:tc>
                <a:tc>
                  <a:txBody>
                    <a:bodyPr/>
                    <a:lstStyle/>
                    <a:p>
                      <a:r>
                        <a:rPr lang="en-US" sz="1500"/>
                        <a:t>Special Function select OR </a:t>
                      </a:r>
                      <a:r>
                        <a:rPr lang="en-US" sz="1500" err="1"/>
                        <a:t>or</a:t>
                      </a:r>
                      <a:r>
                        <a:rPr lang="en-US" sz="1500"/>
                        <a:t> AND</a:t>
                      </a:r>
                    </a:p>
                  </a:txBody>
                  <a:tcPr/>
                </a:tc>
                <a:tc>
                  <a:txBody>
                    <a:bodyPr/>
                    <a:lstStyle/>
                    <a:p>
                      <a:r>
                        <a:rPr lang="en-US" sz="1500"/>
                        <a:t>Release op code</a:t>
                      </a:r>
                    </a:p>
                  </a:txBody>
                  <a:tcPr/>
                </a:tc>
                <a:extLst>
                  <a:ext uri="{0D108BD9-81ED-4DB2-BD59-A6C34878D82A}">
                    <a16:rowId xmlns:a16="http://schemas.microsoft.com/office/drawing/2014/main" val="4225376749"/>
                  </a:ext>
                </a:extLst>
              </a:tr>
              <a:tr h="538480">
                <a:tc>
                  <a:txBody>
                    <a:bodyPr/>
                    <a:lstStyle/>
                    <a:p>
                      <a:r>
                        <a:rPr lang="en-US" sz="1500" strike="noStrike" baseline="0"/>
                        <a:t>Allow using ALU as two registers</a:t>
                      </a:r>
                    </a:p>
                    <a:p>
                      <a:r>
                        <a:rPr lang="en-US" sz="1500" strike="noStrike" baseline="0"/>
                        <a:t>(low Priority)</a:t>
                      </a:r>
                    </a:p>
                  </a:txBody>
                  <a:tcPr/>
                </a:tc>
                <a:tc>
                  <a:txBody>
                    <a:bodyPr/>
                    <a:lstStyle/>
                    <a:p>
                      <a:endParaRPr lang="en-US" sz="1500" strike="noStrike" baseline="0"/>
                    </a:p>
                  </a:txBody>
                  <a:tcPr/>
                </a:tc>
                <a:tc>
                  <a:txBody>
                    <a:bodyPr/>
                    <a:lstStyle/>
                    <a:p>
                      <a:r>
                        <a:rPr lang="en-US" sz="1500" strike="noStrike" baseline="0"/>
                        <a:t>Need to create output A and B</a:t>
                      </a:r>
                    </a:p>
                  </a:txBody>
                  <a:tcPr/>
                </a:tc>
                <a:tc>
                  <a:txBody>
                    <a:bodyPr/>
                    <a:lstStyle/>
                    <a:p>
                      <a:endParaRPr lang="en-US" sz="1500" strike="noStrike" baseline="0"/>
                    </a:p>
                  </a:txBody>
                  <a:tcPr/>
                </a:tc>
                <a:extLst>
                  <a:ext uri="{0D108BD9-81ED-4DB2-BD59-A6C34878D82A}">
                    <a16:rowId xmlns:a16="http://schemas.microsoft.com/office/drawing/2014/main" val="3294974406"/>
                  </a:ext>
                </a:extLst>
              </a:tr>
            </a:tbl>
          </a:graphicData>
        </a:graphic>
      </p:graphicFrame>
      <p:pic>
        <p:nvPicPr>
          <p:cNvPr id="6" name="Picture 5">
            <a:hlinkClick r:id="rId3"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35</a:t>
            </a:fld>
            <a:endParaRPr lang="en-US" b="1">
              <a:solidFill>
                <a:schemeClr val="bg1"/>
              </a:solidFill>
            </a:endParaRPr>
          </a:p>
        </p:txBody>
      </p:sp>
    </p:spTree>
    <p:extLst>
      <p:ext uri="{BB962C8B-B14F-4D97-AF65-F5344CB8AC3E}">
        <p14:creationId xmlns:p14="http://schemas.microsoft.com/office/powerpoint/2010/main" val="272875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a:t>Micro-Instructions Control: NOP Instruction (00000)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9760816"/>
              </p:ext>
            </p:extLst>
          </p:nvPr>
        </p:nvGraphicFramePr>
        <p:xfrm>
          <a:off x="4716584" y="742463"/>
          <a:ext cx="5638801" cy="3291319"/>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Increment PC</a:t>
                      </a:r>
                    </a:p>
                  </a:txBody>
                  <a:tcPr/>
                </a:tc>
                <a:extLst>
                  <a:ext uri="{0D108BD9-81ED-4DB2-BD59-A6C34878D82A}">
                    <a16:rowId xmlns:a16="http://schemas.microsoft.com/office/drawing/2014/main" val="2570910443"/>
                  </a:ext>
                </a:extLst>
              </a:tr>
              <a:tr h="370840">
                <a:tc>
                  <a:txBody>
                    <a:bodyPr/>
                    <a:lstStyle/>
                    <a:p>
                      <a:pPr algn="ctr"/>
                      <a:r>
                        <a:rPr lang="en-US" sz="1300" dirty="0"/>
                        <a:t>1</a:t>
                      </a:r>
                    </a:p>
                  </a:txBody>
                  <a:tcPr/>
                </a:tc>
                <a:tc>
                  <a:txBody>
                    <a:bodyPr/>
                    <a:lstStyle/>
                    <a:p>
                      <a:pPr algn="l"/>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dirty="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NOP</a:t>
            </a: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36</a:t>
            </a:fld>
            <a:endParaRPr lang="en-US" b="1">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14172EC6-ACC4-0010-A1A8-6A19B520664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836D9313-3056-73B2-05D2-6DD81851E3A8}"/>
              </a:ext>
            </a:extLst>
          </p:cNvPr>
          <p:cNvGraphicFramePr>
            <a:graphicFrameLocks noGrp="1"/>
          </p:cNvGraphicFramePr>
          <p:nvPr>
            <p:extLst>
              <p:ext uri="{D42A27DB-BD31-4B8C-83A1-F6EECF244321}">
                <p14:modId xmlns:p14="http://schemas.microsoft.com/office/powerpoint/2010/main" val="2322170277"/>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None</a:t>
                      </a:r>
                    </a:p>
                  </a:txBody>
                  <a:tcPr>
                    <a:solidFill>
                      <a:schemeClr val="accent6"/>
                    </a:solidFill>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OpCode=00</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21670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9" y="182880"/>
            <a:ext cx="9144000" cy="457200"/>
          </a:xfrm>
        </p:spPr>
        <p:txBody>
          <a:bodyPr/>
          <a:lstStyle/>
          <a:p>
            <a:r>
              <a:rPr lang="en-US"/>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91700431"/>
              </p:ext>
            </p:extLst>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Increment PC</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dirty="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37</a:t>
            </a:fld>
            <a:endParaRPr lang="en-US" b="1">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3" y="4177324"/>
            <a:ext cx="6769653" cy="600164"/>
          </a:xfrm>
          <a:prstGeom prst="rect">
            <a:avLst/>
          </a:prstGeom>
          <a:solidFill>
            <a:srgbClr val="FFFFCC"/>
          </a:solidFill>
        </p:spPr>
        <p:txBody>
          <a:bodyPr wrap="square" rtlCol="0">
            <a:spAutoFit/>
          </a:bodyPr>
          <a:lstStyle/>
          <a:p>
            <a:r>
              <a:rPr lang="en-US" sz="1100"/>
              <a:t>Note: BRK has the same microcode as NOP, but the opcode decoder halts the clock when the opcode 00001 is detected. Stepping through it manually (via Single-Step / Run button press) resumes the clock. Hence, BRK acts as a hardware breakpoint.</a:t>
            </a:r>
          </a:p>
        </p:txBody>
      </p:sp>
      <p:graphicFrame>
        <p:nvGraphicFramePr>
          <p:cNvPr id="3" name="Table 4">
            <a:extLst>
              <a:ext uri="{FF2B5EF4-FFF2-40B4-BE49-F238E27FC236}">
                <a16:creationId xmlns:a16="http://schemas.microsoft.com/office/drawing/2014/main" id="{7D3787EF-0EB3-7194-094A-4A861DAE53C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F661BB50-A1DD-6845-4A67-C8D3B1FDBDD5}"/>
              </a:ext>
            </a:extLst>
          </p:cNvPr>
          <p:cNvGraphicFramePr>
            <a:graphicFrameLocks noGrp="1"/>
          </p:cNvGraphicFramePr>
          <p:nvPr>
            <p:extLst>
              <p:ext uri="{D42A27DB-BD31-4B8C-83A1-F6EECF244321}">
                <p14:modId xmlns:p14="http://schemas.microsoft.com/office/powerpoint/2010/main" val="72156811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None</a:t>
                      </a:r>
                    </a:p>
                  </a:txBody>
                  <a:tcPr>
                    <a:solidFill>
                      <a:schemeClr val="accent6"/>
                    </a:solidFill>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OpCode=01</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188077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00100100 = 0x24</a:t>
                      </a:r>
                    </a:p>
                  </a:txBody>
                  <a:tcPr/>
                </a:tc>
                <a:tc>
                  <a:txBody>
                    <a:bodyPr/>
                    <a:lstStyle/>
                    <a:p>
                      <a:pPr algn="l"/>
                      <a:r>
                        <a:rPr lang="en-US" sz="1300"/>
                        <a:t>Output and Read to Rd</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238002084"/>
              </p:ext>
            </p:extLst>
          </p:nvPr>
        </p:nvGraphicFramePr>
        <p:xfrm>
          <a:off x="179753" y="5619913"/>
          <a:ext cx="10173617" cy="668020"/>
        </p:xfrm>
        <a:graphic>
          <a:graphicData uri="http://schemas.openxmlformats.org/drawingml/2006/table">
            <a:tbl>
              <a:tblPr firstRow="1" bandRow="1">
                <a:tableStyleId>{5C22544A-7EE6-4342-B048-85BDC9FD1C3A}</a:tableStyleId>
              </a:tblPr>
              <a:tblGrid>
                <a:gridCol w="1091837">
                  <a:extLst>
                    <a:ext uri="{9D8B030D-6E8A-4147-A177-3AD203B41FA5}">
                      <a16:colId xmlns:a16="http://schemas.microsoft.com/office/drawing/2014/main" val="1810408170"/>
                    </a:ext>
                  </a:extLst>
                </a:gridCol>
                <a:gridCol w="895351">
                  <a:extLst>
                    <a:ext uri="{9D8B030D-6E8A-4147-A177-3AD203B41FA5}">
                      <a16:colId xmlns:a16="http://schemas.microsoft.com/office/drawing/2014/main" val="950391025"/>
                    </a:ext>
                  </a:extLst>
                </a:gridCol>
                <a:gridCol w="923925">
                  <a:extLst>
                    <a:ext uri="{9D8B030D-6E8A-4147-A177-3AD203B41FA5}">
                      <a16:colId xmlns:a16="http://schemas.microsoft.com/office/drawing/2014/main" val="1217920130"/>
                    </a:ext>
                  </a:extLst>
                </a:gridCol>
                <a:gridCol w="2643187">
                  <a:extLst>
                    <a:ext uri="{9D8B030D-6E8A-4147-A177-3AD203B41FA5}">
                      <a16:colId xmlns:a16="http://schemas.microsoft.com/office/drawing/2014/main" val="1475888205"/>
                    </a:ext>
                  </a:extLst>
                </a:gridCol>
                <a:gridCol w="785813">
                  <a:extLst>
                    <a:ext uri="{9D8B030D-6E8A-4147-A177-3AD203B41FA5}">
                      <a16:colId xmlns:a16="http://schemas.microsoft.com/office/drawing/2014/main" val="1355185516"/>
                    </a:ext>
                  </a:extLst>
                </a:gridCol>
                <a:gridCol w="1643063">
                  <a:extLst>
                    <a:ext uri="{9D8B030D-6E8A-4147-A177-3AD203B41FA5}">
                      <a16:colId xmlns:a16="http://schemas.microsoft.com/office/drawing/2014/main" val="2050007723"/>
                    </a:ext>
                  </a:extLst>
                </a:gridCol>
                <a:gridCol w="219044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OpCode=02</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5" y="4734113"/>
            <a:ext cx="3536546"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Rs1, Rs2</a:t>
            </a:r>
          </a:p>
        </p:txBody>
      </p:sp>
      <p:pic>
        <p:nvPicPr>
          <p:cNvPr id="11" name="Picture 10">
            <a:hlinkClick r:id="rId3"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38</a:t>
            </a:fld>
            <a:endParaRPr lang="en-US" b="1">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2" name="Table 4">
            <a:extLst>
              <a:ext uri="{FF2B5EF4-FFF2-40B4-BE49-F238E27FC236}">
                <a16:creationId xmlns:a16="http://schemas.microsoft.com/office/drawing/2014/main" id="{B63E5C71-839C-D79F-7ADC-214F03FCD1EB}"/>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64985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a:t>Micro-Instructions Control: Load Immediate to Reg (00011)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01100000 = 0x60</a:t>
                      </a:r>
                    </a:p>
                  </a:txBody>
                  <a:tcPr/>
                </a:tc>
                <a:tc>
                  <a:txBody>
                    <a:bodyPr/>
                    <a:lstStyle/>
                    <a:p>
                      <a:pPr algn="l"/>
                      <a:r>
                        <a:rPr lang="en-US" sz="1300"/>
                        <a:t>Write </a:t>
                      </a:r>
                      <a:r>
                        <a:rPr lang="en-US" sz="1300" err="1"/>
                        <a:t>imm</a:t>
                      </a:r>
                      <a:r>
                        <a:rPr lang="en-US" sz="1300"/>
                        <a:t> to bus and Rd read</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81960954"/>
              </p:ext>
            </p:extLst>
          </p:nvPr>
        </p:nvGraphicFramePr>
        <p:xfrm>
          <a:off x="179752" y="5619913"/>
          <a:ext cx="10131063" cy="59436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1">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1048849">
                  <a:extLst>
                    <a:ext uri="{9D8B030D-6E8A-4147-A177-3AD203B41FA5}">
                      <a16:colId xmlns:a16="http://schemas.microsoft.com/office/drawing/2014/main" val="2050007723"/>
                    </a:ext>
                  </a:extLst>
                </a:gridCol>
                <a:gridCol w="2790825">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a:t>
                      </a:r>
                      <a:r>
                        <a:rPr lang="en-US" sz="1300" err="1"/>
                        <a:t>Imm</a:t>
                      </a:r>
                      <a:endParaRPr lang="en-US" sz="1300"/>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OpCode=03</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39</a:t>
            </a:fld>
            <a:endParaRPr lang="en-US" b="1">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6306A5C-40BE-DE94-0B75-EEBA25FB0BB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7620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1"/>
            <a:ext cx="7118131" cy="1363719"/>
          </a:xfrm>
        </p:spPr>
        <p:txBody>
          <a:bodyPr anchor="ctr"/>
          <a:lstStyle/>
          <a:p>
            <a:r>
              <a:rPr lang="en-US" sz="4000" dirty="0"/>
              <a:t>ByteFrost V2.0 – 16bit Address</a:t>
            </a:r>
          </a:p>
        </p:txBody>
      </p:sp>
    </p:spTree>
    <p:extLst>
      <p:ext uri="{BB962C8B-B14F-4D97-AF65-F5344CB8AC3E}">
        <p14:creationId xmlns:p14="http://schemas.microsoft.com/office/powerpoint/2010/main" val="1325567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00110000 = 0x30</a:t>
                      </a:r>
                    </a:p>
                  </a:txBody>
                  <a:tcPr/>
                </a:tc>
                <a:tc>
                  <a:txBody>
                    <a:bodyPr/>
                    <a:lstStyle/>
                    <a:p>
                      <a:pPr algn="l"/>
                      <a:r>
                        <a:rPr lang="en-US" sz="1300"/>
                        <a:t>Write Rs1 to bus and Rd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433092087"/>
              </p:ext>
            </p:extLst>
          </p:nvPr>
        </p:nvGraphicFramePr>
        <p:xfrm>
          <a:off x="179753" y="5624993"/>
          <a:ext cx="10140587" cy="668020"/>
        </p:xfrm>
        <a:graphic>
          <a:graphicData uri="http://schemas.openxmlformats.org/drawingml/2006/table">
            <a:tbl>
              <a:tblPr firstRow="1" bandRow="1">
                <a:tableStyleId>{5C22544A-7EE6-4342-B048-85BDC9FD1C3A}</a:tableStyleId>
              </a:tblPr>
              <a:tblGrid>
                <a:gridCol w="1171400">
                  <a:extLst>
                    <a:ext uri="{9D8B030D-6E8A-4147-A177-3AD203B41FA5}">
                      <a16:colId xmlns:a16="http://schemas.microsoft.com/office/drawing/2014/main" val="1810408170"/>
                    </a:ext>
                  </a:extLst>
                </a:gridCol>
                <a:gridCol w="878932">
                  <a:extLst>
                    <a:ext uri="{9D8B030D-6E8A-4147-A177-3AD203B41FA5}">
                      <a16:colId xmlns:a16="http://schemas.microsoft.com/office/drawing/2014/main" val="950391025"/>
                    </a:ext>
                  </a:extLst>
                </a:gridCol>
                <a:gridCol w="1153311">
                  <a:extLst>
                    <a:ext uri="{9D8B030D-6E8A-4147-A177-3AD203B41FA5}">
                      <a16:colId xmlns:a16="http://schemas.microsoft.com/office/drawing/2014/main" val="1217920130"/>
                    </a:ext>
                  </a:extLst>
                </a:gridCol>
                <a:gridCol w="2837047">
                  <a:extLst>
                    <a:ext uri="{9D8B030D-6E8A-4147-A177-3AD203B41FA5}">
                      <a16:colId xmlns:a16="http://schemas.microsoft.com/office/drawing/2014/main" val="1475888205"/>
                    </a:ext>
                  </a:extLst>
                </a:gridCol>
                <a:gridCol w="836459">
                  <a:extLst>
                    <a:ext uri="{9D8B030D-6E8A-4147-A177-3AD203B41FA5}">
                      <a16:colId xmlns:a16="http://schemas.microsoft.com/office/drawing/2014/main" val="1355185516"/>
                    </a:ext>
                  </a:extLst>
                </a:gridCol>
                <a:gridCol w="1172531">
                  <a:extLst>
                    <a:ext uri="{9D8B030D-6E8A-4147-A177-3AD203B41FA5}">
                      <a16:colId xmlns:a16="http://schemas.microsoft.com/office/drawing/2014/main" val="2050007723"/>
                    </a:ext>
                  </a:extLst>
                </a:gridCol>
                <a:gridCol w="2090907">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dirty="0" err="1"/>
                        <a:t>OpCode</a:t>
                      </a:r>
                      <a:r>
                        <a:rPr lang="en-US" sz="1300" dirty="0"/>
                        <a:t>=04</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40</a:t>
            </a:fld>
            <a:endParaRPr lang="en-US" b="1">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81E3EF-5893-629A-1AFB-E1C714D7DA6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50000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1709706649"/>
              </p:ext>
            </p:extLst>
          </p:nvPr>
        </p:nvGraphicFramePr>
        <p:xfrm>
          <a:off x="179751" y="5619913"/>
          <a:ext cx="10664460" cy="594360"/>
        </p:xfrm>
        <a:graphic>
          <a:graphicData uri="http://schemas.openxmlformats.org/drawingml/2006/table">
            <a:tbl>
              <a:tblPr firstRow="1" bandRow="1">
                <a:tableStyleId>{5C22544A-7EE6-4342-B048-85BDC9FD1C3A}</a:tableStyleId>
              </a:tblPr>
              <a:tblGrid>
                <a:gridCol w="1364249">
                  <a:extLst>
                    <a:ext uri="{9D8B030D-6E8A-4147-A177-3AD203B41FA5}">
                      <a16:colId xmlns:a16="http://schemas.microsoft.com/office/drawing/2014/main" val="1810408170"/>
                    </a:ext>
                  </a:extLst>
                </a:gridCol>
                <a:gridCol w="1325888">
                  <a:extLst>
                    <a:ext uri="{9D8B030D-6E8A-4147-A177-3AD203B41FA5}">
                      <a16:colId xmlns:a16="http://schemas.microsoft.com/office/drawing/2014/main" val="950391025"/>
                    </a:ext>
                  </a:extLst>
                </a:gridCol>
                <a:gridCol w="1205532">
                  <a:extLst>
                    <a:ext uri="{9D8B030D-6E8A-4147-A177-3AD203B41FA5}">
                      <a16:colId xmlns:a16="http://schemas.microsoft.com/office/drawing/2014/main" val="1217920130"/>
                    </a:ext>
                  </a:extLst>
                </a:gridCol>
                <a:gridCol w="1915447">
                  <a:extLst>
                    <a:ext uri="{9D8B030D-6E8A-4147-A177-3AD203B41FA5}">
                      <a16:colId xmlns:a16="http://schemas.microsoft.com/office/drawing/2014/main" val="1475888205"/>
                    </a:ext>
                  </a:extLst>
                </a:gridCol>
                <a:gridCol w="2576860">
                  <a:extLst>
                    <a:ext uri="{9D8B030D-6E8A-4147-A177-3AD203B41FA5}">
                      <a16:colId xmlns:a16="http://schemas.microsoft.com/office/drawing/2014/main" val="1355185516"/>
                    </a:ext>
                  </a:extLst>
                </a:gridCol>
                <a:gridCol w="2276484">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OpCode=05</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423399"/>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0x1_40 01_0100_0000</a:t>
                      </a:r>
                    </a:p>
                  </a:txBody>
                  <a:tcPr/>
                </a:tc>
                <a:tc>
                  <a:txBody>
                    <a:bodyPr/>
                    <a:lstStyle/>
                    <a:p>
                      <a:pPr algn="l"/>
                      <a:r>
                        <a:rPr lang="en-US" sz="130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0x0_80 00_1000_0000</a:t>
                      </a:r>
                    </a:p>
                  </a:txBody>
                  <a:tcPr/>
                </a:tc>
                <a:tc>
                  <a:txBody>
                    <a:bodyPr/>
                    <a:lstStyle/>
                    <a:p>
                      <a:pPr algn="l"/>
                      <a:r>
                        <a:rPr lang="en-US" sz="1300"/>
                        <a:t>PC advance</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80365" y="2436627"/>
          <a:ext cx="5087485" cy="2834640"/>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640080">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Low instruction register</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41</a:t>
            </a:fld>
            <a:endParaRPr lang="en-US" b="1">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B2ED1B1-4F35-0ABA-5338-A7EA413BA2F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996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49959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10_0000_0001_0010 = 2012</a:t>
                      </a:r>
                    </a:p>
                  </a:txBody>
                  <a:tcPr/>
                </a:tc>
                <a:tc>
                  <a:txBody>
                    <a:bodyPr/>
                    <a:lstStyle/>
                    <a:p>
                      <a:pPr algn="l"/>
                      <a:r>
                        <a:rPr lang="en-US" sz="160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0100_0001 = 0x0041</a:t>
                      </a:r>
                    </a:p>
                  </a:txBody>
                  <a:tcPr/>
                </a:tc>
                <a:tc>
                  <a:txBody>
                    <a:bodyPr/>
                    <a:lstStyle/>
                    <a:p>
                      <a:pPr algn="l"/>
                      <a:r>
                        <a:rPr lang="en-US" sz="1600"/>
                        <a:t>Load 4 bit </a:t>
                      </a:r>
                      <a:r>
                        <a:rPr lang="en-US" sz="1600" err="1"/>
                        <a:t>imm</a:t>
                      </a:r>
                      <a:r>
                        <a:rPr lang="en-US" sz="1600"/>
                        <a:t> 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0010_0100 = 0x0024</a:t>
                      </a:r>
                    </a:p>
                  </a:txBody>
                  <a:tcPr/>
                </a:tc>
                <a:tc>
                  <a:txBody>
                    <a:bodyPr/>
                    <a:lstStyle/>
                    <a:p>
                      <a:pPr algn="l"/>
                      <a:r>
                        <a:rPr lang="en-US" sz="160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1000_0000 = 0x0080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3394071396"/>
              </p:ext>
            </p:extLst>
          </p:nvPr>
        </p:nvGraphicFramePr>
        <p:xfrm>
          <a:off x="179753" y="5619913"/>
          <a:ext cx="10021526"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90952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OpCode=06</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42</a:t>
            </a:fld>
            <a:endParaRPr lang="en-US" b="1">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7B05CB-002D-7932-6286-0F13127E5F6C}"/>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97943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291319"/>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10_0000_0010 0x2_02</a:t>
                      </a:r>
                    </a:p>
                  </a:txBody>
                  <a:tcPr/>
                </a:tc>
                <a:tc>
                  <a:txBody>
                    <a:bodyPr/>
                    <a:lstStyle/>
                    <a:p>
                      <a:pPr algn="l"/>
                      <a:r>
                        <a:rPr lang="en-US" sz="1600"/>
                        <a:t>Load PC into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00_0100_0001 0x0_41</a:t>
                      </a:r>
                    </a:p>
                  </a:txBody>
                  <a:tcPr/>
                </a:tc>
                <a:tc>
                  <a:txBody>
                    <a:bodyPr/>
                    <a:lstStyle/>
                    <a:p>
                      <a:pPr algn="l"/>
                      <a:r>
                        <a:rPr lang="en-US" sz="160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01_0000_0100 0x1_04</a:t>
                      </a:r>
                    </a:p>
                  </a:txBody>
                  <a:tcPr/>
                </a:tc>
                <a:tc>
                  <a:txBody>
                    <a:bodyPr/>
                    <a:lstStyle/>
                    <a:p>
                      <a:pPr algn="l"/>
                      <a:r>
                        <a:rPr lang="en-US" sz="1600"/>
                        <a:t>Output</a:t>
                      </a:r>
                      <a:r>
                        <a:rPr lang="en-US" sz="1600" baseline="0"/>
                        <a:t> ALU </a:t>
                      </a:r>
                      <a:r>
                        <a:rPr lang="en-US" sz="1600" baseline="0" err="1"/>
                        <a:t>val</a:t>
                      </a:r>
                      <a:r>
                        <a:rPr lang="en-US" sz="1600" baseline="0"/>
                        <a:t>, load PC</a:t>
                      </a:r>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00_1000_0000 0x0_80</a:t>
                      </a:r>
                    </a:p>
                  </a:txBody>
                  <a:tcPr/>
                </a:tc>
                <a:tc>
                  <a:txBody>
                    <a:bodyPr/>
                    <a:lstStyle/>
                    <a:p>
                      <a:pPr algn="l"/>
                      <a:r>
                        <a:rPr lang="en-US" sz="1600"/>
                        <a:t>Advance PC</a:t>
                      </a:r>
                      <a:endParaRPr lang="en-US" sz="1600" strike="sngStrike"/>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45697" y="2949767"/>
          <a:ext cx="4733396" cy="2670147"/>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695087">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OpCode</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07</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27</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47</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67</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87</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A7</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C7</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E7</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43</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3886909805"/>
              </p:ext>
            </p:extLst>
          </p:nvPr>
        </p:nvGraphicFramePr>
        <p:xfrm>
          <a:off x="179753" y="5619913"/>
          <a:ext cx="10102488" cy="594360"/>
        </p:xfrm>
        <a:graphic>
          <a:graphicData uri="http://schemas.openxmlformats.org/drawingml/2006/table">
            <a:tbl>
              <a:tblPr firstRow="1" bandRow="1">
                <a:tableStyleId>{5C22544A-7EE6-4342-B048-85BDC9FD1C3A}</a:tableStyleId>
              </a:tblPr>
              <a:tblGrid>
                <a:gridCol w="1292359">
                  <a:extLst>
                    <a:ext uri="{9D8B030D-6E8A-4147-A177-3AD203B41FA5}">
                      <a16:colId xmlns:a16="http://schemas.microsoft.com/office/drawing/2014/main" val="1810408170"/>
                    </a:ext>
                  </a:extLst>
                </a:gridCol>
                <a:gridCol w="1256019">
                  <a:extLst>
                    <a:ext uri="{9D8B030D-6E8A-4147-A177-3AD203B41FA5}">
                      <a16:colId xmlns:a16="http://schemas.microsoft.com/office/drawing/2014/main" val="950391025"/>
                    </a:ext>
                  </a:extLst>
                </a:gridCol>
                <a:gridCol w="1142005">
                  <a:extLst>
                    <a:ext uri="{9D8B030D-6E8A-4147-A177-3AD203B41FA5}">
                      <a16:colId xmlns:a16="http://schemas.microsoft.com/office/drawing/2014/main" val="1217920130"/>
                    </a:ext>
                  </a:extLst>
                </a:gridCol>
                <a:gridCol w="1814511">
                  <a:extLst>
                    <a:ext uri="{9D8B030D-6E8A-4147-A177-3AD203B41FA5}">
                      <a16:colId xmlns:a16="http://schemas.microsoft.com/office/drawing/2014/main" val="1475888205"/>
                    </a:ext>
                  </a:extLst>
                </a:gridCol>
                <a:gridCol w="2441071">
                  <a:extLst>
                    <a:ext uri="{9D8B030D-6E8A-4147-A177-3AD203B41FA5}">
                      <a16:colId xmlns:a16="http://schemas.microsoft.com/office/drawing/2014/main" val="1355185516"/>
                    </a:ext>
                  </a:extLst>
                </a:gridCol>
                <a:gridCol w="2156523">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OpCode=07</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8C066917-5F50-BBEB-729E-D2EBECF729A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7" name="TextBox 6">
            <a:extLst>
              <a:ext uri="{FF2B5EF4-FFF2-40B4-BE49-F238E27FC236}">
                <a16:creationId xmlns:a16="http://schemas.microsoft.com/office/drawing/2014/main" id="{DA18E71E-17A1-33EA-68D7-D3C727E46A9A}"/>
              </a:ext>
            </a:extLst>
          </p:cNvPr>
          <p:cNvSpPr txBox="1"/>
          <p:nvPr/>
        </p:nvSpPr>
        <p:spPr>
          <a:xfrm>
            <a:off x="1915907" y="2505670"/>
            <a:ext cx="3729790" cy="923330"/>
          </a:xfrm>
          <a:prstGeom prst="rect">
            <a:avLst/>
          </a:prstGeom>
          <a:solidFill>
            <a:srgbClr val="FFC000"/>
          </a:solidFill>
        </p:spPr>
        <p:txBody>
          <a:bodyPr wrap="square" rtlCol="0">
            <a:spAutoFit/>
          </a:bodyPr>
          <a:lstStyle/>
          <a:p>
            <a:r>
              <a:rPr lang="en-US" b="1" dirty="0"/>
              <a:t>Note: </a:t>
            </a:r>
            <a:r>
              <a:rPr lang="en-US" dirty="0"/>
              <a:t>This only sets the PC Low register! As such, this instruction is </a:t>
            </a:r>
            <a:r>
              <a:rPr lang="en-US" b="1" dirty="0">
                <a:solidFill>
                  <a:srgbClr val="C00000"/>
                </a:solidFill>
              </a:rPr>
              <a:t>Deprecated</a:t>
            </a:r>
            <a:r>
              <a:rPr lang="en-US" dirty="0"/>
              <a:t>.</a:t>
            </a:r>
            <a:endParaRPr lang="en-US" b="1" dirty="0"/>
          </a:p>
        </p:txBody>
      </p:sp>
    </p:spTree>
    <p:extLst>
      <p:ext uri="{BB962C8B-B14F-4D97-AF65-F5344CB8AC3E}">
        <p14:creationId xmlns:p14="http://schemas.microsoft.com/office/powerpoint/2010/main" val="22438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648737842"/>
              </p:ext>
            </p:extLst>
          </p:nvPr>
        </p:nvGraphicFramePr>
        <p:xfrm>
          <a:off x="4716584" y="742463"/>
          <a:ext cx="5638802" cy="32659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70866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register to be loaded (need value of Rs1</a:t>
                      </a:r>
                      <a:r>
                        <a:rPr lang="en-US" sz="1300">
                          <a:solidFill>
                            <a:srgbClr val="FF0000"/>
                          </a:solidFill>
                        </a:rPr>
                        <a:t>)- No longer required</a:t>
                      </a:r>
                    </a:p>
                  </a:txBody>
                  <a:tcPr/>
                </a:tc>
                <a:extLst>
                  <a:ext uri="{0D108BD9-81ED-4DB2-BD59-A6C34878D82A}">
                    <a16:rowId xmlns:a16="http://schemas.microsoft.com/office/drawing/2014/main" val="3571661217"/>
                  </a:ext>
                </a:extLst>
              </a:tr>
              <a:tr h="1120140">
                <a:tc>
                  <a:txBody>
                    <a:bodyPr/>
                    <a:lstStyle/>
                    <a:p>
                      <a:pPr algn="ctr"/>
                      <a:r>
                        <a:rPr lang="en-US" sz="1300"/>
                        <a:t>1</a:t>
                      </a:r>
                    </a:p>
                  </a:txBody>
                  <a:tcPr/>
                </a:tc>
                <a:tc>
                  <a:txBody>
                    <a:bodyPr/>
                    <a:lstStyle/>
                    <a:p>
                      <a:pPr lvl="0" algn="l">
                        <a:buNone/>
                      </a:pPr>
                      <a:r>
                        <a:rPr lang="en-US" sz="1300"/>
                        <a:t>0001_0000 = 0x10</a:t>
                      </a:r>
                    </a:p>
                  </a:txBody>
                  <a:tcPr/>
                </a:tc>
                <a:tc>
                  <a:txBody>
                    <a:bodyPr/>
                    <a:lstStyle/>
                    <a:p>
                      <a:pPr lvl="0" algn="l">
                        <a:buNone/>
                      </a:pPr>
                      <a:r>
                        <a:rPr lang="en-US" sz="1300"/>
                        <a:t>Write Rs1 to the bus</a:t>
                      </a:r>
                    </a:p>
                    <a:p>
                      <a:pPr lvl="0" algn="l">
                        <a:buNone/>
                      </a:pPr>
                      <a:r>
                        <a:rPr lang="en-US" sz="130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3"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2" y="4872501"/>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44</a:t>
            </a:fld>
            <a:endParaRPr lang="en-US" b="1">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430126331"/>
              </p:ext>
            </p:extLst>
          </p:nvPr>
        </p:nvGraphicFramePr>
        <p:xfrm>
          <a:off x="193267" y="5619913"/>
          <a:ext cx="9946100" cy="668020"/>
        </p:xfrm>
        <a:graphic>
          <a:graphicData uri="http://schemas.openxmlformats.org/drawingml/2006/table">
            <a:tbl>
              <a:tblPr firstRow="1" bandRow="1">
                <a:tableStyleId>{5C22544A-7EE6-4342-B048-85BDC9FD1C3A}</a:tableStyleId>
              </a:tblPr>
              <a:tblGrid>
                <a:gridCol w="1158847">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1">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5">
                  <a:extLst>
                    <a:ext uri="{9D8B030D-6E8A-4147-A177-3AD203B41FA5}">
                      <a16:colId xmlns:a16="http://schemas.microsoft.com/office/drawing/2014/main" val="1355185516"/>
                    </a:ext>
                  </a:extLst>
                </a:gridCol>
                <a:gridCol w="1237651">
                  <a:extLst>
                    <a:ext uri="{9D8B030D-6E8A-4147-A177-3AD203B41FA5}">
                      <a16:colId xmlns:a16="http://schemas.microsoft.com/office/drawing/2014/main" val="2050007723"/>
                    </a:ext>
                  </a:extLst>
                </a:gridCol>
                <a:gridCol w="190500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 A=0</a:t>
                      </a:r>
                    </a:p>
                  </a:txBody>
                  <a:tcPr/>
                </a:tc>
                <a:tc>
                  <a:txBody>
                    <a:bodyPr/>
                    <a:lstStyle/>
                    <a:p>
                      <a:pPr algn="ctr"/>
                      <a:r>
                        <a:rPr lang="en-US" sz="1300"/>
                        <a:t>OpCode=08</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9DBEF365-88BE-8965-F88B-99123BC59D0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146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03291905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OpCode=09</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45</a:t>
            </a:fld>
            <a:endParaRPr lang="en-US" b="1">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9E256E3-5172-E123-7A49-AF7365031C6F}"/>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504EF1FC-C9E8-D475-1AAA-628B153C1E7C}"/>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55411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byte to RAM from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5" y="1"/>
            <a:ext cx="1037463" cy="1862048"/>
          </a:xfrm>
          <a:prstGeom prst="rect">
            <a:avLst/>
          </a:prstGeom>
          <a:noFill/>
        </p:spPr>
        <p:txBody>
          <a:bodyPr wrap="none" rtlCol="0">
            <a:spAutoFit/>
          </a:bodyPr>
          <a:lstStyle/>
          <a:p>
            <a:r>
              <a:rPr lang="en-US" sz="1150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10429384"/>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OpCode=0A</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46</a:t>
            </a:fld>
            <a:endParaRPr lang="en-US" b="1">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4" name="Table 4">
            <a:extLst>
              <a:ext uri="{FF2B5EF4-FFF2-40B4-BE49-F238E27FC236}">
                <a16:creationId xmlns:a16="http://schemas.microsoft.com/office/drawing/2014/main" id="{377FF965-4803-D741-A1BC-E5F4FFC4379B}"/>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8" name="TextBox 7">
            <a:extLst>
              <a:ext uri="{FF2B5EF4-FFF2-40B4-BE49-F238E27FC236}">
                <a16:creationId xmlns:a16="http://schemas.microsoft.com/office/drawing/2014/main" id="{9ECDA5CB-FA65-1377-C5A4-282C9CE7CB79}"/>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71444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86167" cy="1862048"/>
          </a:xfrm>
          <a:prstGeom prst="rect">
            <a:avLst/>
          </a:prstGeom>
          <a:noFill/>
        </p:spPr>
        <p:txBody>
          <a:bodyPr wrap="none" rtlCol="0">
            <a:spAutoFit/>
          </a:bodyPr>
          <a:lstStyle/>
          <a:p>
            <a:r>
              <a:rPr lang="en-US" sz="1150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20604207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OpCode=0B</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47</a:t>
            </a:fld>
            <a:endParaRPr lang="en-US" b="1">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4"/>
            <a:ext cx="2481659" cy="523220"/>
          </a:xfrm>
          <a:prstGeom prst="rect">
            <a:avLst/>
          </a:prstGeom>
          <a:solidFill>
            <a:srgbClr val="FFFFCC"/>
          </a:solidFill>
        </p:spPr>
        <p:txBody>
          <a:bodyPr wrap="square" rtlCol="0">
            <a:spAutoFit/>
          </a:bodyPr>
          <a:lstStyle/>
          <a:p>
            <a:r>
              <a:rPr lang="en-US" sz="2800"/>
              <a:t>Effect: Rd = *Rs</a:t>
            </a:r>
          </a:p>
        </p:txBody>
      </p:sp>
      <p:graphicFrame>
        <p:nvGraphicFramePr>
          <p:cNvPr id="4" name="Table 4">
            <a:extLst>
              <a:ext uri="{FF2B5EF4-FFF2-40B4-BE49-F238E27FC236}">
                <a16:creationId xmlns:a16="http://schemas.microsoft.com/office/drawing/2014/main" id="{65613B23-2B07-A414-AB6B-A872A26FC3BC}"/>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1016B431-52C9-5DDE-5063-455EE95C2853}"/>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93500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01_0000_0001_0000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value at Rd to RAM</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71741" cy="1862048"/>
          </a:xfrm>
          <a:prstGeom prst="rect">
            <a:avLst/>
          </a:prstGeom>
          <a:noFill/>
        </p:spPr>
        <p:txBody>
          <a:bodyPr wrap="none" rtlCol="0">
            <a:spAutoFit/>
          </a:bodyPr>
          <a:lstStyle/>
          <a:p>
            <a:r>
              <a:rPr lang="en-US" sz="1150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0008382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OpCode=0C</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SMR </a:t>
            </a:r>
            <a:r>
              <a:rPr lang="en-US" sz="2800" err="1">
                <a:solidFill>
                  <a:srgbClr val="00B050"/>
                </a:solidFill>
                <a:latin typeface="Consolas" panose="020B0609020204030204" pitchFamily="49" charset="0"/>
              </a:rPr>
              <a:t>Rd_data</a:t>
            </a:r>
            <a:r>
              <a:rPr lang="en-US" sz="2800">
                <a:solidFill>
                  <a:srgbClr val="00B050"/>
                </a:solidFill>
                <a:latin typeface="Consolas" panose="020B0609020204030204" pitchFamily="49" charset="0"/>
              </a:rPr>
              <a:t>, Rs1_</a:t>
            </a:r>
            <a:r>
              <a:rPr lang="en-US" sz="2800" err="1">
                <a:solidFill>
                  <a:srgbClr val="00B050"/>
                </a:solidFill>
                <a:latin typeface="Consolas" panose="020B0609020204030204" pitchFamily="49" charset="0"/>
              </a:rPr>
              <a:t>addr</a:t>
            </a:r>
            <a:endParaRPr lang="en-US" sz="2800">
              <a:solidFill>
                <a:srgbClr val="00B050"/>
              </a:solidFill>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48</a:t>
            </a:fld>
            <a:endParaRPr lang="en-US" b="1">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a:t>Micro-Instructions Control: SMR (Store Memory Register) (01100)</a:t>
            </a:r>
          </a:p>
        </p:txBody>
      </p:sp>
      <p:graphicFrame>
        <p:nvGraphicFramePr>
          <p:cNvPr id="3" name="Table 4">
            <a:extLst>
              <a:ext uri="{FF2B5EF4-FFF2-40B4-BE49-F238E27FC236}">
                <a16:creationId xmlns:a16="http://schemas.microsoft.com/office/drawing/2014/main" id="{D455E1C5-3D17-21C2-7FAD-3279636E97E3}"/>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F2AC3470-D431-BD3B-9BF7-BE303D4719B8}"/>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377860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244295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instruction register to be loaded</a:t>
                      </a:r>
                    </a:p>
                  </a:txBody>
                  <a:tcPr/>
                </a:tc>
                <a:extLst>
                  <a:ext uri="{0D108BD9-81ED-4DB2-BD59-A6C34878D82A}">
                    <a16:rowId xmlns:a16="http://schemas.microsoft.com/office/drawing/2014/main" val="728758943"/>
                  </a:ext>
                </a:extLst>
              </a:tr>
              <a:tr h="502920">
                <a:tc>
                  <a:txBody>
                    <a:bodyPr/>
                    <a:lstStyle/>
                    <a:p>
                      <a:pPr algn="ctr"/>
                      <a:r>
                        <a:rPr lang="en-US" sz="1300"/>
                        <a:t>1</a:t>
                      </a:r>
                    </a:p>
                  </a:txBody>
                  <a:tcPr/>
                </a:tc>
                <a:tc>
                  <a:txBody>
                    <a:bodyPr/>
                    <a:lstStyle/>
                    <a:p>
                      <a:pPr lvl="0" algn="l">
                        <a:buNone/>
                      </a:pPr>
                      <a:r>
                        <a:rPr lang="en-US" sz="1300"/>
                        <a:t>0100_0000 = 0x40</a:t>
                      </a:r>
                    </a:p>
                  </a:txBody>
                  <a:tcPr/>
                </a:tc>
                <a:tc>
                  <a:txBody>
                    <a:bodyPr/>
                    <a:lstStyle/>
                    <a:p>
                      <a:pPr lvl="0" algn="l">
                        <a:buNone/>
                      </a:pPr>
                      <a:r>
                        <a:rPr lang="en-US" sz="130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3"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5" y="1"/>
            <a:ext cx="1091966" cy="1862048"/>
          </a:xfrm>
          <a:prstGeom prst="rect">
            <a:avLst/>
          </a:prstGeom>
          <a:noFill/>
        </p:spPr>
        <p:txBody>
          <a:bodyPr wrap="none" rtlCol="0">
            <a:spAutoFit/>
          </a:bodyPr>
          <a:lstStyle/>
          <a:p>
            <a:r>
              <a:rPr lang="en-US" sz="1150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#Imm,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49</a:t>
            </a:fld>
            <a:endParaRPr lang="en-US" b="1">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2685063215"/>
              </p:ext>
            </p:extLst>
          </p:nvPr>
        </p:nvGraphicFramePr>
        <p:xfrm>
          <a:off x="193267" y="5634601"/>
          <a:ext cx="10331858" cy="6680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1299268">
                  <a:extLst>
                    <a:ext uri="{9D8B030D-6E8A-4147-A177-3AD203B41FA5}">
                      <a16:colId xmlns:a16="http://schemas.microsoft.com/office/drawing/2014/main" val="2050007723"/>
                    </a:ext>
                  </a:extLst>
                </a:gridCol>
                <a:gridCol w="2752725">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 A=0</a:t>
                      </a:r>
                    </a:p>
                  </a:txBody>
                  <a:tcPr/>
                </a:tc>
                <a:tc>
                  <a:txBody>
                    <a:bodyPr/>
                    <a:lstStyle/>
                    <a:p>
                      <a:pPr algn="ctr"/>
                      <a:r>
                        <a:rPr lang="en-US" sz="1300"/>
                        <a:t>OpCode=0D</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0BF96814-EBF4-F227-16BD-AE79F9C03F90}"/>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82027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C9BE0-EDF4-FB03-378E-8B44891B5E0E}"/>
            </a:ext>
          </a:extLst>
        </p:cNvPr>
        <p:cNvGrpSpPr/>
        <p:nvPr/>
      </p:nvGrpSpPr>
      <p:grpSpPr>
        <a:xfrm>
          <a:off x="0" y="0"/>
          <a:ext cx="0" cy="0"/>
          <a:chOff x="0" y="0"/>
          <a:chExt cx="0" cy="0"/>
        </a:xfrm>
      </p:grpSpPr>
      <p:sp>
        <p:nvSpPr>
          <p:cNvPr id="164" name="Rectangle 163">
            <a:extLst>
              <a:ext uri="{FF2B5EF4-FFF2-40B4-BE49-F238E27FC236}">
                <a16:creationId xmlns:a16="http://schemas.microsoft.com/office/drawing/2014/main" id="{06009A91-1383-B9CF-6EEB-80DF8F8E0DDB}"/>
              </a:ext>
            </a:extLst>
          </p:cNvPr>
          <p:cNvSpPr/>
          <p:nvPr/>
        </p:nvSpPr>
        <p:spPr>
          <a:xfrm>
            <a:off x="2437168" y="3801937"/>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4BCCE4F1-4DD2-6FE5-56CC-F1F7F34F9097}"/>
              </a:ext>
            </a:extLst>
          </p:cNvPr>
          <p:cNvSpPr/>
          <p:nvPr/>
        </p:nvSpPr>
        <p:spPr>
          <a:xfrm>
            <a:off x="2437168" y="3228181"/>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AD4371E-C483-3F72-24BB-A12779456BD0}"/>
              </a:ext>
            </a:extLst>
          </p:cNvPr>
          <p:cNvSpPr/>
          <p:nvPr/>
        </p:nvSpPr>
        <p:spPr>
          <a:xfrm>
            <a:off x="2437168" y="2654425"/>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9B46006F-3F4E-0533-F64D-2C2263802F25}"/>
              </a:ext>
            </a:extLst>
          </p:cNvPr>
          <p:cNvSpPr/>
          <p:nvPr/>
        </p:nvSpPr>
        <p:spPr>
          <a:xfrm>
            <a:off x="2437168" y="2080669"/>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D4A42E4E-9302-702B-7944-5213532D6264}"/>
              </a:ext>
            </a:extLst>
          </p:cNvPr>
          <p:cNvSpPr/>
          <p:nvPr/>
        </p:nvSpPr>
        <p:spPr>
          <a:xfrm>
            <a:off x="2437168" y="4375692"/>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A47B4D0A-F7E1-7B97-C4F2-394F6A512798}"/>
              </a:ext>
            </a:extLst>
          </p:cNvPr>
          <p:cNvSpPr txBox="1"/>
          <p:nvPr/>
        </p:nvSpPr>
        <p:spPr>
          <a:xfrm>
            <a:off x="4631207" y="2154137"/>
            <a:ext cx="497252" cy="261610"/>
          </a:xfrm>
          <a:prstGeom prst="rect">
            <a:avLst/>
          </a:prstGeom>
          <a:noFill/>
        </p:spPr>
        <p:txBody>
          <a:bodyPr wrap="none" rtlCol="0">
            <a:spAutoFit/>
          </a:bodyPr>
          <a:lstStyle/>
          <a:p>
            <a:r>
              <a:rPr lang="en-US" sz="1100" dirty="0"/>
              <a:t>3msb</a:t>
            </a:r>
          </a:p>
        </p:txBody>
      </p:sp>
      <p:sp>
        <p:nvSpPr>
          <p:cNvPr id="129" name="TextBox 128">
            <a:extLst>
              <a:ext uri="{FF2B5EF4-FFF2-40B4-BE49-F238E27FC236}">
                <a16:creationId xmlns:a16="http://schemas.microsoft.com/office/drawing/2014/main" id="{24B0A132-BF5C-FEF5-2C95-3BEE99BEBA36}"/>
              </a:ext>
            </a:extLst>
          </p:cNvPr>
          <p:cNvSpPr txBox="1"/>
          <p:nvPr/>
        </p:nvSpPr>
        <p:spPr>
          <a:xfrm>
            <a:off x="5612891" y="2740238"/>
            <a:ext cx="328936" cy="261610"/>
          </a:xfrm>
          <a:prstGeom prst="rect">
            <a:avLst/>
          </a:prstGeom>
          <a:noFill/>
        </p:spPr>
        <p:txBody>
          <a:bodyPr wrap="none" rtlCol="0">
            <a:spAutoFit/>
          </a:bodyPr>
          <a:lstStyle/>
          <a:p>
            <a:r>
              <a:rPr lang="en-US" sz="1100" dirty="0"/>
              <a:t>CE</a:t>
            </a:r>
          </a:p>
        </p:txBody>
      </p:sp>
      <p:sp>
        <p:nvSpPr>
          <p:cNvPr id="130" name="TextBox 129">
            <a:extLst>
              <a:ext uri="{FF2B5EF4-FFF2-40B4-BE49-F238E27FC236}">
                <a16:creationId xmlns:a16="http://schemas.microsoft.com/office/drawing/2014/main" id="{51600C10-A819-89AA-8034-D168409F2690}"/>
              </a:ext>
            </a:extLst>
          </p:cNvPr>
          <p:cNvSpPr txBox="1"/>
          <p:nvPr/>
        </p:nvSpPr>
        <p:spPr>
          <a:xfrm>
            <a:off x="5612891" y="3548017"/>
            <a:ext cx="328936" cy="261610"/>
          </a:xfrm>
          <a:prstGeom prst="rect">
            <a:avLst/>
          </a:prstGeom>
          <a:noFill/>
        </p:spPr>
        <p:txBody>
          <a:bodyPr wrap="none" rtlCol="0">
            <a:spAutoFit/>
          </a:bodyPr>
          <a:lstStyle/>
          <a:p>
            <a:r>
              <a:rPr lang="en-US" sz="1100" dirty="0"/>
              <a:t>CE</a:t>
            </a:r>
          </a:p>
        </p:txBody>
      </p:sp>
      <p:sp>
        <p:nvSpPr>
          <p:cNvPr id="5" name="Title 4">
            <a:extLst>
              <a:ext uri="{FF2B5EF4-FFF2-40B4-BE49-F238E27FC236}">
                <a16:creationId xmlns:a16="http://schemas.microsoft.com/office/drawing/2014/main" id="{E6AD2189-933E-F904-A4B3-2E3331C44428}"/>
              </a:ext>
            </a:extLst>
          </p:cNvPr>
          <p:cNvSpPr>
            <a:spLocks noGrp="1"/>
          </p:cNvSpPr>
          <p:nvPr>
            <p:ph type="ctrTitle"/>
          </p:nvPr>
        </p:nvSpPr>
        <p:spPr/>
        <p:txBody>
          <a:bodyPr/>
          <a:lstStyle/>
          <a:p>
            <a:r>
              <a:rPr lang="en-US" dirty="0"/>
              <a:t>Unified Bus Operation (v2.0)</a:t>
            </a:r>
          </a:p>
        </p:txBody>
      </p:sp>
      <p:sp>
        <p:nvSpPr>
          <p:cNvPr id="6" name="Rectangle 5">
            <a:extLst>
              <a:ext uri="{FF2B5EF4-FFF2-40B4-BE49-F238E27FC236}">
                <a16:creationId xmlns:a16="http://schemas.microsoft.com/office/drawing/2014/main" id="{60DEFC76-9998-19B4-1F88-A502BC47381D}"/>
              </a:ext>
            </a:extLst>
          </p:cNvPr>
          <p:cNvSpPr/>
          <p:nvPr/>
        </p:nvSpPr>
        <p:spPr>
          <a:xfrm>
            <a:off x="7681949" y="1200727"/>
            <a:ext cx="282975" cy="5080000"/>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7" name="Rectangle 6">
            <a:extLst>
              <a:ext uri="{FF2B5EF4-FFF2-40B4-BE49-F238E27FC236}">
                <a16:creationId xmlns:a16="http://schemas.microsoft.com/office/drawing/2014/main" id="{DA24EA2B-76E2-56E0-D502-7EA795D4766A}"/>
              </a:ext>
            </a:extLst>
          </p:cNvPr>
          <p:cNvSpPr/>
          <p:nvPr/>
        </p:nvSpPr>
        <p:spPr>
          <a:xfrm>
            <a:off x="772914" y="1874983"/>
            <a:ext cx="282975" cy="4481367"/>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8" name="Rectangle 7">
            <a:extLst>
              <a:ext uri="{FF2B5EF4-FFF2-40B4-BE49-F238E27FC236}">
                <a16:creationId xmlns:a16="http://schemas.microsoft.com/office/drawing/2014/main" id="{42778E0D-0ACE-E826-DD06-FBCB740A2466}"/>
              </a:ext>
            </a:extLst>
          </p:cNvPr>
          <p:cNvSpPr/>
          <p:nvPr/>
        </p:nvSpPr>
        <p:spPr>
          <a:xfrm rot="16200000">
            <a:off x="4901686" y="1944603"/>
            <a:ext cx="282975" cy="8540519"/>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9" name="Rectangle 8">
            <a:hlinkClick r:id="rId2" action="ppaction://hlinksldjump"/>
            <a:extLst>
              <a:ext uri="{FF2B5EF4-FFF2-40B4-BE49-F238E27FC236}">
                <a16:creationId xmlns:a16="http://schemas.microsoft.com/office/drawing/2014/main" id="{0624C475-378C-9235-EDCB-4968A695E201}"/>
              </a:ext>
            </a:extLst>
          </p:cNvPr>
          <p:cNvSpPr/>
          <p:nvPr/>
        </p:nvSpPr>
        <p:spPr>
          <a:xfrm>
            <a:off x="1512429" y="5384416"/>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Instruction Registers</a:t>
            </a:r>
          </a:p>
        </p:txBody>
      </p:sp>
      <p:cxnSp>
        <p:nvCxnSpPr>
          <p:cNvPr id="11" name="Straight Arrow Connector 10">
            <a:extLst>
              <a:ext uri="{FF2B5EF4-FFF2-40B4-BE49-F238E27FC236}">
                <a16:creationId xmlns:a16="http://schemas.microsoft.com/office/drawing/2014/main" id="{30D28E6A-30EC-6071-B087-C34D5761DEA0}"/>
              </a:ext>
            </a:extLst>
          </p:cNvPr>
          <p:cNvCxnSpPr>
            <a:cxnSpLocks/>
            <a:endCxn id="9" idx="1"/>
          </p:cNvCxnSpPr>
          <p:nvPr/>
        </p:nvCxnSpPr>
        <p:spPr>
          <a:xfrm>
            <a:off x="1035605" y="5613016"/>
            <a:ext cx="476824"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04133538-73E4-D915-0FE1-7AF7515A16E1}"/>
              </a:ext>
            </a:extLst>
          </p:cNvPr>
          <p:cNvCxnSpPr>
            <a:cxnSpLocks/>
            <a:endCxn id="13" idx="1"/>
          </p:cNvCxnSpPr>
          <p:nvPr/>
        </p:nvCxnSpPr>
        <p:spPr>
          <a:xfrm flipV="1">
            <a:off x="1055888" y="3768105"/>
            <a:ext cx="477037"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15" name="Rectangle 14">
            <a:hlinkClick r:id="rId3" action="ppaction://hlinksldjump"/>
            <a:extLst>
              <a:ext uri="{FF2B5EF4-FFF2-40B4-BE49-F238E27FC236}">
                <a16:creationId xmlns:a16="http://schemas.microsoft.com/office/drawing/2014/main" id="{6C8986A6-3FB3-7696-2F78-B527DC212D3C}"/>
              </a:ext>
            </a:extLst>
          </p:cNvPr>
          <p:cNvSpPr/>
          <p:nvPr/>
        </p:nvSpPr>
        <p:spPr>
          <a:xfrm>
            <a:off x="5786491" y="3789235"/>
            <a:ext cx="1005840" cy="457200"/>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a:t>SRAM</a:t>
            </a:r>
          </a:p>
        </p:txBody>
      </p:sp>
      <p:sp>
        <p:nvSpPr>
          <p:cNvPr id="16" name="Rectangle 15">
            <a:hlinkClick r:id="rId4" action="ppaction://hlinksldjump"/>
            <a:extLst>
              <a:ext uri="{FF2B5EF4-FFF2-40B4-BE49-F238E27FC236}">
                <a16:creationId xmlns:a16="http://schemas.microsoft.com/office/drawing/2014/main" id="{A8554522-2D3F-3A1E-D752-7CF3E3C6A555}"/>
              </a:ext>
            </a:extLst>
          </p:cNvPr>
          <p:cNvSpPr/>
          <p:nvPr/>
        </p:nvSpPr>
        <p:spPr>
          <a:xfrm>
            <a:off x="5786491" y="2997435"/>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a:t>EEPROM</a:t>
            </a:r>
          </a:p>
        </p:txBody>
      </p:sp>
      <p:sp>
        <p:nvSpPr>
          <p:cNvPr id="17" name="Rectangle 16">
            <a:extLst>
              <a:ext uri="{FF2B5EF4-FFF2-40B4-BE49-F238E27FC236}">
                <a16:creationId xmlns:a16="http://schemas.microsoft.com/office/drawing/2014/main" id="{4467AEC6-DD2E-51B8-9D93-908A045CE8C5}"/>
              </a:ext>
            </a:extLst>
          </p:cNvPr>
          <p:cNvSpPr/>
          <p:nvPr/>
        </p:nvSpPr>
        <p:spPr>
          <a:xfrm>
            <a:off x="4356027" y="1274618"/>
            <a:ext cx="282975" cy="375920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9" name="Rectangle 18">
            <a:hlinkClick r:id="rId5" action="ppaction://hlinksldjump"/>
            <a:extLst>
              <a:ext uri="{FF2B5EF4-FFF2-40B4-BE49-F238E27FC236}">
                <a16:creationId xmlns:a16="http://schemas.microsoft.com/office/drawing/2014/main" id="{BBD9601B-98CE-4F02-B323-B7B412025CA7}"/>
              </a:ext>
            </a:extLst>
          </p:cNvPr>
          <p:cNvSpPr/>
          <p:nvPr/>
        </p:nvSpPr>
        <p:spPr>
          <a:xfrm>
            <a:off x="1532925" y="3015433"/>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a:t>Stack Pointer</a:t>
            </a:r>
          </a:p>
        </p:txBody>
      </p:sp>
      <p:cxnSp>
        <p:nvCxnSpPr>
          <p:cNvPr id="20" name="Straight Arrow Connector 19">
            <a:extLst>
              <a:ext uri="{FF2B5EF4-FFF2-40B4-BE49-F238E27FC236}">
                <a16:creationId xmlns:a16="http://schemas.microsoft.com/office/drawing/2014/main" id="{1FB2D77E-55A6-C26F-E2ED-F55A505FF7E7}"/>
              </a:ext>
            </a:extLst>
          </p:cNvPr>
          <p:cNvCxnSpPr>
            <a:cxnSpLocks/>
            <a:endCxn id="19" idx="1"/>
          </p:cNvCxnSpPr>
          <p:nvPr/>
        </p:nvCxnSpPr>
        <p:spPr>
          <a:xfrm flipV="1">
            <a:off x="1065337" y="3198313"/>
            <a:ext cx="467588"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21" name="Rectangle 20">
            <a:hlinkClick r:id="rId6" action="ppaction://hlinksldjump"/>
            <a:extLst>
              <a:ext uri="{FF2B5EF4-FFF2-40B4-BE49-F238E27FC236}">
                <a16:creationId xmlns:a16="http://schemas.microsoft.com/office/drawing/2014/main" id="{C594A1F6-C28A-EB8E-76BE-450E36097344}"/>
              </a:ext>
            </a:extLst>
          </p:cNvPr>
          <p:cNvSpPr/>
          <p:nvPr/>
        </p:nvSpPr>
        <p:spPr>
          <a:xfrm>
            <a:off x="1532925" y="2445641"/>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Program Counter</a:t>
            </a:r>
          </a:p>
        </p:txBody>
      </p:sp>
      <p:cxnSp>
        <p:nvCxnSpPr>
          <p:cNvPr id="22" name="Straight Arrow Connector 21">
            <a:extLst>
              <a:ext uri="{FF2B5EF4-FFF2-40B4-BE49-F238E27FC236}">
                <a16:creationId xmlns:a16="http://schemas.microsoft.com/office/drawing/2014/main" id="{1B459A8F-BF3A-2321-BC37-D10E815B57E0}"/>
              </a:ext>
            </a:extLst>
          </p:cNvPr>
          <p:cNvCxnSpPr>
            <a:cxnSpLocks/>
            <a:endCxn id="21" idx="1"/>
          </p:cNvCxnSpPr>
          <p:nvPr/>
        </p:nvCxnSpPr>
        <p:spPr>
          <a:xfrm flipV="1">
            <a:off x="1069960" y="2628521"/>
            <a:ext cx="462965"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C5897969-8673-5BD5-00B1-36B8D83437E0}"/>
              </a:ext>
            </a:extLst>
          </p:cNvPr>
          <p:cNvCxnSpPr>
            <a:cxnSpLocks/>
            <a:stCxn id="19" idx="3"/>
          </p:cNvCxnSpPr>
          <p:nvPr/>
        </p:nvCxnSpPr>
        <p:spPr>
          <a:xfrm>
            <a:off x="2538765" y="3198313"/>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B20DB054-52F7-0722-599C-E00DA8DC171D}"/>
              </a:ext>
            </a:extLst>
          </p:cNvPr>
          <p:cNvCxnSpPr>
            <a:cxnSpLocks/>
            <a:stCxn id="13" idx="3"/>
          </p:cNvCxnSpPr>
          <p:nvPr/>
        </p:nvCxnSpPr>
        <p:spPr>
          <a:xfrm>
            <a:off x="2538765" y="3768105"/>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A9CEE9FA-3859-9850-DA2D-C93395F1B82A}"/>
              </a:ext>
            </a:extLst>
          </p:cNvPr>
          <p:cNvCxnSpPr>
            <a:endCxn id="16" idx="1"/>
          </p:cNvCxnSpPr>
          <p:nvPr/>
        </p:nvCxnSpPr>
        <p:spPr>
          <a:xfrm>
            <a:off x="4639002" y="32260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59753AB0-2B26-A839-D50D-50BF64CF061E}"/>
              </a:ext>
            </a:extLst>
          </p:cNvPr>
          <p:cNvCxnSpPr>
            <a:endCxn id="15" idx="1"/>
          </p:cNvCxnSpPr>
          <p:nvPr/>
        </p:nvCxnSpPr>
        <p:spPr>
          <a:xfrm flipV="1">
            <a:off x="4639002" y="40178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Rectangle 41">
            <a:hlinkClick r:id="rId7" action="ppaction://hlinksldjump"/>
            <a:extLst>
              <a:ext uri="{FF2B5EF4-FFF2-40B4-BE49-F238E27FC236}">
                <a16:creationId xmlns:a16="http://schemas.microsoft.com/office/drawing/2014/main" id="{3EEA8D10-E1B4-C258-C78F-4730CD1CE8A3}"/>
              </a:ext>
            </a:extLst>
          </p:cNvPr>
          <p:cNvSpPr/>
          <p:nvPr/>
        </p:nvSpPr>
        <p:spPr>
          <a:xfrm>
            <a:off x="5098918" y="2123490"/>
            <a:ext cx="787701" cy="420465"/>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a:t>AMAP</a:t>
            </a:r>
          </a:p>
          <a:p>
            <a:pPr algn="ctr"/>
            <a:r>
              <a:rPr lang="en-US" sz="1400"/>
              <a:t>Decoder</a:t>
            </a:r>
          </a:p>
        </p:txBody>
      </p:sp>
      <p:cxnSp>
        <p:nvCxnSpPr>
          <p:cNvPr id="44" name="Connector: Elbow 43">
            <a:extLst>
              <a:ext uri="{FF2B5EF4-FFF2-40B4-BE49-F238E27FC236}">
                <a16:creationId xmlns:a16="http://schemas.microsoft.com/office/drawing/2014/main" id="{D116D635-A96F-3F83-A600-91BC0354B683}"/>
              </a:ext>
            </a:extLst>
          </p:cNvPr>
          <p:cNvCxnSpPr>
            <a:cxnSpLocks/>
            <a:stCxn id="42" idx="2"/>
          </p:cNvCxnSpPr>
          <p:nvPr/>
        </p:nvCxnSpPr>
        <p:spPr>
          <a:xfrm rot="16200000" flipH="1">
            <a:off x="5489196" y="2547528"/>
            <a:ext cx="450324" cy="443178"/>
          </a:xfrm>
          <a:prstGeom prst="bent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69C2733D-BDB0-0620-AB53-DA6B664AEC09}"/>
              </a:ext>
            </a:extLst>
          </p:cNvPr>
          <p:cNvCxnSpPr>
            <a:cxnSpLocks/>
            <a:stCxn id="42" idx="2"/>
          </p:cNvCxnSpPr>
          <p:nvPr/>
        </p:nvCxnSpPr>
        <p:spPr>
          <a:xfrm rot="16200000" flipH="1">
            <a:off x="5095810" y="2940914"/>
            <a:ext cx="1242978" cy="449060"/>
          </a:xfrm>
          <a:prstGeom prst="bentConnector3">
            <a:avLst>
              <a:gd name="adj1" fmla="val 84925"/>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A3C68E8-1F1F-34AD-5DE7-B184B37CF8AE}"/>
              </a:ext>
            </a:extLst>
          </p:cNvPr>
          <p:cNvCxnSpPr>
            <a:cxnSpLocks/>
            <a:endCxn id="42" idx="1"/>
          </p:cNvCxnSpPr>
          <p:nvPr/>
        </p:nvCxnSpPr>
        <p:spPr>
          <a:xfrm flipV="1">
            <a:off x="4639002" y="2333723"/>
            <a:ext cx="459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2D5E0DC-1648-593D-63BD-A4CDD15BF2BA}"/>
              </a:ext>
            </a:extLst>
          </p:cNvPr>
          <p:cNvSpPr/>
          <p:nvPr/>
        </p:nvSpPr>
        <p:spPr>
          <a:xfrm>
            <a:off x="5786491" y="4581033"/>
            <a:ext cx="1005840" cy="457200"/>
          </a:xfrm>
          <a:prstGeom prst="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sz="1400"/>
              <a:t>MMIO</a:t>
            </a:r>
          </a:p>
        </p:txBody>
      </p:sp>
      <p:cxnSp>
        <p:nvCxnSpPr>
          <p:cNvPr id="53" name="Straight Arrow Connector 52">
            <a:extLst>
              <a:ext uri="{FF2B5EF4-FFF2-40B4-BE49-F238E27FC236}">
                <a16:creationId xmlns:a16="http://schemas.microsoft.com/office/drawing/2014/main" id="{74F8153F-F3C5-7E1C-3B43-FA3DB4BA2FFE}"/>
              </a:ext>
            </a:extLst>
          </p:cNvPr>
          <p:cNvCxnSpPr>
            <a:cxnSpLocks/>
            <a:endCxn id="52" idx="1"/>
          </p:cNvCxnSpPr>
          <p:nvPr/>
        </p:nvCxnSpPr>
        <p:spPr>
          <a:xfrm flipV="1">
            <a:off x="4639002" y="4809633"/>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3256ADC5-FC67-0B20-380B-6CB6C6C60725}"/>
              </a:ext>
            </a:extLst>
          </p:cNvPr>
          <p:cNvCxnSpPr>
            <a:cxnSpLocks/>
            <a:stCxn id="42" idx="2"/>
          </p:cNvCxnSpPr>
          <p:nvPr/>
        </p:nvCxnSpPr>
        <p:spPr>
          <a:xfrm rot="16200000" flipH="1">
            <a:off x="4698759" y="3337965"/>
            <a:ext cx="2037078" cy="449058"/>
          </a:xfrm>
          <a:prstGeom prst="bentConnector3">
            <a:avLst>
              <a:gd name="adj1" fmla="val 9126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hlinkClick r:id="rId8" action="ppaction://hlinksldjump"/>
            <a:extLst>
              <a:ext uri="{FF2B5EF4-FFF2-40B4-BE49-F238E27FC236}">
                <a16:creationId xmlns:a16="http://schemas.microsoft.com/office/drawing/2014/main" id="{8D1C9749-F348-2468-3BCE-E2990428FA73}"/>
              </a:ext>
            </a:extLst>
          </p:cNvPr>
          <p:cNvSpPr/>
          <p:nvPr/>
        </p:nvSpPr>
        <p:spPr>
          <a:xfrm>
            <a:off x="2804053" y="5383730"/>
            <a:ext cx="2092820" cy="458572"/>
          </a:xfrm>
          <a:prstGeom prst="roundRect">
            <a:avLst/>
          </a:prstGeom>
          <a:solidFill>
            <a:srgbClr val="CC99FF"/>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a:t>Micro</a:t>
            </a:r>
            <a:endParaRPr lang="en-US"/>
          </a:p>
          <a:p>
            <a:pPr algn="ctr"/>
            <a:r>
              <a:rPr lang="en-US" sz="1400"/>
              <a:t>Instructions</a:t>
            </a:r>
            <a:endParaRPr lang="en-US"/>
          </a:p>
        </p:txBody>
      </p:sp>
      <p:cxnSp>
        <p:nvCxnSpPr>
          <p:cNvPr id="71" name="Straight Arrow Connector 70">
            <a:extLst>
              <a:ext uri="{FF2B5EF4-FFF2-40B4-BE49-F238E27FC236}">
                <a16:creationId xmlns:a16="http://schemas.microsoft.com/office/drawing/2014/main" id="{ACE59664-9AFB-709F-E257-A0C462BE60EC}"/>
              </a:ext>
            </a:extLst>
          </p:cNvPr>
          <p:cNvCxnSpPr>
            <a:cxnSpLocks/>
            <a:stCxn id="9" idx="3"/>
            <a:endCxn id="61" idx="1"/>
          </p:cNvCxnSpPr>
          <p:nvPr/>
        </p:nvCxnSpPr>
        <p:spPr>
          <a:xfrm>
            <a:off x="2518269" y="5613016"/>
            <a:ext cx="285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2D733F0-5CE4-90CB-1652-50F96E34DBE5}"/>
              </a:ext>
            </a:extLst>
          </p:cNvPr>
          <p:cNvCxnSpPr>
            <a:cxnSpLocks/>
            <a:stCxn id="61" idx="0"/>
            <a:endCxn id="17" idx="2"/>
          </p:cNvCxnSpPr>
          <p:nvPr/>
        </p:nvCxnSpPr>
        <p:spPr>
          <a:xfrm rot="5400000" flipH="1" flipV="1">
            <a:off x="3999035" y="4885250"/>
            <a:ext cx="349909" cy="647052"/>
          </a:xfrm>
          <a:prstGeom prst="bent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9345AEB7-CF42-EB69-C4C0-22FD7438F19F}"/>
              </a:ext>
            </a:extLst>
          </p:cNvPr>
          <p:cNvSpPr txBox="1"/>
          <p:nvPr/>
        </p:nvSpPr>
        <p:spPr>
          <a:xfrm>
            <a:off x="3661458" y="4988948"/>
            <a:ext cx="883575" cy="261610"/>
          </a:xfrm>
          <a:prstGeom prst="rect">
            <a:avLst/>
          </a:prstGeom>
          <a:noFill/>
        </p:spPr>
        <p:txBody>
          <a:bodyPr wrap="none" rtlCol="0">
            <a:spAutoFit/>
          </a:bodyPr>
          <a:lstStyle/>
          <a:p>
            <a:r>
              <a:rPr lang="en-US" sz="1100" dirty="0"/>
              <a:t>Read /Write</a:t>
            </a:r>
          </a:p>
        </p:txBody>
      </p:sp>
      <p:cxnSp>
        <p:nvCxnSpPr>
          <p:cNvPr id="83" name="Straight Arrow Connector 82">
            <a:extLst>
              <a:ext uri="{FF2B5EF4-FFF2-40B4-BE49-F238E27FC236}">
                <a16:creationId xmlns:a16="http://schemas.microsoft.com/office/drawing/2014/main" id="{103AACC9-4329-2478-3593-64318A337E3B}"/>
              </a:ext>
            </a:extLst>
          </p:cNvPr>
          <p:cNvCxnSpPr>
            <a:cxnSpLocks/>
            <a:stCxn id="16" idx="3"/>
          </p:cNvCxnSpPr>
          <p:nvPr/>
        </p:nvCxnSpPr>
        <p:spPr>
          <a:xfrm>
            <a:off x="6792330" y="3226035"/>
            <a:ext cx="87591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6" name="Straight Arrow Connector 85">
            <a:extLst>
              <a:ext uri="{FF2B5EF4-FFF2-40B4-BE49-F238E27FC236}">
                <a16:creationId xmlns:a16="http://schemas.microsoft.com/office/drawing/2014/main" id="{E156A677-10B7-45F3-383D-039231A6EC2C}"/>
              </a:ext>
            </a:extLst>
          </p:cNvPr>
          <p:cNvCxnSpPr>
            <a:cxnSpLocks/>
          </p:cNvCxnSpPr>
          <p:nvPr/>
        </p:nvCxnSpPr>
        <p:spPr>
          <a:xfrm>
            <a:off x="6811659" y="4051589"/>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87" name="Straight Arrow Connector 86">
            <a:extLst>
              <a:ext uri="{FF2B5EF4-FFF2-40B4-BE49-F238E27FC236}">
                <a16:creationId xmlns:a16="http://schemas.microsoft.com/office/drawing/2014/main" id="{4DAFCCFF-D79A-4FFF-26DB-79155D090E63}"/>
              </a:ext>
            </a:extLst>
          </p:cNvPr>
          <p:cNvCxnSpPr>
            <a:cxnSpLocks/>
          </p:cNvCxnSpPr>
          <p:nvPr/>
        </p:nvCxnSpPr>
        <p:spPr>
          <a:xfrm>
            <a:off x="6811659" y="4830601"/>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88" name="Rectangle 87">
            <a:extLst>
              <a:ext uri="{FF2B5EF4-FFF2-40B4-BE49-F238E27FC236}">
                <a16:creationId xmlns:a16="http://schemas.microsoft.com/office/drawing/2014/main" id="{5505C732-EA41-18D8-A5E5-9BC4FF3D3D79}"/>
              </a:ext>
            </a:extLst>
          </p:cNvPr>
          <p:cNvSpPr/>
          <p:nvPr/>
        </p:nvSpPr>
        <p:spPr>
          <a:xfrm>
            <a:off x="5786491" y="5384416"/>
            <a:ext cx="1005840" cy="457200"/>
          </a:xfrm>
          <a:prstGeom prst="rect">
            <a:avLst/>
          </a:prstGeom>
          <a:solidFill>
            <a:schemeClr val="accent1">
              <a:lumMod val="40000"/>
              <a:lumOff val="60000"/>
            </a:schemeClr>
          </a:solid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a:t>Register</a:t>
            </a:r>
          </a:p>
          <a:p>
            <a:pPr algn="ctr"/>
            <a:r>
              <a:rPr lang="en-US" sz="1400"/>
              <a:t>File</a:t>
            </a:r>
          </a:p>
        </p:txBody>
      </p:sp>
      <p:cxnSp>
        <p:nvCxnSpPr>
          <p:cNvPr id="92" name="Straight Arrow Connector 91">
            <a:extLst>
              <a:ext uri="{FF2B5EF4-FFF2-40B4-BE49-F238E27FC236}">
                <a16:creationId xmlns:a16="http://schemas.microsoft.com/office/drawing/2014/main" id="{AE94DF95-B15A-D41A-BF25-5E94F5D61C11}"/>
              </a:ext>
            </a:extLst>
          </p:cNvPr>
          <p:cNvCxnSpPr>
            <a:cxnSpLocks/>
            <a:stCxn id="88" idx="3"/>
          </p:cNvCxnSpPr>
          <p:nvPr/>
        </p:nvCxnSpPr>
        <p:spPr>
          <a:xfrm>
            <a:off x="6792331" y="5613016"/>
            <a:ext cx="889616"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3" name="Rectangle 2">
            <a:hlinkClick r:id="rId9" action="ppaction://hlinksldjump"/>
            <a:extLst>
              <a:ext uri="{FF2B5EF4-FFF2-40B4-BE49-F238E27FC236}">
                <a16:creationId xmlns:a16="http://schemas.microsoft.com/office/drawing/2014/main" id="{0EBA0DD2-33A7-A74E-0D5B-7045E6E31E2F}"/>
              </a:ext>
            </a:extLst>
          </p:cNvPr>
          <p:cNvSpPr/>
          <p:nvPr/>
        </p:nvSpPr>
        <p:spPr>
          <a:xfrm>
            <a:off x="6125639" y="1227860"/>
            <a:ext cx="638471" cy="248653"/>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err="1"/>
              <a:t>Addr</a:t>
            </a:r>
            <a:r>
              <a:rPr lang="en-US" sz="1400" dirty="0"/>
              <a:t> H</a:t>
            </a:r>
          </a:p>
        </p:txBody>
      </p:sp>
      <p:sp>
        <p:nvSpPr>
          <p:cNvPr id="4" name="Rectangle 3">
            <a:hlinkClick r:id="rId9" action="ppaction://hlinksldjump"/>
            <a:extLst>
              <a:ext uri="{FF2B5EF4-FFF2-40B4-BE49-F238E27FC236}">
                <a16:creationId xmlns:a16="http://schemas.microsoft.com/office/drawing/2014/main" id="{F9AB89FF-4462-CF61-08EF-9861178A439E}"/>
              </a:ext>
            </a:extLst>
          </p:cNvPr>
          <p:cNvSpPr/>
          <p:nvPr/>
        </p:nvSpPr>
        <p:spPr>
          <a:xfrm>
            <a:off x="6137028" y="1580151"/>
            <a:ext cx="638471" cy="248653"/>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err="1"/>
              <a:t>Addr</a:t>
            </a:r>
            <a:r>
              <a:rPr lang="en-US" sz="1400" dirty="0"/>
              <a:t> L</a:t>
            </a:r>
          </a:p>
        </p:txBody>
      </p:sp>
      <p:sp>
        <p:nvSpPr>
          <p:cNvPr id="46" name="Rectangle 45">
            <a:hlinkClick r:id="rId6" action="ppaction://hlinksldjump"/>
            <a:extLst>
              <a:ext uri="{FF2B5EF4-FFF2-40B4-BE49-F238E27FC236}">
                <a16:creationId xmlns:a16="http://schemas.microsoft.com/office/drawing/2014/main" id="{62855FB6-801B-327B-1EBA-B764D214C3E7}"/>
              </a:ext>
            </a:extLst>
          </p:cNvPr>
          <p:cNvSpPr/>
          <p:nvPr/>
        </p:nvSpPr>
        <p:spPr>
          <a:xfrm>
            <a:off x="1532925" y="4155017"/>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Base Pointer</a:t>
            </a:r>
          </a:p>
        </p:txBody>
      </p:sp>
      <p:cxnSp>
        <p:nvCxnSpPr>
          <p:cNvPr id="58" name="Straight Arrow Connector 57">
            <a:extLst>
              <a:ext uri="{FF2B5EF4-FFF2-40B4-BE49-F238E27FC236}">
                <a16:creationId xmlns:a16="http://schemas.microsoft.com/office/drawing/2014/main" id="{925DFA60-0A2D-6AC8-114D-A68D4ADAADF0}"/>
              </a:ext>
            </a:extLst>
          </p:cNvPr>
          <p:cNvCxnSpPr>
            <a:cxnSpLocks/>
            <a:stCxn id="46" idx="3"/>
          </p:cNvCxnSpPr>
          <p:nvPr/>
        </p:nvCxnSpPr>
        <p:spPr>
          <a:xfrm>
            <a:off x="2538765" y="4337897"/>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9D451238-0D66-FF27-6F2A-543050818402}"/>
              </a:ext>
            </a:extLst>
          </p:cNvPr>
          <p:cNvCxnSpPr>
            <a:cxnSpLocks/>
            <a:endCxn id="46" idx="1"/>
          </p:cNvCxnSpPr>
          <p:nvPr/>
        </p:nvCxnSpPr>
        <p:spPr>
          <a:xfrm flipV="1">
            <a:off x="1065337" y="4337897"/>
            <a:ext cx="467588"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65" name="Rectangle 64">
            <a:hlinkClick r:id="rId10" action="ppaction://hlinksldjump"/>
            <a:extLst>
              <a:ext uri="{FF2B5EF4-FFF2-40B4-BE49-F238E27FC236}">
                <a16:creationId xmlns:a16="http://schemas.microsoft.com/office/drawing/2014/main" id="{F8C7235A-FC51-D67D-98AC-99EFDE4380EB}"/>
              </a:ext>
            </a:extLst>
          </p:cNvPr>
          <p:cNvSpPr/>
          <p:nvPr/>
        </p:nvSpPr>
        <p:spPr>
          <a:xfrm>
            <a:off x="1532925" y="1875849"/>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err="1"/>
              <a:t>TmpAR</a:t>
            </a:r>
            <a:endParaRPr lang="en-US" sz="1400" dirty="0"/>
          </a:p>
        </p:txBody>
      </p:sp>
      <p:cxnSp>
        <p:nvCxnSpPr>
          <p:cNvPr id="66" name="Straight Arrow Connector 65">
            <a:extLst>
              <a:ext uri="{FF2B5EF4-FFF2-40B4-BE49-F238E27FC236}">
                <a16:creationId xmlns:a16="http://schemas.microsoft.com/office/drawing/2014/main" id="{3A1C77BC-F221-2A50-2FB0-606342117FA8}"/>
              </a:ext>
            </a:extLst>
          </p:cNvPr>
          <p:cNvCxnSpPr>
            <a:cxnSpLocks/>
            <a:stCxn id="65" idx="3"/>
          </p:cNvCxnSpPr>
          <p:nvPr/>
        </p:nvCxnSpPr>
        <p:spPr>
          <a:xfrm>
            <a:off x="2538765" y="2058729"/>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4" name="Rectangle 83">
            <a:hlinkClick r:id="rId10" action="ppaction://hlinksldjump"/>
            <a:extLst>
              <a:ext uri="{FF2B5EF4-FFF2-40B4-BE49-F238E27FC236}">
                <a16:creationId xmlns:a16="http://schemas.microsoft.com/office/drawing/2014/main" id="{BCCC7742-C3BE-8E8E-0505-A736000DF7EA}"/>
              </a:ext>
            </a:extLst>
          </p:cNvPr>
          <p:cNvSpPr/>
          <p:nvPr/>
        </p:nvSpPr>
        <p:spPr>
          <a:xfrm>
            <a:off x="1532925" y="1120480"/>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dirty="0"/>
              <a:t>16bitAdder</a:t>
            </a:r>
          </a:p>
        </p:txBody>
      </p:sp>
      <p:cxnSp>
        <p:nvCxnSpPr>
          <p:cNvPr id="101" name="Straight Arrow Connector 100">
            <a:extLst>
              <a:ext uri="{FF2B5EF4-FFF2-40B4-BE49-F238E27FC236}">
                <a16:creationId xmlns:a16="http://schemas.microsoft.com/office/drawing/2014/main" id="{13964623-27E6-4340-76F9-8EC71741E547}"/>
              </a:ext>
            </a:extLst>
          </p:cNvPr>
          <p:cNvCxnSpPr>
            <a:cxnSpLocks/>
            <a:stCxn id="21" idx="3"/>
          </p:cNvCxnSpPr>
          <p:nvPr/>
        </p:nvCxnSpPr>
        <p:spPr>
          <a:xfrm>
            <a:off x="2538765" y="2628521"/>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2943D321-0EE6-D927-CDC3-5158AEEB50B5}"/>
              </a:ext>
            </a:extLst>
          </p:cNvPr>
          <p:cNvCxnSpPr>
            <a:cxnSpLocks/>
            <a:stCxn id="7" idx="0"/>
            <a:endCxn id="84" idx="1"/>
          </p:cNvCxnSpPr>
          <p:nvPr/>
        </p:nvCxnSpPr>
        <p:spPr>
          <a:xfrm rot="5400000" flipH="1" flipV="1">
            <a:off x="960712" y="1302771"/>
            <a:ext cx="525903" cy="618523"/>
          </a:xfrm>
          <a:prstGeom prst="bentConnector2">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75" name="TextBox 74">
            <a:extLst>
              <a:ext uri="{FF2B5EF4-FFF2-40B4-BE49-F238E27FC236}">
                <a16:creationId xmlns:a16="http://schemas.microsoft.com/office/drawing/2014/main" id="{E6168354-3112-3AC6-5E78-D584EA6319E3}"/>
              </a:ext>
            </a:extLst>
          </p:cNvPr>
          <p:cNvSpPr txBox="1"/>
          <p:nvPr/>
        </p:nvSpPr>
        <p:spPr>
          <a:xfrm>
            <a:off x="829014" y="1124786"/>
            <a:ext cx="686406" cy="261610"/>
          </a:xfrm>
          <a:prstGeom prst="rect">
            <a:avLst/>
          </a:prstGeom>
          <a:noFill/>
        </p:spPr>
        <p:txBody>
          <a:bodyPr wrap="none" rtlCol="0">
            <a:spAutoFit/>
          </a:bodyPr>
          <a:lstStyle/>
          <a:p>
            <a:r>
              <a:rPr lang="en-US" sz="1100" dirty="0"/>
              <a:t>8b</a:t>
            </a:r>
            <a:r>
              <a:rPr lang="en-US" sz="1100" dirty="0">
                <a:sym typeface="Wingdings" panose="05000000000000000000" pitchFamily="2" charset="2"/>
              </a:rPr>
              <a:t>16b</a:t>
            </a:r>
            <a:endParaRPr lang="en-US" sz="1100" dirty="0"/>
          </a:p>
        </p:txBody>
      </p:sp>
      <p:cxnSp>
        <p:nvCxnSpPr>
          <p:cNvPr id="80" name="Straight Arrow Connector 79">
            <a:extLst>
              <a:ext uri="{FF2B5EF4-FFF2-40B4-BE49-F238E27FC236}">
                <a16:creationId xmlns:a16="http://schemas.microsoft.com/office/drawing/2014/main" id="{31C31C31-63FB-DECA-AB9B-1A137F478E1B}"/>
              </a:ext>
            </a:extLst>
          </p:cNvPr>
          <p:cNvCxnSpPr>
            <a:cxnSpLocks/>
            <a:stCxn id="84" idx="2"/>
            <a:endCxn id="65" idx="0"/>
          </p:cNvCxnSpPr>
          <p:nvPr/>
        </p:nvCxnSpPr>
        <p:spPr>
          <a:xfrm>
            <a:off x="2035845" y="1577680"/>
            <a:ext cx="0" cy="2981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E3672053-1ABF-20DA-3218-FBC1587E34C3}"/>
              </a:ext>
            </a:extLst>
          </p:cNvPr>
          <p:cNvCxnSpPr>
            <a:stCxn id="61" idx="3"/>
            <a:endCxn id="88" idx="1"/>
          </p:cNvCxnSpPr>
          <p:nvPr/>
        </p:nvCxnSpPr>
        <p:spPr>
          <a:xfrm>
            <a:off x="4896873" y="5613016"/>
            <a:ext cx="889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tangle 111">
            <a:hlinkClick r:id="rId11" action="ppaction://hlinksldjump"/>
            <a:extLst>
              <a:ext uri="{FF2B5EF4-FFF2-40B4-BE49-F238E27FC236}">
                <a16:creationId xmlns:a16="http://schemas.microsoft.com/office/drawing/2014/main" id="{F3CA3F7A-DB6B-1F6C-3860-096BA9172147}"/>
              </a:ext>
            </a:extLst>
          </p:cNvPr>
          <p:cNvSpPr/>
          <p:nvPr/>
        </p:nvSpPr>
        <p:spPr>
          <a:xfrm>
            <a:off x="2070601" y="4828639"/>
            <a:ext cx="1605100" cy="305482"/>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AR Select</a:t>
            </a:r>
          </a:p>
        </p:txBody>
      </p:sp>
      <p:cxnSp>
        <p:nvCxnSpPr>
          <p:cNvPr id="113" name="Straight Arrow Connector 112">
            <a:extLst>
              <a:ext uri="{FF2B5EF4-FFF2-40B4-BE49-F238E27FC236}">
                <a16:creationId xmlns:a16="http://schemas.microsoft.com/office/drawing/2014/main" id="{E3E5B068-4E06-151C-AD93-14E2FF8B029A}"/>
              </a:ext>
            </a:extLst>
          </p:cNvPr>
          <p:cNvCxnSpPr>
            <a:cxnSpLocks/>
          </p:cNvCxnSpPr>
          <p:nvPr/>
        </p:nvCxnSpPr>
        <p:spPr>
          <a:xfrm flipV="1">
            <a:off x="2355273" y="5134120"/>
            <a:ext cx="0" cy="24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CB68532-B566-055C-EC8C-B7FB0386B0BE}"/>
              </a:ext>
            </a:extLst>
          </p:cNvPr>
          <p:cNvCxnSpPr>
            <a:cxnSpLocks/>
          </p:cNvCxnSpPr>
          <p:nvPr/>
        </p:nvCxnSpPr>
        <p:spPr>
          <a:xfrm flipV="1">
            <a:off x="3274291" y="5137958"/>
            <a:ext cx="0" cy="24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A4148293-F401-31C6-1D64-649F31B8199D}"/>
              </a:ext>
            </a:extLst>
          </p:cNvPr>
          <p:cNvCxnSpPr>
            <a:cxnSpLocks/>
          </p:cNvCxnSpPr>
          <p:nvPr/>
        </p:nvCxnSpPr>
        <p:spPr>
          <a:xfrm>
            <a:off x="2538765" y="1349081"/>
            <a:ext cx="1817262" cy="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131" name="TextBox 130">
            <a:extLst>
              <a:ext uri="{FF2B5EF4-FFF2-40B4-BE49-F238E27FC236}">
                <a16:creationId xmlns:a16="http://schemas.microsoft.com/office/drawing/2014/main" id="{FDC13BD0-E33C-84CB-5D7A-3F327932E7FB}"/>
              </a:ext>
            </a:extLst>
          </p:cNvPr>
          <p:cNvSpPr txBox="1"/>
          <p:nvPr/>
        </p:nvSpPr>
        <p:spPr>
          <a:xfrm>
            <a:off x="5612891" y="4361708"/>
            <a:ext cx="328936" cy="261610"/>
          </a:xfrm>
          <a:prstGeom prst="rect">
            <a:avLst/>
          </a:prstGeom>
          <a:noFill/>
        </p:spPr>
        <p:txBody>
          <a:bodyPr wrap="none" rtlCol="0">
            <a:spAutoFit/>
          </a:bodyPr>
          <a:lstStyle/>
          <a:p>
            <a:r>
              <a:rPr lang="en-US" sz="1100" dirty="0"/>
              <a:t>CE</a:t>
            </a:r>
          </a:p>
        </p:txBody>
      </p:sp>
      <p:cxnSp>
        <p:nvCxnSpPr>
          <p:cNvPr id="133" name="Straight Arrow Connector 132">
            <a:extLst>
              <a:ext uri="{FF2B5EF4-FFF2-40B4-BE49-F238E27FC236}">
                <a16:creationId xmlns:a16="http://schemas.microsoft.com/office/drawing/2014/main" id="{EF031CD1-FC68-7973-0B30-A52916074EC7}"/>
              </a:ext>
            </a:extLst>
          </p:cNvPr>
          <p:cNvCxnSpPr>
            <a:cxnSpLocks/>
          </p:cNvCxnSpPr>
          <p:nvPr/>
        </p:nvCxnSpPr>
        <p:spPr>
          <a:xfrm flipV="1">
            <a:off x="4639002" y="1352186"/>
            <a:ext cx="14866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6" name="Straight Arrow Connector 135">
            <a:extLst>
              <a:ext uri="{FF2B5EF4-FFF2-40B4-BE49-F238E27FC236}">
                <a16:creationId xmlns:a16="http://schemas.microsoft.com/office/drawing/2014/main" id="{193C7FBD-BD38-DA2C-1C0A-0F019528FD5E}"/>
              </a:ext>
            </a:extLst>
          </p:cNvPr>
          <p:cNvCxnSpPr>
            <a:cxnSpLocks/>
          </p:cNvCxnSpPr>
          <p:nvPr/>
        </p:nvCxnSpPr>
        <p:spPr>
          <a:xfrm>
            <a:off x="4650391" y="1704477"/>
            <a:ext cx="14866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7" name="TextBox 136">
            <a:extLst>
              <a:ext uri="{FF2B5EF4-FFF2-40B4-BE49-F238E27FC236}">
                <a16:creationId xmlns:a16="http://schemas.microsoft.com/office/drawing/2014/main" id="{743CB3DA-FB9A-22C3-2443-58D8D3EC6151}"/>
              </a:ext>
            </a:extLst>
          </p:cNvPr>
          <p:cNvSpPr txBox="1"/>
          <p:nvPr/>
        </p:nvSpPr>
        <p:spPr>
          <a:xfrm>
            <a:off x="5387715" y="1490548"/>
            <a:ext cx="449162" cy="261610"/>
          </a:xfrm>
          <a:prstGeom prst="rect">
            <a:avLst/>
          </a:prstGeom>
          <a:noFill/>
        </p:spPr>
        <p:txBody>
          <a:bodyPr wrap="none" rtlCol="0">
            <a:spAutoFit/>
          </a:bodyPr>
          <a:lstStyle/>
          <a:p>
            <a:r>
              <a:rPr lang="en-US" sz="1100" dirty="0"/>
              <a:t>8 </a:t>
            </a:r>
            <a:r>
              <a:rPr lang="en-US" sz="1100" dirty="0" err="1"/>
              <a:t>lsb</a:t>
            </a:r>
            <a:endParaRPr lang="en-US" sz="1100" dirty="0"/>
          </a:p>
        </p:txBody>
      </p:sp>
      <p:sp>
        <p:nvSpPr>
          <p:cNvPr id="138" name="TextBox 137">
            <a:extLst>
              <a:ext uri="{FF2B5EF4-FFF2-40B4-BE49-F238E27FC236}">
                <a16:creationId xmlns:a16="http://schemas.microsoft.com/office/drawing/2014/main" id="{980A5CAC-696D-C1B9-70F9-CA19F00F49F7}"/>
              </a:ext>
            </a:extLst>
          </p:cNvPr>
          <p:cNvSpPr txBox="1"/>
          <p:nvPr/>
        </p:nvSpPr>
        <p:spPr>
          <a:xfrm>
            <a:off x="5387715" y="1138257"/>
            <a:ext cx="529312" cy="261610"/>
          </a:xfrm>
          <a:prstGeom prst="rect">
            <a:avLst/>
          </a:prstGeom>
          <a:noFill/>
        </p:spPr>
        <p:txBody>
          <a:bodyPr wrap="none" rtlCol="0">
            <a:spAutoFit/>
          </a:bodyPr>
          <a:lstStyle/>
          <a:p>
            <a:r>
              <a:rPr lang="en-US" sz="1100" dirty="0"/>
              <a:t>8 </a:t>
            </a:r>
            <a:r>
              <a:rPr lang="en-US" sz="1100" dirty="0" err="1"/>
              <a:t>msb</a:t>
            </a:r>
            <a:endParaRPr lang="en-US" sz="1100" dirty="0"/>
          </a:p>
        </p:txBody>
      </p:sp>
      <p:cxnSp>
        <p:nvCxnSpPr>
          <p:cNvPr id="139" name="Straight Arrow Connector 138">
            <a:extLst>
              <a:ext uri="{FF2B5EF4-FFF2-40B4-BE49-F238E27FC236}">
                <a16:creationId xmlns:a16="http://schemas.microsoft.com/office/drawing/2014/main" id="{3463C2FE-6ED1-85F3-DD91-70DF8769AA2B}"/>
              </a:ext>
            </a:extLst>
          </p:cNvPr>
          <p:cNvCxnSpPr>
            <a:cxnSpLocks/>
          </p:cNvCxnSpPr>
          <p:nvPr/>
        </p:nvCxnSpPr>
        <p:spPr>
          <a:xfrm>
            <a:off x="6764110" y="1352186"/>
            <a:ext cx="9322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1" name="Straight Arrow Connector 140">
            <a:extLst>
              <a:ext uri="{FF2B5EF4-FFF2-40B4-BE49-F238E27FC236}">
                <a16:creationId xmlns:a16="http://schemas.microsoft.com/office/drawing/2014/main" id="{F56E5EF4-DFAB-DAF9-FAB6-FE9EE1BE33C9}"/>
              </a:ext>
            </a:extLst>
          </p:cNvPr>
          <p:cNvCxnSpPr>
            <a:cxnSpLocks/>
          </p:cNvCxnSpPr>
          <p:nvPr/>
        </p:nvCxnSpPr>
        <p:spPr>
          <a:xfrm>
            <a:off x="6749651" y="1704477"/>
            <a:ext cx="9322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7" name="Connector: Elbow 156">
            <a:extLst>
              <a:ext uri="{FF2B5EF4-FFF2-40B4-BE49-F238E27FC236}">
                <a16:creationId xmlns:a16="http://schemas.microsoft.com/office/drawing/2014/main" id="{898118BB-E26B-1008-6226-CE4730FD8F6D}"/>
              </a:ext>
            </a:extLst>
          </p:cNvPr>
          <p:cNvCxnSpPr>
            <a:cxnSpLocks/>
            <a:stCxn id="112" idx="0"/>
            <a:endCxn id="171" idx="3"/>
          </p:cNvCxnSpPr>
          <p:nvPr/>
        </p:nvCxnSpPr>
        <p:spPr>
          <a:xfrm rot="16200000" flipV="1">
            <a:off x="2509673" y="4465160"/>
            <a:ext cx="390035"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741F6AAE-E616-7CA1-1616-727DD2B336A9}"/>
              </a:ext>
            </a:extLst>
          </p:cNvPr>
          <p:cNvCxnSpPr>
            <a:cxnSpLocks/>
            <a:stCxn id="112" idx="0"/>
            <a:endCxn id="164" idx="3"/>
          </p:cNvCxnSpPr>
          <p:nvPr/>
        </p:nvCxnSpPr>
        <p:spPr>
          <a:xfrm rot="16200000" flipV="1">
            <a:off x="2222795" y="4178282"/>
            <a:ext cx="963790"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hlinkClick r:id="rId12" action="ppaction://hlinksldjump"/>
            <a:extLst>
              <a:ext uri="{FF2B5EF4-FFF2-40B4-BE49-F238E27FC236}">
                <a16:creationId xmlns:a16="http://schemas.microsoft.com/office/drawing/2014/main" id="{A85457E7-0A17-A2F7-3CB9-3D5AB0E7E6E5}"/>
              </a:ext>
            </a:extLst>
          </p:cNvPr>
          <p:cNvSpPr/>
          <p:nvPr/>
        </p:nvSpPr>
        <p:spPr>
          <a:xfrm>
            <a:off x="1532925" y="3585225"/>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Data Pointer</a:t>
            </a:r>
          </a:p>
        </p:txBody>
      </p:sp>
      <p:cxnSp>
        <p:nvCxnSpPr>
          <p:cNvPr id="177" name="Connector: Elbow 176">
            <a:extLst>
              <a:ext uri="{FF2B5EF4-FFF2-40B4-BE49-F238E27FC236}">
                <a16:creationId xmlns:a16="http://schemas.microsoft.com/office/drawing/2014/main" id="{100EC02C-79B7-FC12-6DC4-1BB47EAC4321}"/>
              </a:ext>
            </a:extLst>
          </p:cNvPr>
          <p:cNvCxnSpPr>
            <a:cxnSpLocks/>
            <a:stCxn id="112" idx="0"/>
            <a:endCxn id="168" idx="3"/>
          </p:cNvCxnSpPr>
          <p:nvPr/>
        </p:nvCxnSpPr>
        <p:spPr>
          <a:xfrm rot="16200000" flipV="1">
            <a:off x="1935917" y="3891404"/>
            <a:ext cx="1537546"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37E88183-D48E-5780-FC51-37930368ED76}"/>
              </a:ext>
            </a:extLst>
          </p:cNvPr>
          <p:cNvCxnSpPr>
            <a:cxnSpLocks/>
            <a:stCxn id="112" idx="0"/>
            <a:endCxn id="169" idx="3"/>
          </p:cNvCxnSpPr>
          <p:nvPr/>
        </p:nvCxnSpPr>
        <p:spPr>
          <a:xfrm rot="16200000" flipV="1">
            <a:off x="1649039" y="3604526"/>
            <a:ext cx="2111302"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34070226-3DCE-27ED-333B-A3734C0BF7B9}"/>
              </a:ext>
            </a:extLst>
          </p:cNvPr>
          <p:cNvCxnSpPr>
            <a:cxnSpLocks/>
            <a:stCxn id="112" idx="0"/>
            <a:endCxn id="170" idx="3"/>
          </p:cNvCxnSpPr>
          <p:nvPr/>
        </p:nvCxnSpPr>
        <p:spPr>
          <a:xfrm rot="16200000" flipV="1">
            <a:off x="1362161" y="3317648"/>
            <a:ext cx="2685058"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872EF9E5-039B-047F-F599-9A8F60726343}"/>
              </a:ext>
            </a:extLst>
          </p:cNvPr>
          <p:cNvSpPr txBox="1"/>
          <p:nvPr/>
        </p:nvSpPr>
        <p:spPr>
          <a:xfrm>
            <a:off x="2471006" y="2684832"/>
            <a:ext cx="304892" cy="230832"/>
          </a:xfrm>
          <a:prstGeom prst="rect">
            <a:avLst/>
          </a:prstGeom>
          <a:noFill/>
        </p:spPr>
        <p:txBody>
          <a:bodyPr wrap="none" rtlCol="0">
            <a:spAutoFit/>
          </a:bodyPr>
          <a:lstStyle/>
          <a:p>
            <a:r>
              <a:rPr lang="en-US" sz="900" dirty="0"/>
              <a:t>PC</a:t>
            </a:r>
          </a:p>
        </p:txBody>
      </p:sp>
      <p:sp>
        <p:nvSpPr>
          <p:cNvPr id="193" name="TextBox 192">
            <a:extLst>
              <a:ext uri="{FF2B5EF4-FFF2-40B4-BE49-F238E27FC236}">
                <a16:creationId xmlns:a16="http://schemas.microsoft.com/office/drawing/2014/main" id="{F6DB1294-AAE0-4A6A-108F-01BF32DE7BAA}"/>
              </a:ext>
            </a:extLst>
          </p:cNvPr>
          <p:cNvSpPr txBox="1"/>
          <p:nvPr/>
        </p:nvSpPr>
        <p:spPr>
          <a:xfrm>
            <a:off x="2471006" y="3262102"/>
            <a:ext cx="296876" cy="230832"/>
          </a:xfrm>
          <a:prstGeom prst="rect">
            <a:avLst/>
          </a:prstGeom>
          <a:noFill/>
        </p:spPr>
        <p:txBody>
          <a:bodyPr wrap="none" rtlCol="0">
            <a:spAutoFit/>
          </a:bodyPr>
          <a:lstStyle/>
          <a:p>
            <a:r>
              <a:rPr lang="en-US" sz="900" dirty="0"/>
              <a:t>SP</a:t>
            </a:r>
          </a:p>
        </p:txBody>
      </p:sp>
      <p:sp>
        <p:nvSpPr>
          <p:cNvPr id="194" name="TextBox 193">
            <a:extLst>
              <a:ext uri="{FF2B5EF4-FFF2-40B4-BE49-F238E27FC236}">
                <a16:creationId xmlns:a16="http://schemas.microsoft.com/office/drawing/2014/main" id="{11324B96-2595-A49A-603B-0FF8D8870AD7}"/>
              </a:ext>
            </a:extLst>
          </p:cNvPr>
          <p:cNvSpPr txBox="1"/>
          <p:nvPr/>
        </p:nvSpPr>
        <p:spPr>
          <a:xfrm>
            <a:off x="2471006" y="3812465"/>
            <a:ext cx="314510" cy="230832"/>
          </a:xfrm>
          <a:prstGeom prst="rect">
            <a:avLst/>
          </a:prstGeom>
          <a:noFill/>
        </p:spPr>
        <p:txBody>
          <a:bodyPr wrap="none" rtlCol="0">
            <a:spAutoFit/>
          </a:bodyPr>
          <a:lstStyle/>
          <a:p>
            <a:r>
              <a:rPr lang="en-US" sz="900" dirty="0"/>
              <a:t>DP</a:t>
            </a:r>
          </a:p>
        </p:txBody>
      </p:sp>
      <p:sp>
        <p:nvSpPr>
          <p:cNvPr id="195" name="TextBox 194">
            <a:extLst>
              <a:ext uri="{FF2B5EF4-FFF2-40B4-BE49-F238E27FC236}">
                <a16:creationId xmlns:a16="http://schemas.microsoft.com/office/drawing/2014/main" id="{B90FF7B1-AD84-2A2D-EFB8-6799B5109499}"/>
              </a:ext>
            </a:extLst>
          </p:cNvPr>
          <p:cNvSpPr txBox="1"/>
          <p:nvPr/>
        </p:nvSpPr>
        <p:spPr>
          <a:xfrm>
            <a:off x="2471006" y="4425885"/>
            <a:ext cx="306494" cy="230832"/>
          </a:xfrm>
          <a:prstGeom prst="rect">
            <a:avLst/>
          </a:prstGeom>
          <a:noFill/>
        </p:spPr>
        <p:txBody>
          <a:bodyPr wrap="none" rtlCol="0">
            <a:spAutoFit/>
          </a:bodyPr>
          <a:lstStyle/>
          <a:p>
            <a:r>
              <a:rPr lang="en-US" sz="900" dirty="0"/>
              <a:t>BP</a:t>
            </a:r>
          </a:p>
        </p:txBody>
      </p:sp>
      <p:sp>
        <p:nvSpPr>
          <p:cNvPr id="196" name="TextBox 195">
            <a:extLst>
              <a:ext uri="{FF2B5EF4-FFF2-40B4-BE49-F238E27FC236}">
                <a16:creationId xmlns:a16="http://schemas.microsoft.com/office/drawing/2014/main" id="{5EB578E3-3BB2-5879-C370-7F52D29B0ACE}"/>
              </a:ext>
            </a:extLst>
          </p:cNvPr>
          <p:cNvSpPr txBox="1"/>
          <p:nvPr/>
        </p:nvSpPr>
        <p:spPr>
          <a:xfrm>
            <a:off x="2471006" y="2126538"/>
            <a:ext cx="524503" cy="369332"/>
          </a:xfrm>
          <a:prstGeom prst="rect">
            <a:avLst/>
          </a:prstGeom>
          <a:noFill/>
        </p:spPr>
        <p:txBody>
          <a:bodyPr wrap="none" rtlCol="0">
            <a:spAutoFit/>
          </a:bodyPr>
          <a:lstStyle/>
          <a:p>
            <a:r>
              <a:rPr lang="en-US" sz="900" dirty="0" err="1"/>
              <a:t>TmpAR</a:t>
            </a:r>
            <a:endParaRPr lang="en-US" sz="900" dirty="0"/>
          </a:p>
          <a:p>
            <a:endParaRPr lang="en-US" sz="900" dirty="0"/>
          </a:p>
        </p:txBody>
      </p:sp>
    </p:spTree>
    <p:extLst>
      <p:ext uri="{BB962C8B-B14F-4D97-AF65-F5344CB8AC3E}">
        <p14:creationId xmlns:p14="http://schemas.microsoft.com/office/powerpoint/2010/main" val="2266690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856047862"/>
              </p:ext>
            </p:extLst>
          </p:nvPr>
        </p:nvGraphicFramePr>
        <p:xfrm>
          <a:off x="4716583" y="742463"/>
          <a:ext cx="6292440" cy="33477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0_0100_1000_0001_0000 = 0x04810</a:t>
                      </a:r>
                    </a:p>
                  </a:txBody>
                  <a:tcPr/>
                </a:tc>
                <a:tc>
                  <a:txBody>
                    <a:bodyPr/>
                    <a:lstStyle/>
                    <a:p>
                      <a:pPr algn="l"/>
                      <a:r>
                        <a:rPr lang="en-US" sz="1600"/>
                        <a:t>Store Rs1 in the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1_1000_0000_1000_0000 = 0x18080</a:t>
                      </a:r>
                    </a:p>
                  </a:txBody>
                  <a:tcPr/>
                </a:tc>
                <a:tc>
                  <a:txBody>
                    <a:bodyPr/>
                    <a:lstStyle/>
                    <a:p>
                      <a:pPr algn="l"/>
                      <a:r>
                        <a:rPr lang="en-US" sz="160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04415" cy="1862048"/>
          </a:xfrm>
          <a:prstGeom prst="rect">
            <a:avLst/>
          </a:prstGeom>
          <a:noFill/>
        </p:spPr>
        <p:txBody>
          <a:bodyPr wrap="none" rtlCol="0">
            <a:spAutoFit/>
          </a:bodyPr>
          <a:lstStyle/>
          <a:p>
            <a:r>
              <a:rPr lang="en-US" sz="1150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863869425"/>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50</a:t>
            </a:fld>
            <a:endParaRPr lang="en-US" b="1">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CC2EE01-2DAE-05C9-DCEF-B89AC57A439F}"/>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0202ECA5-60B5-7547-D177-B665B5FA4F49}"/>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05837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943255272"/>
              </p:ext>
            </p:extLst>
          </p:nvPr>
        </p:nvGraphicFramePr>
        <p:xfrm>
          <a:off x="4716583" y="742463"/>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for next clock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 </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0_0100_0100_0010_0000 = 0x04420</a:t>
                      </a:r>
                    </a:p>
                  </a:txBody>
                  <a:tcPr/>
                </a:tc>
                <a:tc>
                  <a:txBody>
                    <a:bodyPr/>
                    <a:lstStyle/>
                    <a:p>
                      <a:pPr algn="l"/>
                      <a:r>
                        <a:rPr lang="en-US" sz="1600"/>
                        <a:t>Load value from stack to Rd</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862737" cy="1862048"/>
          </a:xfrm>
          <a:prstGeom prst="rect">
            <a:avLst/>
          </a:prstGeom>
          <a:noFill/>
        </p:spPr>
        <p:txBody>
          <a:bodyPr wrap="none" rtlCol="0">
            <a:spAutoFit/>
          </a:bodyPr>
          <a:lstStyle/>
          <a:p>
            <a:r>
              <a:rPr lang="en-US" sz="1150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09501063"/>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XX</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 </a:t>
                      </a:r>
                    </a:p>
                  </a:txBody>
                  <a:tcPr/>
                </a:tc>
                <a:tc>
                  <a:txBody>
                    <a:bodyPr/>
                    <a:lstStyle/>
                    <a:p>
                      <a:pPr algn="ctr"/>
                      <a:r>
                        <a:rPr lang="en-US" sz="1300"/>
                        <a:t>OpCode=0F</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a:solidFill>
                  <a:srgbClr val="00B050"/>
                </a:solidFill>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51</a:t>
            </a:fld>
            <a:endParaRPr lang="en-US" b="1">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a:t>Micro-Instructions Control: POP (1111)</a:t>
            </a:r>
          </a:p>
        </p:txBody>
      </p:sp>
      <p:graphicFrame>
        <p:nvGraphicFramePr>
          <p:cNvPr id="3" name="Table 4">
            <a:extLst>
              <a:ext uri="{FF2B5EF4-FFF2-40B4-BE49-F238E27FC236}">
                <a16:creationId xmlns:a16="http://schemas.microsoft.com/office/drawing/2014/main" id="{6FFCBED8-ABEF-96BA-4904-6CC484850D5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07E10F7A-3044-51A5-A1CB-7D1E068A1E95}"/>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68338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7917658"/>
              </p:ext>
            </p:extLst>
          </p:nvPr>
        </p:nvGraphicFramePr>
        <p:xfrm>
          <a:off x="4716583" y="742463"/>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0_0100_1010_0000_0000 = 0x04A00</a:t>
                      </a:r>
                    </a:p>
                  </a:txBody>
                  <a:tcPr/>
                </a:tc>
                <a:tc>
                  <a:txBody>
                    <a:bodyPr/>
                    <a:lstStyle/>
                    <a:p>
                      <a:pPr algn="l"/>
                      <a:r>
                        <a:rPr lang="en-US" sz="1600"/>
                        <a:t>Write PC to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1_1000_0000_0000_0000 = 0x18000</a:t>
                      </a:r>
                    </a:p>
                  </a:txBody>
                  <a:tcPr/>
                </a:tc>
                <a:tc>
                  <a:txBody>
                    <a:bodyPr/>
                    <a:lstStyle/>
                    <a:p>
                      <a:pPr algn="l"/>
                      <a:r>
                        <a:rPr lang="en-US" sz="1600"/>
                        <a:t>Increase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0_0000_0001_0100_0000 = 0x00140</a:t>
                      </a:r>
                    </a:p>
                  </a:txBody>
                  <a:tcPr/>
                </a:tc>
                <a:tc>
                  <a:txBody>
                    <a:bodyPr/>
                    <a:lstStyle/>
                    <a:p>
                      <a:pPr algn="l"/>
                      <a:r>
                        <a:rPr lang="en-US" sz="1600"/>
                        <a:t>Jump to immediate address</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914731257"/>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Immediate (Program Address)</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OpCode=10</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JSR #Imm</a:t>
            </a: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52</a:t>
            </a:fld>
            <a:endParaRPr lang="en-US" b="1">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a:t>Micro-Instructions Control: JSR Jump Subroutine (10000)</a:t>
            </a:r>
          </a:p>
        </p:txBody>
      </p:sp>
      <p:graphicFrame>
        <p:nvGraphicFramePr>
          <p:cNvPr id="3" name="Table 4">
            <a:extLst>
              <a:ext uri="{FF2B5EF4-FFF2-40B4-BE49-F238E27FC236}">
                <a16:creationId xmlns:a16="http://schemas.microsoft.com/office/drawing/2014/main" id="{495C05BC-73BF-10D9-4287-8F3C194A147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1E690752-46B4-E7D6-3043-309A7F03B1E6}"/>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288211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12109073"/>
              </p:ext>
            </p:extLst>
          </p:nvPr>
        </p:nvGraphicFramePr>
        <p:xfrm>
          <a:off x="4716583" y="742464"/>
          <a:ext cx="6292441" cy="2519001"/>
        </p:xfrm>
        <a:graphic>
          <a:graphicData uri="http://schemas.openxmlformats.org/drawingml/2006/table">
            <a:tbl>
              <a:tblPr firstRow="1" bandRow="1">
                <a:tableStyleId>{5C22544A-7EE6-4342-B048-85BDC9FD1C3A}</a:tableStyleId>
              </a:tblPr>
              <a:tblGrid>
                <a:gridCol w="861259">
                  <a:extLst>
                    <a:ext uri="{9D8B030D-6E8A-4147-A177-3AD203B41FA5}">
                      <a16:colId xmlns:a16="http://schemas.microsoft.com/office/drawing/2014/main" val="1217920130"/>
                    </a:ext>
                  </a:extLst>
                </a:gridCol>
                <a:gridCol w="2704011">
                  <a:extLst>
                    <a:ext uri="{9D8B030D-6E8A-4147-A177-3AD203B41FA5}">
                      <a16:colId xmlns:a16="http://schemas.microsoft.com/office/drawing/2014/main" val="1475888205"/>
                    </a:ext>
                  </a:extLst>
                </a:gridCol>
                <a:gridCol w="2727171">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14960">
                <a:tc>
                  <a:txBody>
                    <a:bodyPr/>
                    <a:lstStyle/>
                    <a:p>
                      <a:pPr algn="ctr"/>
                      <a:r>
                        <a:rPr lang="en-US" sz="150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00_1000_0000_0000_0000 = 0x08000</a:t>
                      </a:r>
                    </a:p>
                  </a:txBody>
                  <a:tcPr/>
                </a:tc>
                <a:tc>
                  <a:txBody>
                    <a:bodyPr/>
                    <a:lstStyle/>
                    <a:p>
                      <a:pPr algn="l"/>
                      <a:r>
                        <a:rPr lang="en-US" sz="1500"/>
                        <a:t>Decrement stack pointer</a:t>
                      </a:r>
                    </a:p>
                  </a:txBody>
                  <a:tcPr/>
                </a:tc>
                <a:extLst>
                  <a:ext uri="{0D108BD9-81ED-4DB2-BD59-A6C34878D82A}">
                    <a16:rowId xmlns:a16="http://schemas.microsoft.com/office/drawing/2014/main" val="2570910443"/>
                  </a:ext>
                </a:extLst>
              </a:tr>
              <a:tr h="314960">
                <a:tc>
                  <a:txBody>
                    <a:bodyPr/>
                    <a:lstStyle/>
                    <a:p>
                      <a:pPr algn="ctr"/>
                      <a:r>
                        <a:rPr lang="en-US" sz="15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00_1000_0000_0000_0000 = 0x08000</a:t>
                      </a:r>
                    </a:p>
                  </a:txBody>
                  <a:tcPr/>
                </a:tc>
                <a:tc>
                  <a:txBody>
                    <a:bodyPr/>
                    <a:lstStyle/>
                    <a:p>
                      <a:pPr algn="l"/>
                      <a:r>
                        <a:rPr lang="en-US" sz="1500"/>
                        <a:t>Decrement stack pointer</a:t>
                      </a:r>
                    </a:p>
                  </a:txBody>
                  <a:tcPr/>
                </a:tc>
                <a:extLst>
                  <a:ext uri="{0D108BD9-81ED-4DB2-BD59-A6C34878D82A}">
                    <a16:rowId xmlns:a16="http://schemas.microsoft.com/office/drawing/2014/main" val="631651838"/>
                  </a:ext>
                </a:extLst>
              </a:tr>
              <a:tr h="314960">
                <a:tc>
                  <a:txBody>
                    <a:bodyPr/>
                    <a:lstStyle/>
                    <a:p>
                      <a:pPr algn="ctr"/>
                      <a:r>
                        <a:rPr lang="en-US" sz="15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10_0100_0100_0000_0000 = 0x24400</a:t>
                      </a:r>
                    </a:p>
                  </a:txBody>
                  <a:tcPr/>
                </a:tc>
                <a:tc>
                  <a:txBody>
                    <a:bodyPr/>
                    <a:lstStyle/>
                    <a:p>
                      <a:pPr algn="l"/>
                      <a:r>
                        <a:rPr lang="en-US" sz="1500"/>
                        <a:t>Load Dummy from stack</a:t>
                      </a:r>
                    </a:p>
                  </a:txBody>
                  <a:tcPr/>
                </a:tc>
                <a:extLst>
                  <a:ext uri="{0D108BD9-81ED-4DB2-BD59-A6C34878D82A}">
                    <a16:rowId xmlns:a16="http://schemas.microsoft.com/office/drawing/2014/main" val="1592812184"/>
                  </a:ext>
                </a:extLst>
              </a:tr>
              <a:tr h="354921">
                <a:tc>
                  <a:txBody>
                    <a:bodyPr/>
                    <a:lstStyle/>
                    <a:p>
                      <a:pPr algn="ctr"/>
                      <a:r>
                        <a:rPr lang="en-US" sz="15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01_1000_0000_0000_0000 = 0x18000</a:t>
                      </a:r>
                    </a:p>
                  </a:txBody>
                  <a:tcPr/>
                </a:tc>
                <a:tc>
                  <a:txBody>
                    <a:bodyPr/>
                    <a:lstStyle/>
                    <a:p>
                      <a:pPr algn="l"/>
                      <a:r>
                        <a:rPr lang="en-US" sz="1500"/>
                        <a:t>Increment SP</a:t>
                      </a:r>
                    </a:p>
                  </a:txBody>
                  <a:tcPr/>
                </a:tc>
                <a:extLst>
                  <a:ext uri="{0D108BD9-81ED-4DB2-BD59-A6C34878D82A}">
                    <a16:rowId xmlns:a16="http://schemas.microsoft.com/office/drawing/2014/main" val="2225793510"/>
                  </a:ext>
                </a:extLst>
              </a:tr>
              <a:tr h="538480">
                <a:tc>
                  <a:txBody>
                    <a:bodyPr/>
                    <a:lstStyle/>
                    <a:p>
                      <a:pPr algn="ctr"/>
                      <a:r>
                        <a:rPr lang="en-US" sz="150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00_0100_0101_0000_0000 = 0x04500</a:t>
                      </a:r>
                    </a:p>
                  </a:txBody>
                  <a:tcPr/>
                </a:tc>
                <a:tc>
                  <a:txBody>
                    <a:bodyPr/>
                    <a:lstStyle/>
                    <a:p>
                      <a:pPr algn="l"/>
                      <a:r>
                        <a:rPr lang="en-US" sz="1500"/>
                        <a:t>Load program address on the stack to the program counter</a:t>
                      </a:r>
                    </a:p>
                  </a:txBody>
                  <a:tcPr/>
                </a:tc>
                <a:extLst>
                  <a:ext uri="{0D108BD9-81ED-4DB2-BD59-A6C34878D82A}">
                    <a16:rowId xmlns:a16="http://schemas.microsoft.com/office/drawing/2014/main" val="1046366285"/>
                  </a:ext>
                </a:extLst>
              </a:tr>
              <a:tr h="314960">
                <a:tc>
                  <a:txBody>
                    <a:bodyPr/>
                    <a:lstStyle/>
                    <a:p>
                      <a:pPr algn="ctr"/>
                      <a:r>
                        <a:rPr lang="en-US" sz="1500"/>
                        <a:t>5</a:t>
                      </a:r>
                    </a:p>
                  </a:txBody>
                  <a:tcPr/>
                </a:tc>
                <a:tc>
                  <a:txBody>
                    <a:bodyPr/>
                    <a:lstStyle/>
                    <a:p>
                      <a:pPr algn="l"/>
                      <a:r>
                        <a:rPr lang="en-US" sz="1200"/>
                        <a:t>00_1000_0000_1000_0000 = 0x08080</a:t>
                      </a:r>
                    </a:p>
                  </a:txBody>
                  <a:tcPr/>
                </a:tc>
                <a:tc>
                  <a:txBody>
                    <a:bodyPr/>
                    <a:lstStyle/>
                    <a:p>
                      <a:pPr algn="l"/>
                      <a:r>
                        <a:rPr lang="en-US" sz="1500"/>
                        <a:t>Decrement SP, Advance PC</a:t>
                      </a:r>
                    </a:p>
                  </a:txBody>
                  <a:tcPr/>
                </a:tc>
                <a:extLst>
                  <a:ext uri="{0D108BD9-81ED-4DB2-BD59-A6C34878D82A}">
                    <a16:rowId xmlns:a16="http://schemas.microsoft.com/office/drawing/2014/main" val="2615342211"/>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638343882"/>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XXXX </a:t>
                      </a:r>
                      <a:r>
                        <a:rPr lang="en-US" sz="1300" err="1"/>
                        <a:t>XXXX</a:t>
                      </a:r>
                      <a:endParaRPr lang="en-US" sz="1300"/>
                    </a:p>
                  </a:txBody>
                  <a:tcPr/>
                </a:tc>
                <a:tc>
                  <a:txBody>
                    <a:bodyPr/>
                    <a:lstStyle/>
                    <a:p>
                      <a:pPr algn="ctr"/>
                      <a:r>
                        <a:rPr lang="en-US" sz="1300"/>
                        <a:t>00</a:t>
                      </a:r>
                    </a:p>
                  </a:txBody>
                  <a:tcPr/>
                </a:tc>
                <a:tc>
                  <a:txBody>
                    <a:bodyPr/>
                    <a:lstStyle/>
                    <a:p>
                      <a:pPr algn="ctr"/>
                      <a:r>
                        <a:rPr lang="en-US" sz="1300"/>
                        <a:t>X</a:t>
                      </a:r>
                    </a:p>
                  </a:txBody>
                  <a:tcPr/>
                </a:tc>
                <a:tc>
                  <a:txBody>
                    <a:bodyPr/>
                    <a:lstStyle/>
                    <a:p>
                      <a:pPr algn="ctr"/>
                      <a:r>
                        <a:rPr lang="en-US" sz="1300"/>
                        <a:t>OpCode=11</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RTS</a:t>
            </a: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53</a:t>
            </a:fld>
            <a:endParaRPr lang="en-US" b="1">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a:t>Micro-Instructions Control: RTS Return from Subroutine (10001)</a:t>
            </a:r>
          </a:p>
        </p:txBody>
      </p:sp>
      <p:graphicFrame>
        <p:nvGraphicFramePr>
          <p:cNvPr id="3" name="Table 4">
            <a:extLst>
              <a:ext uri="{FF2B5EF4-FFF2-40B4-BE49-F238E27FC236}">
                <a16:creationId xmlns:a16="http://schemas.microsoft.com/office/drawing/2014/main" id="{18D68651-4C92-A3B9-047F-BB34279FBF85}"/>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A27CDA5E-31B8-183A-D357-ABFA451CB9E9}"/>
              </a:ext>
            </a:extLst>
          </p:cNvPr>
          <p:cNvGraphicFramePr>
            <a:graphicFrameLocks noGrp="1"/>
          </p:cNvGraphicFramePr>
          <p:nvPr>
            <p:extLst>
              <p:ext uri="{D42A27DB-BD31-4B8C-83A1-F6EECF244321}">
                <p14:modId xmlns:p14="http://schemas.microsoft.com/office/powerpoint/2010/main" val="3843055119"/>
              </p:ext>
            </p:extLst>
          </p:nvPr>
        </p:nvGraphicFramePr>
        <p:xfrm>
          <a:off x="4715048" y="3230779"/>
          <a:ext cx="2761904" cy="934720"/>
        </p:xfrm>
        <a:graphic>
          <a:graphicData uri="http://schemas.openxmlformats.org/drawingml/2006/table">
            <a:tbl>
              <a:tblPr firstRow="1" bandRow="1">
                <a:tableStyleId>{93296810-A885-4BE3-A3E7-6D5BEEA58F35}</a:tableStyleId>
              </a:tblPr>
              <a:tblGrid>
                <a:gridCol w="1096388">
                  <a:extLst>
                    <a:ext uri="{9D8B030D-6E8A-4147-A177-3AD203B41FA5}">
                      <a16:colId xmlns:a16="http://schemas.microsoft.com/office/drawing/2014/main" val="1217920130"/>
                    </a:ext>
                  </a:extLst>
                </a:gridCol>
                <a:gridCol w="1665516">
                  <a:extLst>
                    <a:ext uri="{9D8B030D-6E8A-4147-A177-3AD203B41FA5}">
                      <a16:colId xmlns:a16="http://schemas.microsoft.com/office/drawing/2014/main" val="1475888205"/>
                    </a:ext>
                  </a:extLst>
                </a:gridCol>
              </a:tblGrid>
              <a:tr h="233680">
                <a:tc>
                  <a:txBody>
                    <a:bodyPr/>
                    <a:lstStyle/>
                    <a:p>
                      <a:r>
                        <a:rPr lang="en-US" sz="900"/>
                        <a:t>Stack Pos</a:t>
                      </a:r>
                    </a:p>
                  </a:txBody>
                  <a:tcPr/>
                </a:tc>
                <a:tc>
                  <a:txBody>
                    <a:bodyPr/>
                    <a:lstStyle/>
                    <a:p>
                      <a:r>
                        <a:rPr lang="en-US" sz="900"/>
                        <a:t>Expected Data</a:t>
                      </a:r>
                    </a:p>
                  </a:txBody>
                  <a:tcPr/>
                </a:tc>
                <a:extLst>
                  <a:ext uri="{0D108BD9-81ED-4DB2-BD59-A6C34878D82A}">
                    <a16:rowId xmlns:a16="http://schemas.microsoft.com/office/drawing/2014/main" val="2319756336"/>
                  </a:ext>
                </a:extLst>
              </a:tr>
              <a:tr h="233680">
                <a:tc>
                  <a:txBody>
                    <a:bodyPr/>
                    <a:lstStyle/>
                    <a:p>
                      <a:pPr algn="ctr"/>
                      <a:r>
                        <a:rPr lang="en-US" sz="900"/>
                        <a:t>Start SP</a:t>
                      </a:r>
                    </a:p>
                  </a:txBody>
                  <a:tcPr/>
                </a:tc>
                <a:tc>
                  <a:txBody>
                    <a:bodyPr/>
                    <a:lstStyle/>
                    <a:p>
                      <a:pPr algn="l"/>
                      <a:r>
                        <a:rPr lang="en-US" sz="900"/>
                        <a:t>Empty</a:t>
                      </a:r>
                    </a:p>
                  </a:txBody>
                  <a:tcPr/>
                </a:tc>
                <a:extLst>
                  <a:ext uri="{0D108BD9-81ED-4DB2-BD59-A6C34878D82A}">
                    <a16:rowId xmlns:a16="http://schemas.microsoft.com/office/drawing/2014/main" val="4013995081"/>
                  </a:ext>
                </a:extLst>
              </a:tr>
              <a:tr h="233680">
                <a:tc>
                  <a:txBody>
                    <a:bodyPr/>
                    <a:lstStyle/>
                    <a:p>
                      <a:pPr algn="ctr"/>
                      <a:r>
                        <a:rPr lang="en-US" sz="900"/>
                        <a:t>Start SP - 1</a:t>
                      </a:r>
                    </a:p>
                  </a:txBody>
                  <a:tcPr/>
                </a:tc>
                <a:tc>
                  <a:txBody>
                    <a:bodyPr/>
                    <a:lstStyle/>
                    <a:p>
                      <a:pPr algn="l"/>
                      <a:r>
                        <a:rPr lang="en-US" sz="900"/>
                        <a:t>Return Address Low Byte</a:t>
                      </a:r>
                    </a:p>
                  </a:txBody>
                  <a:tcPr/>
                </a:tc>
                <a:extLst>
                  <a:ext uri="{0D108BD9-81ED-4DB2-BD59-A6C34878D82A}">
                    <a16:rowId xmlns:a16="http://schemas.microsoft.com/office/drawing/2014/main" val="2759210480"/>
                  </a:ext>
                </a:extLst>
              </a:tr>
              <a:tr h="233680">
                <a:tc>
                  <a:txBody>
                    <a:bodyPr/>
                    <a:lstStyle/>
                    <a:p>
                      <a:pPr algn="ctr"/>
                      <a:r>
                        <a:rPr lang="en-US" sz="900"/>
                        <a:t>Start SP – 2</a:t>
                      </a:r>
                    </a:p>
                  </a:txBody>
                  <a:tcPr/>
                </a:tc>
                <a:tc>
                  <a:txBody>
                    <a:bodyPr/>
                    <a:lstStyle/>
                    <a:p>
                      <a:pPr algn="l"/>
                      <a:r>
                        <a:rPr lang="en-US" sz="900"/>
                        <a:t>Return Address High Byte</a:t>
                      </a:r>
                    </a:p>
                  </a:txBody>
                  <a:tcPr/>
                </a:tc>
                <a:extLst>
                  <a:ext uri="{0D108BD9-81ED-4DB2-BD59-A6C34878D82A}">
                    <a16:rowId xmlns:a16="http://schemas.microsoft.com/office/drawing/2014/main" val="4116985911"/>
                  </a:ext>
                </a:extLst>
              </a:tr>
            </a:tbl>
          </a:graphicData>
        </a:graphic>
      </p:graphicFrame>
      <p:sp>
        <p:nvSpPr>
          <p:cNvPr id="8" name="TextBox 7">
            <a:extLst>
              <a:ext uri="{FF2B5EF4-FFF2-40B4-BE49-F238E27FC236}">
                <a16:creationId xmlns:a16="http://schemas.microsoft.com/office/drawing/2014/main" id="{054400EC-EF58-B073-A0F5-A12496D7665E}"/>
              </a:ext>
            </a:extLst>
          </p:cNvPr>
          <p:cNvSpPr txBox="1"/>
          <p:nvPr/>
        </p:nvSpPr>
        <p:spPr>
          <a:xfrm>
            <a:off x="7582470" y="3218620"/>
            <a:ext cx="4521781" cy="938719"/>
          </a:xfrm>
          <a:prstGeom prst="rect">
            <a:avLst/>
          </a:prstGeom>
          <a:solidFill>
            <a:srgbClr val="FFFFCC"/>
          </a:solidFill>
        </p:spPr>
        <p:txBody>
          <a:bodyPr wrap="square" rtlCol="0">
            <a:spAutoFit/>
          </a:bodyPr>
          <a:lstStyle/>
          <a:p>
            <a:r>
              <a:rPr lang="en-US" sz="1100" dirty="0"/>
              <a:t>Note: Return address must be 16-bit! I.e., to jump to a subroutine, you must use:</a:t>
            </a:r>
          </a:p>
          <a:p>
            <a:r>
              <a:rPr lang="en-US" sz="1100" dirty="0"/>
              <a:t>PUSH Return Address High Byte</a:t>
            </a:r>
          </a:p>
          <a:p>
            <a:r>
              <a:rPr lang="en-US" sz="1100" dirty="0"/>
              <a:t>LSP </a:t>
            </a:r>
            <a:r>
              <a:rPr lang="en-US" sz="1100" dirty="0" err="1"/>
              <a:t>DummyPC</a:t>
            </a:r>
            <a:r>
              <a:rPr lang="en-US" sz="1100" dirty="0"/>
              <a:t>, Subroutine Address High Byte</a:t>
            </a:r>
          </a:p>
          <a:p>
            <a:r>
              <a:rPr lang="en-US" sz="1100" dirty="0"/>
              <a:t>JSR Subroutine Address Low Byte</a:t>
            </a:r>
          </a:p>
        </p:txBody>
      </p:sp>
      <p:sp>
        <p:nvSpPr>
          <p:cNvPr id="4" name="TextBox 3">
            <a:extLst>
              <a:ext uri="{FF2B5EF4-FFF2-40B4-BE49-F238E27FC236}">
                <a16:creationId xmlns:a16="http://schemas.microsoft.com/office/drawing/2014/main" id="{552A6458-B785-780D-232C-5F9C8D03AE56}"/>
              </a:ext>
            </a:extLst>
          </p:cNvPr>
          <p:cNvSpPr txBox="1"/>
          <p:nvPr/>
        </p:nvSpPr>
        <p:spPr>
          <a:xfrm>
            <a:off x="7582470" y="4214443"/>
            <a:ext cx="4521781" cy="430887"/>
          </a:xfrm>
          <a:prstGeom prst="rect">
            <a:avLst/>
          </a:prstGeom>
          <a:solidFill>
            <a:srgbClr val="FFFFCC"/>
          </a:solidFill>
        </p:spPr>
        <p:txBody>
          <a:bodyPr wrap="square" rtlCol="0">
            <a:spAutoFit/>
          </a:bodyPr>
          <a:lstStyle/>
          <a:p>
            <a:r>
              <a:rPr lang="en-US" sz="1100" dirty="0"/>
              <a:t>Note: Bits 7-6 </a:t>
            </a:r>
            <a:r>
              <a:rPr lang="en-US" sz="1100" b="1" dirty="0"/>
              <a:t>MUST</a:t>
            </a:r>
            <a:r>
              <a:rPr lang="en-US" sz="1100" dirty="0"/>
              <a:t> be 00 so that the special pointer is specified as DHPC</a:t>
            </a:r>
          </a:p>
          <a:p>
            <a:r>
              <a:rPr lang="en-US" sz="1100" dirty="0"/>
              <a:t>(for cycle 2).</a:t>
            </a:r>
          </a:p>
        </p:txBody>
      </p:sp>
    </p:spTree>
    <p:extLst>
      <p:ext uri="{BB962C8B-B14F-4D97-AF65-F5344CB8AC3E}">
        <p14:creationId xmlns:p14="http://schemas.microsoft.com/office/powerpoint/2010/main" val="327296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42339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0001_0010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0001_1001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0x04</a:t>
                      </a:r>
                    </a:p>
                  </a:txBody>
                  <a:tcPr/>
                </a:tc>
                <a:tc>
                  <a:txBody>
                    <a:bodyPr/>
                    <a:lstStyle/>
                    <a:p>
                      <a:pPr algn="l"/>
                      <a:r>
                        <a:rPr lang="en-US" sz="130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842495470"/>
              </p:ext>
            </p:extLst>
          </p:nvPr>
        </p:nvGraphicFramePr>
        <p:xfrm>
          <a:off x="179752" y="5619913"/>
          <a:ext cx="9964376"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85237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OpCode=12</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54</a:t>
            </a:fld>
            <a:endParaRPr lang="en-US" b="1">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a:t>Micro-Instructions Control: Test (10010)</a:t>
            </a:r>
          </a:p>
        </p:txBody>
      </p:sp>
      <p:graphicFrame>
        <p:nvGraphicFramePr>
          <p:cNvPr id="3" name="Table 4">
            <a:extLst>
              <a:ext uri="{FF2B5EF4-FFF2-40B4-BE49-F238E27FC236}">
                <a16:creationId xmlns:a16="http://schemas.microsoft.com/office/drawing/2014/main" id="{F0F0AD3B-46BC-07BA-7E58-AA387519EF8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03574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55547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10_0000_0001_0010 = 0x2012</a:t>
                      </a:r>
                    </a:p>
                  </a:txBody>
                  <a:tcPr/>
                </a:tc>
                <a:tc>
                  <a:txBody>
                    <a:bodyPr/>
                    <a:lstStyle/>
                    <a:p>
                      <a:pPr algn="l"/>
                      <a:r>
                        <a:rPr lang="en-US" sz="1300"/>
                        <a:t>Load Rd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0100_0001 = 0x0041</a:t>
                      </a:r>
                    </a:p>
                  </a:txBody>
                  <a:tcPr/>
                </a:tc>
                <a:tc>
                  <a:txBody>
                    <a:bodyPr/>
                    <a:lstStyle/>
                    <a:p>
                      <a:pPr algn="l"/>
                      <a:r>
                        <a:rPr lang="en-US" sz="1300"/>
                        <a:t>Load 4 bit </a:t>
                      </a:r>
                      <a:r>
                        <a:rPr lang="en-US" sz="1300" err="1"/>
                        <a:t>imm</a:t>
                      </a:r>
                      <a:r>
                        <a:rPr lang="en-US" sz="1300"/>
                        <a:t>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0x0004</a:t>
                      </a:r>
                    </a:p>
                  </a:txBody>
                  <a:tcPr/>
                </a:tc>
                <a:tc>
                  <a:txBody>
                    <a:bodyPr/>
                    <a:lstStyle/>
                    <a:p>
                      <a:pPr algn="l"/>
                      <a:r>
                        <a:rPr lang="en-US" sz="130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464891017"/>
              </p:ext>
            </p:extLst>
          </p:nvPr>
        </p:nvGraphicFramePr>
        <p:xfrm>
          <a:off x="179752" y="5619913"/>
          <a:ext cx="10116777"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300477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OpCode=13</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55</a:t>
            </a:fld>
            <a:endParaRPr lang="en-US" b="1">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a:t>Micro-Instructions Control: Test immediate (10011)</a:t>
            </a:r>
          </a:p>
        </p:txBody>
      </p:sp>
      <p:graphicFrame>
        <p:nvGraphicFramePr>
          <p:cNvPr id="3" name="Table 4">
            <a:extLst>
              <a:ext uri="{FF2B5EF4-FFF2-40B4-BE49-F238E27FC236}">
                <a16:creationId xmlns:a16="http://schemas.microsoft.com/office/drawing/2014/main" id="{4D94DE7E-A37C-DF33-CE6F-59BC61C840D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769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Load Special Register (Immediate) (10100)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7058440"/>
              </p:ext>
            </p:extLst>
          </p:nvPr>
        </p:nvGraphicFramePr>
        <p:xfrm>
          <a:off x="4716581" y="742463"/>
          <a:ext cx="6249874" cy="222451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10_0000_0000_0100_0000 = 0x20040</a:t>
                      </a:r>
                    </a:p>
                  </a:txBody>
                  <a:tcPr/>
                </a:tc>
                <a:tc>
                  <a:txBody>
                    <a:bodyPr/>
                    <a:lstStyle/>
                    <a:p>
                      <a:pPr algn="l"/>
                      <a:r>
                        <a:rPr lang="en-US" sz="1600"/>
                        <a:t>Loads 8-bit immediate to specified special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strike="sngStrike"/>
                    </a:p>
                  </a:txBody>
                  <a:tcPr/>
                </a:tc>
                <a:extLst>
                  <a:ext uri="{0D108BD9-81ED-4DB2-BD59-A6C34878D82A}">
                    <a16:rowId xmlns:a16="http://schemas.microsoft.com/office/drawing/2014/main" val="2225793510"/>
                  </a:ext>
                </a:extLst>
              </a:tr>
            </a:tbl>
          </a:graphicData>
        </a:graphic>
      </p:graphicFrame>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56</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3968074083"/>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2348923523"/>
              </p:ext>
            </p:extLst>
          </p:nvPr>
        </p:nvGraphicFramePr>
        <p:xfrm>
          <a:off x="179752" y="5619913"/>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C1 C0</a:t>
                      </a:r>
                    </a:p>
                  </a:txBody>
                  <a:tcPr/>
                </a:tc>
                <a:tc>
                  <a:txBody>
                    <a:bodyPr/>
                    <a:lstStyle/>
                    <a:p>
                      <a:pPr algn="ctr"/>
                      <a:r>
                        <a:rPr lang="en-US" sz="1300"/>
                        <a:t>X</a:t>
                      </a:r>
                    </a:p>
                  </a:txBody>
                  <a:tcPr/>
                </a:tc>
                <a:tc>
                  <a:txBody>
                    <a:bodyPr/>
                    <a:lstStyle/>
                    <a:p>
                      <a:pPr algn="ctr"/>
                      <a:r>
                        <a:rPr lang="en-US" sz="1300"/>
                        <a:t>OpCode=14</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42FFFB1F-FF49-EF67-4814-547097376531}"/>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839A7871-B82F-AF03-D019-C976E7EB7D26}"/>
              </a:ext>
            </a:extLst>
          </p:cNvPr>
          <p:cNvGraphicFramePr>
            <a:graphicFrameLocks noGrp="1"/>
          </p:cNvGraphicFramePr>
          <p:nvPr>
            <p:extLst>
              <p:ext uri="{D42A27DB-BD31-4B8C-83A1-F6EECF244321}">
                <p14:modId xmlns:p14="http://schemas.microsoft.com/office/powerpoint/2010/main" val="3851411308"/>
              </p:ext>
            </p:extLst>
          </p:nvPr>
        </p:nvGraphicFramePr>
        <p:xfrm>
          <a:off x="5645696" y="2949767"/>
          <a:ext cx="3857535" cy="1920240"/>
        </p:xfrm>
        <a:graphic>
          <a:graphicData uri="http://schemas.openxmlformats.org/drawingml/2006/table">
            <a:tbl>
              <a:tblPr firstRow="1" bandRow="1">
                <a:tableStyleId>{5C22544A-7EE6-4342-B048-85BDC9FD1C3A}</a:tableStyleId>
              </a:tblPr>
              <a:tblGrid>
                <a:gridCol w="382813">
                  <a:extLst>
                    <a:ext uri="{9D8B030D-6E8A-4147-A177-3AD203B41FA5}">
                      <a16:colId xmlns:a16="http://schemas.microsoft.com/office/drawing/2014/main" val="3639428745"/>
                    </a:ext>
                  </a:extLst>
                </a:gridCol>
                <a:gridCol w="361460">
                  <a:extLst>
                    <a:ext uri="{9D8B030D-6E8A-4147-A177-3AD203B41FA5}">
                      <a16:colId xmlns:a16="http://schemas.microsoft.com/office/drawing/2014/main" val="136219337"/>
                    </a:ext>
                  </a:extLst>
                </a:gridCol>
                <a:gridCol w="2264175">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a:t>C1</a:t>
                      </a:r>
                    </a:p>
                  </a:txBody>
                  <a:tcPr/>
                </a:tc>
                <a:tc>
                  <a:txBody>
                    <a:bodyPr/>
                    <a:lstStyle/>
                    <a:p>
                      <a:r>
                        <a:rPr lang="en-US" sz="1200"/>
                        <a:t>C0</a:t>
                      </a:r>
                    </a:p>
                  </a:txBody>
                  <a:tcPr/>
                </a:tc>
                <a:tc>
                  <a:txBody>
                    <a:bodyPr/>
                    <a:lstStyle/>
                    <a:p>
                      <a:r>
                        <a:rPr lang="en-US" sz="1200"/>
                        <a:t>Special Register</a:t>
                      </a:r>
                    </a:p>
                  </a:txBody>
                  <a:tcPr/>
                </a:tc>
                <a:tc>
                  <a:txBody>
                    <a:bodyPr/>
                    <a:lstStyle/>
                    <a:p>
                      <a:r>
                        <a:rPr lang="en-US" sz="120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PC (High Byte)</a:t>
                      </a:r>
                    </a:p>
                  </a:txBody>
                  <a:tcPr>
                    <a:solidFill>
                      <a:schemeClr val="accent6">
                        <a:lumMod val="60000"/>
                        <a:lumOff val="40000"/>
                      </a:schemeClr>
                    </a:solidFill>
                  </a:tcPr>
                </a:tc>
                <a:tc>
                  <a:txBody>
                    <a:bodyPr/>
                    <a:lstStyle/>
                    <a:p>
                      <a:r>
                        <a:rPr lang="en-US" sz="120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1</a:t>
                      </a:r>
                    </a:p>
                  </a:txBody>
                  <a:tcPr/>
                </a:tc>
                <a:tc>
                  <a:txBody>
                    <a:bodyPr/>
                    <a:lstStyle/>
                    <a:p>
                      <a:r>
                        <a:rPr lang="en-US" sz="1200"/>
                        <a:t>Data Pointer (High Byte)</a:t>
                      </a:r>
                    </a:p>
                  </a:txBody>
                  <a:tcPr>
                    <a:solidFill>
                      <a:schemeClr val="accent6">
                        <a:lumMod val="60000"/>
                        <a:lumOff val="40000"/>
                      </a:schemeClr>
                    </a:solidFill>
                  </a:tcPr>
                </a:tc>
                <a:tc>
                  <a:txBody>
                    <a:bodyPr/>
                    <a:lstStyle/>
                    <a:p>
                      <a:r>
                        <a:rPr lang="en-US" sz="1200"/>
                        <a:t>DP</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1</a:t>
                      </a:r>
                    </a:p>
                  </a:txBody>
                  <a:tcPr/>
                </a:tc>
                <a:tc>
                  <a:txBody>
                    <a:bodyPr/>
                    <a:lstStyle/>
                    <a:p>
                      <a:r>
                        <a:rPr lang="en-US" sz="1200"/>
                        <a:t>0</a:t>
                      </a:r>
                    </a:p>
                  </a:txBody>
                  <a:tcPr/>
                </a:tc>
                <a:tc>
                  <a:txBody>
                    <a:bodyPr/>
                    <a:lstStyle/>
                    <a:p>
                      <a:r>
                        <a:rPr lang="en-US" sz="1200"/>
                        <a:t>Stack Pointer (High Byte)</a:t>
                      </a:r>
                    </a:p>
                  </a:txBody>
                  <a:tcPr>
                    <a:solidFill>
                      <a:schemeClr val="accent6">
                        <a:lumMod val="60000"/>
                        <a:lumOff val="40000"/>
                      </a:schemeClr>
                    </a:solidFill>
                  </a:tcPr>
                </a:tc>
                <a:tc>
                  <a:txBody>
                    <a:bodyPr/>
                    <a:lstStyle/>
                    <a:p>
                      <a:r>
                        <a:rPr lang="en-US" sz="1200"/>
                        <a:t>SP</a:t>
                      </a:r>
                    </a:p>
                  </a:txBody>
                  <a:tcPr>
                    <a:solidFill>
                      <a:schemeClr val="accent6">
                        <a:lumMod val="60000"/>
                        <a:lumOff val="40000"/>
                      </a:schemeClr>
                    </a:solidFill>
                  </a:tcPr>
                </a:tc>
                <a:extLst>
                  <a:ext uri="{0D108BD9-81ED-4DB2-BD59-A6C34878D82A}">
                    <a16:rowId xmlns:a16="http://schemas.microsoft.com/office/drawing/2014/main" val="4217135763"/>
                  </a:ext>
                </a:extLst>
              </a:tr>
              <a:tr h="457200">
                <a:tc>
                  <a:txBody>
                    <a:bodyPr/>
                    <a:lstStyle/>
                    <a:p>
                      <a:r>
                        <a:rPr lang="en-US" sz="1200"/>
                        <a:t>1</a:t>
                      </a:r>
                    </a:p>
                  </a:txBody>
                  <a:tcPr/>
                </a:tc>
                <a:tc>
                  <a:txBody>
                    <a:bodyPr/>
                    <a:lstStyle/>
                    <a:p>
                      <a:r>
                        <a:rPr lang="en-US" sz="1200"/>
                        <a:t>1</a:t>
                      </a:r>
                    </a:p>
                  </a:txBody>
                  <a:tcPr/>
                </a:tc>
                <a:tc>
                  <a:txBody>
                    <a:bodyPr/>
                    <a:lstStyle/>
                    <a:p>
                      <a:r>
                        <a:rPr lang="en-US" sz="1200"/>
                        <a:t>N/A (in future, perhaps a Frame Pointer (High Byte))</a:t>
                      </a:r>
                    </a:p>
                  </a:txBody>
                  <a:tcPr>
                    <a:solidFill>
                      <a:schemeClr val="accent6">
                        <a:lumMod val="60000"/>
                        <a:lumOff val="40000"/>
                      </a:schemeClr>
                    </a:solidFill>
                  </a:tcPr>
                </a:tc>
                <a:tc>
                  <a:txBody>
                    <a:bodyPr/>
                    <a:lstStyle/>
                    <a:p>
                      <a:endParaRPr lang="en-US" sz="1200"/>
                    </a:p>
                  </a:txBody>
                  <a:tcPr>
                    <a:solidFill>
                      <a:schemeClr val="accent6">
                        <a:lumMod val="60000"/>
                        <a:lumOff val="40000"/>
                      </a:schemeClr>
                    </a:solidFill>
                  </a:tcPr>
                </a:tc>
                <a:extLst>
                  <a:ext uri="{0D108BD9-81ED-4DB2-BD59-A6C34878D82A}">
                    <a16:rowId xmlns:a16="http://schemas.microsoft.com/office/drawing/2014/main" val="1144018381"/>
                  </a:ext>
                </a:extLst>
              </a:tr>
            </a:tbl>
          </a:graphicData>
        </a:graphic>
      </p:graphicFrame>
      <p:sp>
        <p:nvSpPr>
          <p:cNvPr id="6" name="TextBox 5">
            <a:extLst>
              <a:ext uri="{FF2B5EF4-FFF2-40B4-BE49-F238E27FC236}">
                <a16:creationId xmlns:a16="http://schemas.microsoft.com/office/drawing/2014/main" id="{C8DAB9D9-F093-B92B-C40C-F25DAAFCFD5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LSP DP, #0x00</a:t>
            </a:r>
          </a:p>
        </p:txBody>
      </p:sp>
    </p:spTree>
    <p:extLst>
      <p:ext uri="{BB962C8B-B14F-4D97-AF65-F5344CB8AC3E}">
        <p14:creationId xmlns:p14="http://schemas.microsoft.com/office/powerpoint/2010/main" val="236777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6C35E-FDD3-D165-F9B0-5E3FC0134F97}"/>
              </a:ext>
            </a:extLst>
          </p:cNvPr>
          <p:cNvSpPr>
            <a:spLocks noGrp="1"/>
          </p:cNvSpPr>
          <p:nvPr>
            <p:ph type="ctrTitle"/>
          </p:nvPr>
        </p:nvSpPr>
        <p:spPr/>
        <p:txBody>
          <a:bodyPr/>
          <a:lstStyle/>
          <a:p>
            <a:r>
              <a:rPr lang="en-US" dirty="0"/>
              <a:t>New Addressing Modes</a:t>
            </a:r>
          </a:p>
        </p:txBody>
      </p:sp>
      <p:sp>
        <p:nvSpPr>
          <p:cNvPr id="3" name="TextBox 2">
            <a:extLst>
              <a:ext uri="{FF2B5EF4-FFF2-40B4-BE49-F238E27FC236}">
                <a16:creationId xmlns:a16="http://schemas.microsoft.com/office/drawing/2014/main" id="{AA693CF8-2E6D-18DB-E69D-057147472A6C}"/>
              </a:ext>
            </a:extLst>
          </p:cNvPr>
          <p:cNvSpPr txBox="1"/>
          <p:nvPr/>
        </p:nvSpPr>
        <p:spPr>
          <a:xfrm>
            <a:off x="535404" y="1197142"/>
            <a:ext cx="9354553" cy="1815882"/>
          </a:xfrm>
          <a:prstGeom prst="rect">
            <a:avLst/>
          </a:prstGeom>
          <a:solidFill>
            <a:schemeClr val="accent4">
              <a:lumMod val="20000"/>
              <a:lumOff val="80000"/>
            </a:schemeClr>
          </a:solidFill>
        </p:spPr>
        <p:txBody>
          <a:bodyPr wrap="square" rtlCol="0">
            <a:spAutoFit/>
          </a:bodyPr>
          <a:lstStyle/>
          <a:p>
            <a:r>
              <a:rPr lang="en-US" sz="1400" dirty="0"/>
              <a:t>New architectural perspective:</a:t>
            </a:r>
          </a:p>
          <a:p>
            <a:r>
              <a:rPr lang="en-US" sz="1400" dirty="0"/>
              <a:t>Two kinds of words exist (data words (8 bit) and address words (16 bit)).</a:t>
            </a:r>
          </a:p>
          <a:p>
            <a:r>
              <a:rPr lang="en-US" sz="1400" dirty="0"/>
              <a:t>Each kind of words have their own registers (data registers and address registers), register files, and dedicated busses (data bus and address bus).</a:t>
            </a:r>
          </a:p>
          <a:p>
            <a:r>
              <a:rPr lang="en-US" sz="1400" dirty="0"/>
              <a:t>Programming Model-wise, moving towards using Address Registers for all pointer use; i.e., to perform memory loads/stores, an address register must be set to the relevant address and then used. The additional instruction overhead of this (setting the address register using an immediate / GR which takes at least 2 instructions for high and low bytes) is reduced by allowing for 8 bit immediate offsets and by setting an AR to another AR (with offset) in a single instruction.</a:t>
            </a:r>
          </a:p>
        </p:txBody>
      </p:sp>
      <p:graphicFrame>
        <p:nvGraphicFramePr>
          <p:cNvPr id="5" name="Table 4">
            <a:extLst>
              <a:ext uri="{FF2B5EF4-FFF2-40B4-BE49-F238E27FC236}">
                <a16:creationId xmlns:a16="http://schemas.microsoft.com/office/drawing/2014/main" id="{50830EA4-ABA3-BB20-4E95-5EEC7E3EC2F0}"/>
              </a:ext>
            </a:extLst>
          </p:cNvPr>
          <p:cNvGraphicFramePr>
            <a:graphicFrameLocks noGrp="1"/>
          </p:cNvGraphicFramePr>
          <p:nvPr>
            <p:extLst>
              <p:ext uri="{D42A27DB-BD31-4B8C-83A1-F6EECF244321}">
                <p14:modId xmlns:p14="http://schemas.microsoft.com/office/powerpoint/2010/main" val="1146301729"/>
              </p:ext>
            </p:extLst>
          </p:nvPr>
        </p:nvGraphicFramePr>
        <p:xfrm>
          <a:off x="535404" y="3177758"/>
          <a:ext cx="9801056" cy="3266440"/>
        </p:xfrm>
        <a:graphic>
          <a:graphicData uri="http://schemas.openxmlformats.org/drawingml/2006/table">
            <a:tbl>
              <a:tblPr firstRow="1" bandRow="1">
                <a:tableStyleId>{5C22544A-7EE6-4342-B048-85BDC9FD1C3A}</a:tableStyleId>
              </a:tblPr>
              <a:tblGrid>
                <a:gridCol w="2450264">
                  <a:extLst>
                    <a:ext uri="{9D8B030D-6E8A-4147-A177-3AD203B41FA5}">
                      <a16:colId xmlns:a16="http://schemas.microsoft.com/office/drawing/2014/main" val="238212452"/>
                    </a:ext>
                  </a:extLst>
                </a:gridCol>
                <a:gridCol w="2450264">
                  <a:extLst>
                    <a:ext uri="{9D8B030D-6E8A-4147-A177-3AD203B41FA5}">
                      <a16:colId xmlns:a16="http://schemas.microsoft.com/office/drawing/2014/main" val="4055632774"/>
                    </a:ext>
                  </a:extLst>
                </a:gridCol>
                <a:gridCol w="2450264">
                  <a:extLst>
                    <a:ext uri="{9D8B030D-6E8A-4147-A177-3AD203B41FA5}">
                      <a16:colId xmlns:a16="http://schemas.microsoft.com/office/drawing/2014/main" val="3656758536"/>
                    </a:ext>
                  </a:extLst>
                </a:gridCol>
                <a:gridCol w="2450264">
                  <a:extLst>
                    <a:ext uri="{9D8B030D-6E8A-4147-A177-3AD203B41FA5}">
                      <a16:colId xmlns:a16="http://schemas.microsoft.com/office/drawing/2014/main" val="2056576301"/>
                    </a:ext>
                  </a:extLst>
                </a:gridCol>
              </a:tblGrid>
              <a:tr h="370840">
                <a:tc>
                  <a:txBody>
                    <a:bodyPr/>
                    <a:lstStyle/>
                    <a:p>
                      <a:r>
                        <a:rPr lang="en-US" sz="1100" dirty="0"/>
                        <a:t>Instruction Type</a:t>
                      </a:r>
                    </a:p>
                  </a:txBody>
                  <a:tcPr/>
                </a:tc>
                <a:tc>
                  <a:txBody>
                    <a:bodyPr/>
                    <a:lstStyle/>
                    <a:p>
                      <a:r>
                        <a:rPr lang="en-US" sz="1100" dirty="0"/>
                        <a:t>New Instruction Semantics</a:t>
                      </a:r>
                    </a:p>
                  </a:txBody>
                  <a:tcPr/>
                </a:tc>
                <a:tc>
                  <a:txBody>
                    <a:bodyPr/>
                    <a:lstStyle/>
                    <a:p>
                      <a:r>
                        <a:rPr lang="en-US" sz="1100" dirty="0"/>
                        <a:t>Instruction Operands</a:t>
                      </a:r>
                    </a:p>
                  </a:txBody>
                  <a:tcPr/>
                </a:tc>
                <a:tc>
                  <a:txBody>
                    <a:bodyPr/>
                    <a:lstStyle/>
                    <a:p>
                      <a:r>
                        <a:rPr lang="en-US" sz="1100" dirty="0"/>
                        <a:t>Opcodes Used</a:t>
                      </a:r>
                    </a:p>
                  </a:txBody>
                  <a:tcPr/>
                </a:tc>
                <a:extLst>
                  <a:ext uri="{0D108BD9-81ED-4DB2-BD59-A6C34878D82A}">
                    <a16:rowId xmlns:a16="http://schemas.microsoft.com/office/drawing/2014/main" val="3031736925"/>
                  </a:ext>
                </a:extLst>
              </a:tr>
              <a:tr h="370840">
                <a:tc>
                  <a:txBody>
                    <a:bodyPr/>
                    <a:lstStyle/>
                    <a:p>
                      <a:r>
                        <a:rPr lang="en-US" sz="1100" dirty="0"/>
                        <a:t>AR </a:t>
                      </a:r>
                      <a:r>
                        <a:rPr lang="en-US" sz="1100" dirty="0">
                          <a:sym typeface="Wingdings" panose="05000000000000000000" pitchFamily="2" charset="2"/>
                        </a:rPr>
                        <a:t> GR</a:t>
                      </a:r>
                      <a:endParaRPr lang="en-US" sz="1100" dirty="0"/>
                    </a:p>
                  </a:txBody>
                  <a:tcPr/>
                </a:tc>
                <a:tc>
                  <a:txBody>
                    <a:bodyPr/>
                    <a:lstStyle/>
                    <a:p>
                      <a:r>
                        <a:rPr lang="en-US" sz="1100" dirty="0"/>
                        <a:t>Rd = </a:t>
                      </a:r>
                      <a:r>
                        <a:rPr lang="en-US" sz="1100" dirty="0" err="1"/>
                        <a:t>ARSrc</a:t>
                      </a:r>
                      <a:r>
                        <a:rPr lang="en-US" sz="1100" dirty="0"/>
                        <a:t>[L/H]</a:t>
                      </a:r>
                    </a:p>
                  </a:txBody>
                  <a:tcPr/>
                </a:tc>
                <a:tc>
                  <a:txBody>
                    <a:bodyPr/>
                    <a:lstStyle/>
                    <a:p>
                      <a:r>
                        <a:rPr lang="en-US" sz="1100" dirty="0"/>
                        <a:t>Rd (2 bits), </a:t>
                      </a:r>
                      <a:r>
                        <a:rPr lang="en-US" sz="1100" dirty="0" err="1"/>
                        <a:t>ARSrc</a:t>
                      </a:r>
                      <a:r>
                        <a:rPr lang="en-US" sz="1100" dirty="0"/>
                        <a:t> (2 bits), L/H (1 bit)</a:t>
                      </a:r>
                    </a:p>
                  </a:txBody>
                  <a:tcPr/>
                </a:tc>
                <a:tc>
                  <a:txBody>
                    <a:bodyPr/>
                    <a:lstStyle/>
                    <a:p>
                      <a:r>
                        <a:rPr lang="en-US" sz="1100" dirty="0"/>
                        <a:t>1</a:t>
                      </a:r>
                    </a:p>
                  </a:txBody>
                  <a:tcPr/>
                </a:tc>
                <a:extLst>
                  <a:ext uri="{0D108BD9-81ED-4DB2-BD59-A6C34878D82A}">
                    <a16:rowId xmlns:a16="http://schemas.microsoft.com/office/drawing/2014/main" val="4255934512"/>
                  </a:ext>
                </a:extLst>
              </a:tr>
              <a:tr h="370840">
                <a:tc>
                  <a:txBody>
                    <a:bodyPr/>
                    <a:lstStyle/>
                    <a:p>
                      <a:r>
                        <a:rPr lang="en-US" sz="1100" dirty="0"/>
                        <a:t>Memory </a:t>
                      </a:r>
                      <a:r>
                        <a:rPr lang="en-US" sz="1100" dirty="0">
                          <a:sym typeface="Wingdings" panose="05000000000000000000" pitchFamily="2" charset="2"/>
                        </a:rPr>
                        <a:t> GR</a:t>
                      </a:r>
                      <a:endParaRPr lang="en-US" sz="1100" dirty="0"/>
                    </a:p>
                  </a:txBody>
                  <a:tcPr/>
                </a:tc>
                <a:tc>
                  <a:txBody>
                    <a:bodyPr/>
                    <a:lstStyle/>
                    <a:p>
                      <a:r>
                        <a:rPr lang="en-US" sz="1100" dirty="0"/>
                        <a:t>Rd = *(</a:t>
                      </a:r>
                      <a:r>
                        <a:rPr lang="en-US" sz="1100" dirty="0" err="1"/>
                        <a:t>ARSrc</a:t>
                      </a:r>
                      <a:r>
                        <a:rPr lang="en-US" sz="1100" dirty="0"/>
                        <a:t> + Imm)</a:t>
                      </a:r>
                    </a:p>
                  </a:txBody>
                  <a:tcPr/>
                </a:tc>
                <a:tc>
                  <a:txBody>
                    <a:bodyPr/>
                    <a:lstStyle/>
                    <a:p>
                      <a:r>
                        <a:rPr lang="en-US" sz="1100" dirty="0"/>
                        <a:t>Rd (2 bits), </a:t>
                      </a:r>
                      <a:r>
                        <a:rPr lang="en-US" sz="1100" dirty="0" err="1"/>
                        <a:t>ARSrc</a:t>
                      </a:r>
                      <a:r>
                        <a:rPr lang="en-US" sz="1100" dirty="0"/>
                        <a:t> (2 bits), Imm (8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1235266279"/>
                  </a:ext>
                </a:extLst>
              </a:tr>
              <a:tr h="370840">
                <a:tc>
                  <a:txBody>
                    <a:bodyPr/>
                    <a:lstStyle/>
                    <a:p>
                      <a:r>
                        <a:rPr lang="en-US" sz="1100" dirty="0"/>
                        <a:t>Immediate </a:t>
                      </a:r>
                      <a:r>
                        <a:rPr lang="en-US" sz="1100">
                          <a:sym typeface="Wingdings" panose="05000000000000000000" pitchFamily="2" charset="2"/>
                        </a:rPr>
                        <a:t> AR</a:t>
                      </a:r>
                      <a:endParaRPr lang="en-US" sz="1100" dirty="0"/>
                    </a:p>
                  </a:txBody>
                  <a:tcPr/>
                </a:tc>
                <a:tc>
                  <a:txBody>
                    <a:bodyPr/>
                    <a:lstStyle/>
                    <a:p>
                      <a:r>
                        <a:rPr lang="en-US" sz="1100" dirty="0"/>
                        <a:t>ARDest[L/H] = Imm</a:t>
                      </a:r>
                    </a:p>
                  </a:txBody>
                  <a:tcPr/>
                </a:tc>
                <a:tc>
                  <a:txBody>
                    <a:bodyPr/>
                    <a:lstStyle/>
                    <a:p>
                      <a:r>
                        <a:rPr lang="en-US" sz="1100" dirty="0"/>
                        <a:t>ARDest (2 bits), L/H (1 bit), Imm (8 bits)</a:t>
                      </a:r>
                    </a:p>
                  </a:txBody>
                  <a:tcPr/>
                </a:tc>
                <a:tc>
                  <a:txBody>
                    <a:bodyPr/>
                    <a:lstStyle/>
                    <a:p>
                      <a:r>
                        <a:rPr lang="en-US" sz="1100" dirty="0"/>
                        <a:t>1</a:t>
                      </a:r>
                    </a:p>
                  </a:txBody>
                  <a:tcPr/>
                </a:tc>
                <a:extLst>
                  <a:ext uri="{0D108BD9-81ED-4DB2-BD59-A6C34878D82A}">
                    <a16:rowId xmlns:a16="http://schemas.microsoft.com/office/drawing/2014/main" val="571170062"/>
                  </a:ext>
                </a:extLst>
              </a:tr>
              <a:tr h="370840">
                <a:tc>
                  <a:txBody>
                    <a:bodyPr/>
                    <a:lstStyle/>
                    <a:p>
                      <a:r>
                        <a:rPr lang="en-US" sz="1100" dirty="0"/>
                        <a:t>GR </a:t>
                      </a:r>
                      <a:r>
                        <a:rPr lang="en-US" sz="1100" dirty="0">
                          <a:sym typeface="Wingdings" panose="05000000000000000000" pitchFamily="2" charset="2"/>
                        </a:rPr>
                        <a:t> AR</a:t>
                      </a:r>
                      <a:endParaRPr lang="en-US" sz="1100" dirty="0"/>
                    </a:p>
                  </a:txBody>
                  <a:tcPr/>
                </a:tc>
                <a:tc>
                  <a:txBody>
                    <a:bodyPr/>
                    <a:lstStyle/>
                    <a:p>
                      <a:r>
                        <a:rPr lang="en-US" sz="1100" dirty="0"/>
                        <a:t>ARDest[L/H] = Rs1</a:t>
                      </a:r>
                    </a:p>
                  </a:txBody>
                  <a:tcPr/>
                </a:tc>
                <a:tc>
                  <a:txBody>
                    <a:bodyPr/>
                    <a:lstStyle/>
                    <a:p>
                      <a:r>
                        <a:rPr lang="en-US" sz="1100" dirty="0"/>
                        <a:t>ARDest (2 bits), L/H (1 bit), Rs1 (2 bits)</a:t>
                      </a:r>
                    </a:p>
                  </a:txBody>
                  <a:tcPr/>
                </a:tc>
                <a:tc>
                  <a:txBody>
                    <a:bodyPr/>
                    <a:lstStyle/>
                    <a:p>
                      <a:r>
                        <a:rPr lang="en-US" sz="1100" dirty="0"/>
                        <a:t>1</a:t>
                      </a:r>
                    </a:p>
                  </a:txBody>
                  <a:tcPr/>
                </a:tc>
                <a:extLst>
                  <a:ext uri="{0D108BD9-81ED-4DB2-BD59-A6C34878D82A}">
                    <a16:rowId xmlns:a16="http://schemas.microsoft.com/office/drawing/2014/main" val="49969000"/>
                  </a:ext>
                </a:extLst>
              </a:tr>
              <a:tr h="370840">
                <a:tc>
                  <a:txBody>
                    <a:bodyPr/>
                    <a:lstStyle/>
                    <a:p>
                      <a:r>
                        <a:rPr lang="en-US" sz="1100" dirty="0"/>
                        <a:t>AR </a:t>
                      </a:r>
                      <a:r>
                        <a:rPr lang="en-US" sz="1100" dirty="0">
                          <a:sym typeface="Wingdings" panose="05000000000000000000" pitchFamily="2" charset="2"/>
                        </a:rPr>
                        <a:t> AR</a:t>
                      </a:r>
                      <a:endParaRPr lang="en-US" sz="1100" dirty="0"/>
                    </a:p>
                  </a:txBody>
                  <a:tcPr/>
                </a:tc>
                <a:tc>
                  <a:txBody>
                    <a:bodyPr/>
                    <a:lstStyle/>
                    <a:p>
                      <a:r>
                        <a:rPr lang="en-US" sz="1100" dirty="0"/>
                        <a:t>ARDest = </a:t>
                      </a:r>
                      <a:r>
                        <a:rPr lang="en-US" sz="1100" dirty="0" err="1"/>
                        <a:t>ARSrc</a:t>
                      </a:r>
                      <a:r>
                        <a:rPr lang="en-US" sz="1100" dirty="0"/>
                        <a:t> + Imm</a:t>
                      </a:r>
                    </a:p>
                  </a:txBody>
                  <a:tcPr/>
                </a:tc>
                <a:tc>
                  <a:txBody>
                    <a:bodyPr/>
                    <a:lstStyle/>
                    <a:p>
                      <a:r>
                        <a:rPr lang="en-US" sz="1100" dirty="0"/>
                        <a:t>ARDest (2 bits), </a:t>
                      </a:r>
                      <a:r>
                        <a:rPr lang="en-US" sz="1100" dirty="0" err="1"/>
                        <a:t>ARSrc</a:t>
                      </a:r>
                      <a:r>
                        <a:rPr lang="en-US" sz="1100" dirty="0"/>
                        <a:t> (2 bits), Imm (8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568959793"/>
                  </a:ext>
                </a:extLst>
              </a:tr>
              <a:tr h="370840">
                <a:tc>
                  <a:txBody>
                    <a:bodyPr/>
                    <a:lstStyle/>
                    <a:p>
                      <a:r>
                        <a:rPr lang="en-US" sz="1100" dirty="0"/>
                        <a:t>GR </a:t>
                      </a:r>
                      <a:r>
                        <a:rPr lang="en-US" sz="1100" dirty="0">
                          <a:sym typeface="Wingdings" panose="05000000000000000000" pitchFamily="2" charset="2"/>
                        </a:rPr>
                        <a:t> Memory</a:t>
                      </a:r>
                      <a:endParaRPr lang="en-US" sz="1100" dirty="0"/>
                    </a:p>
                  </a:txBody>
                  <a:tcPr/>
                </a:tc>
                <a:tc>
                  <a:txBody>
                    <a:bodyPr/>
                    <a:lstStyle/>
                    <a:p>
                      <a:r>
                        <a:rPr lang="en-US" sz="1100" dirty="0"/>
                        <a:t>*(</a:t>
                      </a:r>
                      <a:r>
                        <a:rPr lang="en-US" sz="1100" dirty="0" err="1"/>
                        <a:t>ARSrc</a:t>
                      </a:r>
                      <a:r>
                        <a:rPr lang="en-US" sz="1100" dirty="0"/>
                        <a:t> + Imm) = Rs</a:t>
                      </a:r>
                    </a:p>
                  </a:txBody>
                  <a:tcPr/>
                </a:tc>
                <a:tc>
                  <a:txBody>
                    <a:bodyPr/>
                    <a:lstStyle/>
                    <a:p>
                      <a:r>
                        <a:rPr lang="en-US" sz="1100" dirty="0" err="1"/>
                        <a:t>ARSrc</a:t>
                      </a:r>
                      <a:r>
                        <a:rPr lang="en-US" sz="1100" dirty="0"/>
                        <a:t> (2 bits), Imm (8 bits), Rs (2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3138588199"/>
                  </a:ext>
                </a:extLst>
              </a:tr>
            </a:tbl>
          </a:graphicData>
        </a:graphic>
      </p:graphicFrame>
      <p:sp>
        <p:nvSpPr>
          <p:cNvPr id="6" name="TextBox 5">
            <a:extLst>
              <a:ext uri="{FF2B5EF4-FFF2-40B4-BE49-F238E27FC236}">
                <a16:creationId xmlns:a16="http://schemas.microsoft.com/office/drawing/2014/main" id="{A507E00B-83D9-2E66-58E8-E0A4777F40FD}"/>
              </a:ext>
            </a:extLst>
          </p:cNvPr>
          <p:cNvSpPr txBox="1"/>
          <p:nvPr/>
        </p:nvSpPr>
        <p:spPr>
          <a:xfrm>
            <a:off x="9889958" y="999984"/>
            <a:ext cx="2117558" cy="2123658"/>
          </a:xfrm>
          <a:prstGeom prst="rect">
            <a:avLst/>
          </a:prstGeom>
          <a:noFill/>
        </p:spPr>
        <p:txBody>
          <a:bodyPr wrap="square" rtlCol="0">
            <a:spAutoFit/>
          </a:bodyPr>
          <a:lstStyle/>
          <a:p>
            <a:r>
              <a:rPr lang="en-US" sz="1200" dirty="0"/>
              <a:t>Total opcodes needed: 9</a:t>
            </a:r>
          </a:p>
          <a:p>
            <a:endParaRPr lang="en-US" sz="1200" dirty="0"/>
          </a:p>
          <a:p>
            <a:r>
              <a:rPr lang="en-US" sz="1200" dirty="0"/>
              <a:t>But, can offset this by removing:</a:t>
            </a:r>
          </a:p>
          <a:p>
            <a:pPr marL="171450" indent="-171450">
              <a:buFont typeface="Arial" panose="020B0604020202020204" pitchFamily="34" charset="0"/>
              <a:buChar char="•"/>
            </a:pPr>
            <a:r>
              <a:rPr lang="en-US" sz="1200" dirty="0"/>
              <a:t>LSP (1)</a:t>
            </a:r>
          </a:p>
          <a:p>
            <a:pPr marL="171450" indent="-171450">
              <a:buFont typeface="Arial" panose="020B0604020202020204" pitchFamily="34" charset="0"/>
              <a:buChar char="•"/>
            </a:pPr>
            <a:r>
              <a:rPr lang="en-US" sz="1200" dirty="0"/>
              <a:t>PUSH / POP (2)</a:t>
            </a:r>
          </a:p>
          <a:p>
            <a:pPr marL="171450" indent="-171450">
              <a:buFont typeface="Arial" panose="020B0604020202020204" pitchFamily="34" charset="0"/>
              <a:buChar char="•"/>
            </a:pPr>
            <a:r>
              <a:rPr lang="en-US" sz="1200" dirty="0"/>
              <a:t>Current load-store memory instructions (4)</a:t>
            </a:r>
          </a:p>
          <a:p>
            <a:pPr marL="171450" indent="-171450">
              <a:buFont typeface="Arial" panose="020B0604020202020204" pitchFamily="34" charset="0"/>
              <a:buChar char="•"/>
            </a:pPr>
            <a:r>
              <a:rPr lang="en-US" sz="1200" dirty="0"/>
              <a:t>OUT instructions (2) (need to make display interface part of MMIO)</a:t>
            </a:r>
          </a:p>
        </p:txBody>
      </p:sp>
    </p:spTree>
    <p:extLst>
      <p:ext uri="{BB962C8B-B14F-4D97-AF65-F5344CB8AC3E}">
        <p14:creationId xmlns:p14="http://schemas.microsoft.com/office/powerpoint/2010/main" val="3308824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10AF-C2F7-F904-8982-9EF5028E3DA4}"/>
              </a:ext>
            </a:extLst>
          </p:cNvPr>
          <p:cNvSpPr>
            <a:spLocks noGrp="1"/>
          </p:cNvSpPr>
          <p:nvPr>
            <p:ph type="ctrTitle"/>
          </p:nvPr>
        </p:nvSpPr>
        <p:spPr/>
        <p:txBody>
          <a:bodyPr/>
          <a:lstStyle/>
          <a:p>
            <a:r>
              <a:rPr lang="en-US" dirty="0"/>
              <a:t>ByteFrost Instruction Decode</a:t>
            </a:r>
          </a:p>
        </p:txBody>
      </p:sp>
      <p:graphicFrame>
        <p:nvGraphicFramePr>
          <p:cNvPr id="4" name="Table 3">
            <a:extLst>
              <a:ext uri="{FF2B5EF4-FFF2-40B4-BE49-F238E27FC236}">
                <a16:creationId xmlns:a16="http://schemas.microsoft.com/office/drawing/2014/main" id="{3497AD91-9B73-3B63-B08A-109723F48429}"/>
              </a:ext>
            </a:extLst>
          </p:cNvPr>
          <p:cNvGraphicFramePr>
            <a:graphicFrameLocks noGrp="1"/>
          </p:cNvGraphicFramePr>
          <p:nvPr>
            <p:extLst>
              <p:ext uri="{D42A27DB-BD31-4B8C-83A1-F6EECF244321}">
                <p14:modId xmlns:p14="http://schemas.microsoft.com/office/powerpoint/2010/main" val="2233803088"/>
              </p:ext>
            </p:extLst>
          </p:nvPr>
        </p:nvGraphicFramePr>
        <p:xfrm>
          <a:off x="914400" y="1582054"/>
          <a:ext cx="6106026" cy="3535680"/>
        </p:xfrm>
        <a:graphic>
          <a:graphicData uri="http://schemas.openxmlformats.org/drawingml/2006/table">
            <a:tbl>
              <a:tblPr firstRow="1" bandRow="1">
                <a:tableStyleId>{5C22544A-7EE6-4342-B048-85BDC9FD1C3A}</a:tableStyleId>
              </a:tblPr>
              <a:tblGrid>
                <a:gridCol w="1230215">
                  <a:extLst>
                    <a:ext uri="{9D8B030D-6E8A-4147-A177-3AD203B41FA5}">
                      <a16:colId xmlns:a16="http://schemas.microsoft.com/office/drawing/2014/main" val="4096420902"/>
                    </a:ext>
                  </a:extLst>
                </a:gridCol>
                <a:gridCol w="935656">
                  <a:extLst>
                    <a:ext uri="{9D8B030D-6E8A-4147-A177-3AD203B41FA5}">
                      <a16:colId xmlns:a16="http://schemas.microsoft.com/office/drawing/2014/main" val="238005480"/>
                    </a:ext>
                  </a:extLst>
                </a:gridCol>
                <a:gridCol w="3940155">
                  <a:extLst>
                    <a:ext uri="{9D8B030D-6E8A-4147-A177-3AD203B41FA5}">
                      <a16:colId xmlns:a16="http://schemas.microsoft.com/office/drawing/2014/main" val="3437111917"/>
                    </a:ext>
                  </a:extLst>
                </a:gridCol>
              </a:tblGrid>
              <a:tr h="323842">
                <a:tc>
                  <a:txBody>
                    <a:bodyPr/>
                    <a:lstStyle/>
                    <a:p>
                      <a:r>
                        <a:rPr lang="en-US" sz="1100" dirty="0"/>
                        <a:t>Instruction Operand</a:t>
                      </a:r>
                    </a:p>
                  </a:txBody>
                  <a:tcPr/>
                </a:tc>
                <a:tc>
                  <a:txBody>
                    <a:bodyPr/>
                    <a:lstStyle/>
                    <a:p>
                      <a:r>
                        <a:rPr lang="en-US" sz="1100" dirty="0"/>
                        <a:t>Number of Bits</a:t>
                      </a:r>
                    </a:p>
                  </a:txBody>
                  <a:tcPr/>
                </a:tc>
                <a:tc>
                  <a:txBody>
                    <a:bodyPr/>
                    <a:lstStyle/>
                    <a:p>
                      <a:r>
                        <a:rPr lang="en-US" sz="1100" dirty="0"/>
                        <a:t>Location</a:t>
                      </a:r>
                    </a:p>
                  </a:txBody>
                  <a:tcPr/>
                </a:tc>
                <a:extLst>
                  <a:ext uri="{0D108BD9-81ED-4DB2-BD59-A6C34878D82A}">
                    <a16:rowId xmlns:a16="http://schemas.microsoft.com/office/drawing/2014/main" val="3142491206"/>
                  </a:ext>
                </a:extLst>
              </a:tr>
              <a:tr h="244882">
                <a:tc>
                  <a:txBody>
                    <a:bodyPr/>
                    <a:lstStyle/>
                    <a:p>
                      <a:r>
                        <a:rPr lang="en-US" sz="1100" dirty="0"/>
                        <a:t>Opcode</a:t>
                      </a:r>
                    </a:p>
                  </a:txBody>
                  <a:tcPr/>
                </a:tc>
                <a:tc>
                  <a:txBody>
                    <a:bodyPr/>
                    <a:lstStyle/>
                    <a:p>
                      <a:r>
                        <a:rPr lang="en-US" sz="1100" dirty="0"/>
                        <a:t>5</a:t>
                      </a:r>
                    </a:p>
                  </a:txBody>
                  <a:tcPr/>
                </a:tc>
                <a:tc>
                  <a:txBody>
                    <a:bodyPr/>
                    <a:lstStyle/>
                    <a:p>
                      <a:r>
                        <a:rPr lang="en-US" sz="1100" dirty="0"/>
                        <a:t>4:0</a:t>
                      </a:r>
                    </a:p>
                  </a:txBody>
                  <a:tcPr/>
                </a:tc>
                <a:extLst>
                  <a:ext uri="{0D108BD9-81ED-4DB2-BD59-A6C34878D82A}">
                    <a16:rowId xmlns:a16="http://schemas.microsoft.com/office/drawing/2014/main" val="4271331773"/>
                  </a:ext>
                </a:extLst>
              </a:tr>
              <a:tr h="244882">
                <a:tc>
                  <a:txBody>
                    <a:bodyPr/>
                    <a:lstStyle/>
                    <a:p>
                      <a:r>
                        <a:rPr lang="en-US" sz="1100" dirty="0"/>
                        <a:t>Rs1</a:t>
                      </a:r>
                    </a:p>
                  </a:txBody>
                  <a:tcPr/>
                </a:tc>
                <a:tc>
                  <a:txBody>
                    <a:bodyPr/>
                    <a:lstStyle/>
                    <a:p>
                      <a:r>
                        <a:rPr lang="en-US" sz="1100" dirty="0"/>
                        <a:t>2</a:t>
                      </a:r>
                    </a:p>
                  </a:txBody>
                  <a:tcPr/>
                </a:tc>
                <a:tc>
                  <a:txBody>
                    <a:bodyPr/>
                    <a:lstStyle/>
                    <a:p>
                      <a:r>
                        <a:rPr lang="en-US" sz="1100" dirty="0"/>
                        <a:t>13:12</a:t>
                      </a:r>
                    </a:p>
                  </a:txBody>
                  <a:tcPr/>
                </a:tc>
                <a:extLst>
                  <a:ext uri="{0D108BD9-81ED-4DB2-BD59-A6C34878D82A}">
                    <a16:rowId xmlns:a16="http://schemas.microsoft.com/office/drawing/2014/main" val="985623509"/>
                  </a:ext>
                </a:extLst>
              </a:tr>
              <a:tr h="244882">
                <a:tc>
                  <a:txBody>
                    <a:bodyPr/>
                    <a:lstStyle/>
                    <a:p>
                      <a:r>
                        <a:rPr lang="en-US" sz="1100" dirty="0"/>
                        <a:t>Rs2</a:t>
                      </a:r>
                    </a:p>
                  </a:txBody>
                  <a:tcPr/>
                </a:tc>
                <a:tc>
                  <a:txBody>
                    <a:bodyPr/>
                    <a:lstStyle/>
                    <a:p>
                      <a:r>
                        <a:rPr lang="en-US" sz="1100" dirty="0"/>
                        <a:t>2</a:t>
                      </a:r>
                    </a:p>
                  </a:txBody>
                  <a:tcPr/>
                </a:tc>
                <a:tc>
                  <a:txBody>
                    <a:bodyPr/>
                    <a:lstStyle/>
                    <a:p>
                      <a:r>
                        <a:rPr lang="en-US" sz="1100" dirty="0"/>
                        <a:t>15:14</a:t>
                      </a:r>
                    </a:p>
                  </a:txBody>
                  <a:tcPr/>
                </a:tc>
                <a:extLst>
                  <a:ext uri="{0D108BD9-81ED-4DB2-BD59-A6C34878D82A}">
                    <a16:rowId xmlns:a16="http://schemas.microsoft.com/office/drawing/2014/main" val="1635157016"/>
                  </a:ext>
                </a:extLst>
              </a:tr>
              <a:tr h="244882">
                <a:tc>
                  <a:txBody>
                    <a:bodyPr/>
                    <a:lstStyle/>
                    <a:p>
                      <a:r>
                        <a:rPr lang="en-US" sz="1100" dirty="0"/>
                        <a:t>Rd</a:t>
                      </a:r>
                    </a:p>
                  </a:txBody>
                  <a:tcPr/>
                </a:tc>
                <a:tc>
                  <a:txBody>
                    <a:bodyPr/>
                    <a:lstStyle/>
                    <a:p>
                      <a:r>
                        <a:rPr lang="en-US" sz="1100" dirty="0"/>
                        <a:t>2</a:t>
                      </a:r>
                    </a:p>
                  </a:txBody>
                  <a:tcPr/>
                </a:tc>
                <a:tc>
                  <a:txBody>
                    <a:bodyPr/>
                    <a:lstStyle/>
                    <a:p>
                      <a:r>
                        <a:rPr lang="en-US" sz="1100" dirty="0"/>
                        <a:t>7:6</a:t>
                      </a:r>
                    </a:p>
                  </a:txBody>
                  <a:tcPr/>
                </a:tc>
                <a:extLst>
                  <a:ext uri="{0D108BD9-81ED-4DB2-BD59-A6C34878D82A}">
                    <a16:rowId xmlns:a16="http://schemas.microsoft.com/office/drawing/2014/main" val="4042374334"/>
                  </a:ext>
                </a:extLst>
              </a:tr>
              <a:tr h="244882">
                <a:tc>
                  <a:txBody>
                    <a:bodyPr/>
                    <a:lstStyle/>
                    <a:p>
                      <a:r>
                        <a:rPr lang="en-US" sz="1100" dirty="0"/>
                        <a:t>ALU Function</a:t>
                      </a:r>
                    </a:p>
                  </a:txBody>
                  <a:tcPr/>
                </a:tc>
                <a:tc>
                  <a:txBody>
                    <a:bodyPr/>
                    <a:lstStyle/>
                    <a:p>
                      <a:r>
                        <a:rPr lang="en-US" sz="1100" dirty="0"/>
                        <a:t>4</a:t>
                      </a:r>
                    </a:p>
                  </a:txBody>
                  <a:tcPr/>
                </a:tc>
                <a:tc>
                  <a:txBody>
                    <a:bodyPr/>
                    <a:lstStyle/>
                    <a:p>
                      <a:r>
                        <a:rPr lang="en-US" sz="1100" dirty="0"/>
                        <a:t>11:8</a:t>
                      </a:r>
                    </a:p>
                  </a:txBody>
                  <a:tcPr/>
                </a:tc>
                <a:extLst>
                  <a:ext uri="{0D108BD9-81ED-4DB2-BD59-A6C34878D82A}">
                    <a16:rowId xmlns:a16="http://schemas.microsoft.com/office/drawing/2014/main" val="956181473"/>
                  </a:ext>
                </a:extLst>
              </a:tr>
              <a:tr h="244882">
                <a:tc>
                  <a:txBody>
                    <a:bodyPr/>
                    <a:lstStyle/>
                    <a:p>
                      <a:r>
                        <a:rPr lang="en-US" sz="1100" dirty="0"/>
                        <a:t>Immediate (8)</a:t>
                      </a:r>
                    </a:p>
                  </a:txBody>
                  <a:tcPr/>
                </a:tc>
                <a:tc>
                  <a:txBody>
                    <a:bodyPr/>
                    <a:lstStyle/>
                    <a:p>
                      <a:r>
                        <a:rPr lang="en-US" sz="1100" dirty="0"/>
                        <a:t>8</a:t>
                      </a:r>
                    </a:p>
                  </a:txBody>
                  <a:tcPr/>
                </a:tc>
                <a:tc>
                  <a:txBody>
                    <a:bodyPr/>
                    <a:lstStyle/>
                    <a:p>
                      <a:r>
                        <a:rPr lang="en-US" sz="1100" dirty="0"/>
                        <a:t>15:8</a:t>
                      </a:r>
                    </a:p>
                  </a:txBody>
                  <a:tcPr/>
                </a:tc>
                <a:extLst>
                  <a:ext uri="{0D108BD9-81ED-4DB2-BD59-A6C34878D82A}">
                    <a16:rowId xmlns:a16="http://schemas.microsoft.com/office/drawing/2014/main" val="1593811203"/>
                  </a:ext>
                </a:extLst>
              </a:tr>
              <a:tr h="244882">
                <a:tc>
                  <a:txBody>
                    <a:bodyPr/>
                    <a:lstStyle/>
                    <a:p>
                      <a:r>
                        <a:rPr lang="en-US" sz="1100" dirty="0"/>
                        <a:t>Immediate (4)</a:t>
                      </a:r>
                    </a:p>
                  </a:txBody>
                  <a:tcPr/>
                </a:tc>
                <a:tc>
                  <a:txBody>
                    <a:bodyPr/>
                    <a:lstStyle/>
                    <a:p>
                      <a:r>
                        <a:rPr lang="en-US" sz="1100" dirty="0"/>
                        <a:t>4</a:t>
                      </a:r>
                    </a:p>
                  </a:txBody>
                  <a:tcPr/>
                </a:tc>
                <a:tc>
                  <a:txBody>
                    <a:bodyPr/>
                    <a:lstStyle/>
                    <a:p>
                      <a:r>
                        <a:rPr lang="en-US" sz="1100" dirty="0"/>
                        <a:t>15:12</a:t>
                      </a:r>
                    </a:p>
                  </a:txBody>
                  <a:tcPr/>
                </a:tc>
                <a:extLst>
                  <a:ext uri="{0D108BD9-81ED-4DB2-BD59-A6C34878D82A}">
                    <a16:rowId xmlns:a16="http://schemas.microsoft.com/office/drawing/2014/main" val="3097379662"/>
                  </a:ext>
                </a:extLst>
              </a:tr>
              <a:tr h="244882">
                <a:tc>
                  <a:txBody>
                    <a:bodyPr/>
                    <a:lstStyle/>
                    <a:p>
                      <a:r>
                        <a:rPr lang="en-US" sz="1100" dirty="0"/>
                        <a:t>Branch Condition</a:t>
                      </a:r>
                    </a:p>
                  </a:txBody>
                  <a:tcPr/>
                </a:tc>
                <a:tc>
                  <a:txBody>
                    <a:bodyPr/>
                    <a:lstStyle/>
                    <a:p>
                      <a:r>
                        <a:rPr lang="en-US" sz="1100" dirty="0"/>
                        <a:t>3</a:t>
                      </a:r>
                    </a:p>
                  </a:txBody>
                  <a:tcPr/>
                </a:tc>
                <a:tc>
                  <a:txBody>
                    <a:bodyPr/>
                    <a:lstStyle/>
                    <a:p>
                      <a:r>
                        <a:rPr lang="en-US" sz="1100" dirty="0"/>
                        <a:t>7:5</a:t>
                      </a:r>
                    </a:p>
                  </a:txBody>
                  <a:tcPr/>
                </a:tc>
                <a:extLst>
                  <a:ext uri="{0D108BD9-81ED-4DB2-BD59-A6C34878D82A}">
                    <a16:rowId xmlns:a16="http://schemas.microsoft.com/office/drawing/2014/main" val="2041576104"/>
                  </a:ext>
                </a:extLst>
              </a:tr>
              <a:tr h="244882">
                <a:tc>
                  <a:txBody>
                    <a:bodyPr/>
                    <a:lstStyle/>
                    <a:p>
                      <a:r>
                        <a:rPr lang="en-US" sz="1100" dirty="0"/>
                        <a:t>A/I (Display)</a:t>
                      </a:r>
                    </a:p>
                  </a:txBody>
                  <a:tcPr/>
                </a:tc>
                <a:tc>
                  <a:txBody>
                    <a:bodyPr/>
                    <a:lstStyle/>
                    <a:p>
                      <a:r>
                        <a:rPr lang="en-US" sz="1100" dirty="0"/>
                        <a:t>1</a:t>
                      </a:r>
                    </a:p>
                  </a:txBody>
                  <a:tcPr/>
                </a:tc>
                <a:tc>
                  <a:txBody>
                    <a:bodyPr/>
                    <a:lstStyle/>
                    <a:p>
                      <a:r>
                        <a:rPr lang="en-US" sz="1100" dirty="0"/>
                        <a:t>5</a:t>
                      </a:r>
                    </a:p>
                  </a:txBody>
                  <a:tcPr/>
                </a:tc>
                <a:extLst>
                  <a:ext uri="{0D108BD9-81ED-4DB2-BD59-A6C34878D82A}">
                    <a16:rowId xmlns:a16="http://schemas.microsoft.com/office/drawing/2014/main" val="1842420439"/>
                  </a:ext>
                </a:extLst>
              </a:tr>
              <a:tr h="244882">
                <a:tc>
                  <a:txBody>
                    <a:bodyPr/>
                    <a:lstStyle/>
                    <a:p>
                      <a:r>
                        <a:rPr lang="en-US" sz="1100" dirty="0"/>
                        <a:t>AR L/H</a:t>
                      </a:r>
                    </a:p>
                  </a:txBody>
                  <a:tcPr/>
                </a:tc>
                <a:tc>
                  <a:txBody>
                    <a:bodyPr/>
                    <a:lstStyle/>
                    <a:p>
                      <a:r>
                        <a:rPr lang="en-US" sz="1100" dirty="0"/>
                        <a:t>1</a:t>
                      </a:r>
                    </a:p>
                  </a:txBody>
                  <a:tcPr/>
                </a:tc>
                <a:tc>
                  <a:txBody>
                    <a:bodyPr/>
                    <a:lstStyle/>
                    <a:p>
                      <a:r>
                        <a:rPr lang="en-US" sz="1100" dirty="0"/>
                        <a:t>5</a:t>
                      </a:r>
                    </a:p>
                  </a:txBody>
                  <a:tcPr/>
                </a:tc>
                <a:extLst>
                  <a:ext uri="{0D108BD9-81ED-4DB2-BD59-A6C34878D82A}">
                    <a16:rowId xmlns:a16="http://schemas.microsoft.com/office/drawing/2014/main" val="1274894259"/>
                  </a:ext>
                </a:extLst>
              </a:tr>
              <a:tr h="244882">
                <a:tc>
                  <a:txBody>
                    <a:bodyPr/>
                    <a:lstStyle/>
                    <a:p>
                      <a:r>
                        <a:rPr lang="en-US" sz="1100" dirty="0" err="1"/>
                        <a:t>ARSrc</a:t>
                      </a:r>
                      <a:endParaRPr lang="en-US" sz="1100" dirty="0"/>
                    </a:p>
                  </a:txBody>
                  <a:tcPr/>
                </a:tc>
                <a:tc>
                  <a:txBody>
                    <a:bodyPr/>
                    <a:lstStyle/>
                    <a:p>
                      <a:r>
                        <a:rPr lang="en-US" sz="1100" dirty="0"/>
                        <a:t>1 or 2</a:t>
                      </a:r>
                    </a:p>
                  </a:txBody>
                  <a:tcPr/>
                </a:tc>
                <a:tc>
                  <a:txBody>
                    <a:bodyPr/>
                    <a:lstStyle/>
                    <a:p>
                      <a:r>
                        <a:rPr lang="en-US" sz="1100" b="1" dirty="0"/>
                        <a:t>Special Case – See Sidebar</a:t>
                      </a:r>
                    </a:p>
                  </a:txBody>
                  <a:tcPr/>
                </a:tc>
                <a:extLst>
                  <a:ext uri="{0D108BD9-81ED-4DB2-BD59-A6C34878D82A}">
                    <a16:rowId xmlns:a16="http://schemas.microsoft.com/office/drawing/2014/main" val="1835509186"/>
                  </a:ext>
                </a:extLst>
              </a:tr>
              <a:tr h="244882">
                <a:tc>
                  <a:txBody>
                    <a:bodyPr/>
                    <a:lstStyle/>
                    <a:p>
                      <a:r>
                        <a:rPr lang="en-US" sz="1100" dirty="0"/>
                        <a:t>ARDest</a:t>
                      </a:r>
                    </a:p>
                  </a:txBody>
                  <a:tcPr/>
                </a:tc>
                <a:tc>
                  <a:txBody>
                    <a:bodyPr/>
                    <a:lstStyle/>
                    <a:p>
                      <a:r>
                        <a:rPr lang="en-US" sz="1100" dirty="0"/>
                        <a:t>2</a:t>
                      </a:r>
                    </a:p>
                  </a:txBody>
                  <a:tcPr/>
                </a:tc>
                <a:tc>
                  <a:txBody>
                    <a:bodyPr/>
                    <a:lstStyle/>
                    <a:p>
                      <a:r>
                        <a:rPr lang="en-US" sz="1100" dirty="0"/>
                        <a:t>7:6</a:t>
                      </a:r>
                    </a:p>
                  </a:txBody>
                  <a:tcPr/>
                </a:tc>
                <a:extLst>
                  <a:ext uri="{0D108BD9-81ED-4DB2-BD59-A6C34878D82A}">
                    <a16:rowId xmlns:a16="http://schemas.microsoft.com/office/drawing/2014/main" val="4038076245"/>
                  </a:ext>
                </a:extLst>
              </a:tr>
            </a:tbl>
          </a:graphicData>
        </a:graphic>
      </p:graphicFrame>
      <p:sp>
        <p:nvSpPr>
          <p:cNvPr id="5" name="Rectangle 4">
            <a:extLst>
              <a:ext uri="{FF2B5EF4-FFF2-40B4-BE49-F238E27FC236}">
                <a16:creationId xmlns:a16="http://schemas.microsoft.com/office/drawing/2014/main" id="{F25FD756-0733-1E2D-D8A6-5FFBC32D31B4}"/>
              </a:ext>
            </a:extLst>
          </p:cNvPr>
          <p:cNvSpPr/>
          <p:nvPr/>
        </p:nvSpPr>
        <p:spPr>
          <a:xfrm>
            <a:off x="3074068" y="1009096"/>
            <a:ext cx="1076827" cy="40604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a:t>Decode Module</a:t>
            </a:r>
          </a:p>
        </p:txBody>
      </p:sp>
      <p:sp>
        <p:nvSpPr>
          <p:cNvPr id="6" name="TextBox 5">
            <a:extLst>
              <a:ext uri="{FF2B5EF4-FFF2-40B4-BE49-F238E27FC236}">
                <a16:creationId xmlns:a16="http://schemas.microsoft.com/office/drawing/2014/main" id="{F43C1AE6-74F9-6277-AC82-95630E8D2FE9}"/>
              </a:ext>
            </a:extLst>
          </p:cNvPr>
          <p:cNvSpPr txBox="1"/>
          <p:nvPr/>
        </p:nvSpPr>
        <p:spPr>
          <a:xfrm>
            <a:off x="914400" y="1081425"/>
            <a:ext cx="1732547" cy="261610"/>
          </a:xfrm>
          <a:prstGeom prst="rect">
            <a:avLst/>
          </a:prstGeom>
          <a:noFill/>
        </p:spPr>
        <p:txBody>
          <a:bodyPr wrap="square" rtlCol="0">
            <a:spAutoFit/>
          </a:bodyPr>
          <a:lstStyle/>
          <a:p>
            <a:r>
              <a:rPr lang="en-US" sz="1100" dirty="0"/>
              <a:t>Instruction String (16 bits)</a:t>
            </a:r>
          </a:p>
        </p:txBody>
      </p:sp>
      <p:cxnSp>
        <p:nvCxnSpPr>
          <p:cNvPr id="8" name="Straight Arrow Connector 7">
            <a:extLst>
              <a:ext uri="{FF2B5EF4-FFF2-40B4-BE49-F238E27FC236}">
                <a16:creationId xmlns:a16="http://schemas.microsoft.com/office/drawing/2014/main" id="{86421354-07D2-AC96-83F7-B7DD2800CC2F}"/>
              </a:ext>
            </a:extLst>
          </p:cNvPr>
          <p:cNvCxnSpPr>
            <a:cxnSpLocks/>
            <a:stCxn id="6" idx="3"/>
            <a:endCxn id="5" idx="1"/>
          </p:cNvCxnSpPr>
          <p:nvPr/>
        </p:nvCxnSpPr>
        <p:spPr>
          <a:xfrm flipV="1">
            <a:off x="2646947" y="1212119"/>
            <a:ext cx="427121" cy="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498D84C-79DC-C012-7D33-336AE8AA98CB}"/>
              </a:ext>
            </a:extLst>
          </p:cNvPr>
          <p:cNvCxnSpPr>
            <a:cxnSpLocks/>
            <a:stCxn id="5" idx="3"/>
            <a:endCxn id="13" idx="1"/>
          </p:cNvCxnSpPr>
          <p:nvPr/>
        </p:nvCxnSpPr>
        <p:spPr>
          <a:xfrm flipV="1">
            <a:off x="4150895" y="1212118"/>
            <a:ext cx="6039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8CD6510-AF09-7826-9275-DD158DB449D9}"/>
              </a:ext>
            </a:extLst>
          </p:cNvPr>
          <p:cNvSpPr txBox="1"/>
          <p:nvPr/>
        </p:nvSpPr>
        <p:spPr>
          <a:xfrm>
            <a:off x="4754880" y="1081313"/>
            <a:ext cx="2608446" cy="261610"/>
          </a:xfrm>
          <a:prstGeom prst="rect">
            <a:avLst/>
          </a:prstGeom>
          <a:noFill/>
        </p:spPr>
        <p:txBody>
          <a:bodyPr wrap="square" rtlCol="0">
            <a:spAutoFit/>
          </a:bodyPr>
          <a:lstStyle/>
          <a:p>
            <a:r>
              <a:rPr lang="en-US" sz="1100" dirty="0"/>
              <a:t>Instruction operands (Opcode, Rd, Rs1, …)</a:t>
            </a:r>
          </a:p>
        </p:txBody>
      </p:sp>
      <p:sp>
        <p:nvSpPr>
          <p:cNvPr id="22" name="TextBox 21">
            <a:extLst>
              <a:ext uri="{FF2B5EF4-FFF2-40B4-BE49-F238E27FC236}">
                <a16:creationId xmlns:a16="http://schemas.microsoft.com/office/drawing/2014/main" id="{F1A80535-7873-B7BA-A0AA-FAC07DA290A2}"/>
              </a:ext>
            </a:extLst>
          </p:cNvPr>
          <p:cNvSpPr txBox="1"/>
          <p:nvPr/>
        </p:nvSpPr>
        <p:spPr>
          <a:xfrm>
            <a:off x="7832558" y="1828562"/>
            <a:ext cx="3356810" cy="3323987"/>
          </a:xfrm>
          <a:prstGeom prst="rect">
            <a:avLst/>
          </a:prstGeom>
          <a:solidFill>
            <a:schemeClr val="accent5">
              <a:lumMod val="20000"/>
              <a:lumOff val="80000"/>
            </a:schemeClr>
          </a:solidFill>
        </p:spPr>
        <p:txBody>
          <a:bodyPr wrap="square" rtlCol="0">
            <a:spAutoFit/>
          </a:bodyPr>
          <a:lstStyle/>
          <a:p>
            <a:r>
              <a:rPr lang="en-US" sz="1400" dirty="0" err="1"/>
              <a:t>ARSrc</a:t>
            </a:r>
            <a:r>
              <a:rPr lang="en-US" sz="1400" dirty="0"/>
              <a:t> Decode:</a:t>
            </a:r>
          </a:p>
          <a:p>
            <a:pPr marL="342900" indent="-342900">
              <a:buAutoNum type="arabicPeriod"/>
            </a:pPr>
            <a:r>
              <a:rPr lang="en-US" sz="1400" dirty="0"/>
              <a:t>If opcode is of (AR </a:t>
            </a:r>
            <a:r>
              <a:rPr lang="en-US" sz="1400" dirty="0">
                <a:sym typeface="Wingdings" panose="05000000000000000000" pitchFamily="2" charset="2"/>
              </a:rPr>
              <a:t> GR) (Rd = </a:t>
            </a:r>
            <a:r>
              <a:rPr lang="en-US" sz="1400" dirty="0" err="1">
                <a:sym typeface="Wingdings" panose="05000000000000000000" pitchFamily="2" charset="2"/>
              </a:rPr>
              <a:t>ARSrc</a:t>
            </a:r>
            <a:r>
              <a:rPr lang="en-US" sz="1400" dirty="0">
                <a:sym typeface="Wingdings" panose="05000000000000000000" pitchFamily="2" charset="2"/>
              </a:rPr>
              <a:t>[L/H]) instruction, then </a:t>
            </a:r>
            <a:r>
              <a:rPr lang="en-US" sz="1400" dirty="0" err="1">
                <a:sym typeface="Wingdings" panose="05000000000000000000" pitchFamily="2" charset="2"/>
              </a:rPr>
              <a:t>ARSrc</a:t>
            </a:r>
            <a:r>
              <a:rPr lang="en-US" sz="1400" dirty="0">
                <a:sym typeface="Wingdings" panose="05000000000000000000" pitchFamily="2" charset="2"/>
              </a:rPr>
              <a:t> is in bits 9:8.</a:t>
            </a:r>
          </a:p>
          <a:p>
            <a:pPr marL="342900" indent="-342900">
              <a:buAutoNum type="arabicPeriod"/>
            </a:pPr>
            <a:r>
              <a:rPr lang="en-US" sz="1400" dirty="0">
                <a:sym typeface="Wingdings" panose="05000000000000000000" pitchFamily="2" charset="2"/>
              </a:rPr>
              <a:t>Otherwise, </a:t>
            </a:r>
            <a:r>
              <a:rPr lang="en-US" sz="1400" dirty="0" err="1">
                <a:sym typeface="Wingdings" panose="05000000000000000000" pitchFamily="2" charset="2"/>
              </a:rPr>
              <a:t>ARSrc</a:t>
            </a:r>
            <a:r>
              <a:rPr lang="en-US" sz="1400" dirty="0">
                <a:sym typeface="Wingdings" panose="05000000000000000000" pitchFamily="2" charset="2"/>
              </a:rPr>
              <a:t> is a function of bits 5 and the opcode (maybe the opcode’ least significant bit?)</a:t>
            </a:r>
          </a:p>
          <a:p>
            <a:r>
              <a:rPr lang="en-US" sz="1400" dirty="0">
                <a:sym typeface="Wingdings" panose="05000000000000000000" pitchFamily="2" charset="2"/>
              </a:rPr>
              <a:t>Instructions that specify </a:t>
            </a:r>
            <a:r>
              <a:rPr lang="en-US" sz="1400" dirty="0" err="1">
                <a:sym typeface="Wingdings" panose="05000000000000000000" pitchFamily="2" charset="2"/>
              </a:rPr>
              <a:t>ARSrc</a:t>
            </a:r>
            <a:r>
              <a:rPr lang="en-US" sz="1400" dirty="0">
                <a:sym typeface="Wingdings" panose="05000000000000000000" pitchFamily="2" charset="2"/>
              </a:rPr>
              <a:t> with 1 bit in bit 5 need to get the other bit from the opcode; if we always assign these two-opcode instructions opcodes as [4-bit opcode x][0/1], then we can get the other </a:t>
            </a:r>
            <a:r>
              <a:rPr lang="en-US" sz="1400" dirty="0" err="1">
                <a:sym typeface="Wingdings" panose="05000000000000000000" pitchFamily="2" charset="2"/>
              </a:rPr>
              <a:t>ARSrc</a:t>
            </a:r>
            <a:r>
              <a:rPr lang="en-US" sz="1400" dirty="0">
                <a:sym typeface="Wingdings" panose="05000000000000000000" pitchFamily="2" charset="2"/>
              </a:rPr>
              <a:t> bit from the least significant bit of the opcode, i.e., in these instructions </a:t>
            </a:r>
            <a:r>
              <a:rPr lang="en-US" sz="1400" dirty="0" err="1">
                <a:sym typeface="Wingdings" panose="05000000000000000000" pitchFamily="2" charset="2"/>
              </a:rPr>
              <a:t>ARSrc</a:t>
            </a:r>
            <a:r>
              <a:rPr lang="en-US" sz="1400" dirty="0">
                <a:sym typeface="Wingdings" panose="05000000000000000000" pitchFamily="2" charset="2"/>
              </a:rPr>
              <a:t> is {</a:t>
            </a:r>
            <a:r>
              <a:rPr lang="en-US" sz="1400" dirty="0" err="1">
                <a:sym typeface="Wingdings" panose="05000000000000000000" pitchFamily="2" charset="2"/>
              </a:rPr>
              <a:t>Instr</a:t>
            </a:r>
            <a:r>
              <a:rPr lang="en-US" sz="1400" dirty="0">
                <a:sym typeface="Wingdings" panose="05000000000000000000" pitchFamily="2" charset="2"/>
              </a:rPr>
              <a:t>[5], </a:t>
            </a:r>
            <a:r>
              <a:rPr lang="en-US" sz="1400" dirty="0" err="1">
                <a:sym typeface="Wingdings" panose="05000000000000000000" pitchFamily="2" charset="2"/>
              </a:rPr>
              <a:t>Instr</a:t>
            </a:r>
            <a:r>
              <a:rPr lang="en-US" sz="1400" dirty="0">
                <a:sym typeface="Wingdings" panose="05000000000000000000" pitchFamily="2" charset="2"/>
              </a:rPr>
              <a:t>[0]} (in bits 5 and 0)</a:t>
            </a:r>
            <a:endParaRPr lang="en-US" sz="1400" dirty="0"/>
          </a:p>
        </p:txBody>
      </p:sp>
      <p:sp>
        <p:nvSpPr>
          <p:cNvPr id="23" name="TextBox 22">
            <a:extLst>
              <a:ext uri="{FF2B5EF4-FFF2-40B4-BE49-F238E27FC236}">
                <a16:creationId xmlns:a16="http://schemas.microsoft.com/office/drawing/2014/main" id="{F941DABB-7083-6112-3702-DEE7F74DC2A7}"/>
              </a:ext>
            </a:extLst>
          </p:cNvPr>
          <p:cNvSpPr txBox="1"/>
          <p:nvPr/>
        </p:nvSpPr>
        <p:spPr>
          <a:xfrm>
            <a:off x="7832558" y="523374"/>
            <a:ext cx="3356810" cy="1200329"/>
          </a:xfrm>
          <a:prstGeom prst="rect">
            <a:avLst/>
          </a:prstGeom>
          <a:solidFill>
            <a:schemeClr val="accent4">
              <a:lumMod val="40000"/>
              <a:lumOff val="60000"/>
            </a:schemeClr>
          </a:solidFill>
        </p:spPr>
        <p:txBody>
          <a:bodyPr wrap="square" rtlCol="0">
            <a:spAutoFit/>
          </a:bodyPr>
          <a:lstStyle/>
          <a:p>
            <a:r>
              <a:rPr lang="en-US" sz="1200" b="1" dirty="0"/>
              <a:t>Note: </a:t>
            </a:r>
            <a:r>
              <a:rPr lang="en-US" sz="1200" dirty="0"/>
              <a:t>Decode module always creates values for all operands, even those that don’t exist in the current instruction (e.g., no Immediate in the opcode 2 ALU instruction). It’s up to the microcode to specify which operands to read / use to avoid reading garbage data.</a:t>
            </a:r>
          </a:p>
        </p:txBody>
      </p:sp>
    </p:spTree>
    <p:extLst>
      <p:ext uri="{BB962C8B-B14F-4D97-AF65-F5344CB8AC3E}">
        <p14:creationId xmlns:p14="http://schemas.microsoft.com/office/powerpoint/2010/main" val="446998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802C-F942-54F9-74C1-936CC4CC8166}"/>
              </a:ext>
            </a:extLst>
          </p:cNvPr>
          <p:cNvSpPr>
            <a:spLocks noGrp="1"/>
          </p:cNvSpPr>
          <p:nvPr>
            <p:ph type="ctrTitle"/>
          </p:nvPr>
        </p:nvSpPr>
        <p:spPr/>
        <p:txBody>
          <a:bodyPr anchor="ctr" anchorCtr="0"/>
          <a:lstStyle/>
          <a:p>
            <a:r>
              <a:rPr lang="en-US" sz="2000" dirty="0"/>
              <a:t>New Addressing Mode Instructions</a:t>
            </a:r>
          </a:p>
        </p:txBody>
      </p:sp>
      <p:graphicFrame>
        <p:nvGraphicFramePr>
          <p:cNvPr id="3" name="Table 4">
            <a:extLst>
              <a:ext uri="{FF2B5EF4-FFF2-40B4-BE49-F238E27FC236}">
                <a16:creationId xmlns:a16="http://schemas.microsoft.com/office/drawing/2014/main" id="{04EE46AF-8843-DCF0-6E80-572B8DCEAEE6}"/>
              </a:ext>
            </a:extLst>
          </p:cNvPr>
          <p:cNvGraphicFramePr>
            <a:graphicFrameLocks noGrp="1"/>
          </p:cNvGraphicFramePr>
          <p:nvPr/>
        </p:nvGraphicFramePr>
        <p:xfrm>
          <a:off x="1007034" y="1280510"/>
          <a:ext cx="9744185" cy="571285"/>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1706112">
                  <a:extLst>
                    <a:ext uri="{9D8B030D-6E8A-4147-A177-3AD203B41FA5}">
                      <a16:colId xmlns:a16="http://schemas.microsoft.com/office/drawing/2014/main" val="950391025"/>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32178">
                <a:tc>
                  <a:txBody>
                    <a:bodyPr/>
                    <a:lstStyle/>
                    <a:p>
                      <a:r>
                        <a:rPr lang="en-US" sz="1200" dirty="0"/>
                        <a:t>Type</a:t>
                      </a:r>
                    </a:p>
                  </a:txBody>
                  <a:tcPr marL="84188" marR="84188" marT="42094" marB="42094"/>
                </a:tc>
                <a:tc>
                  <a:txBody>
                    <a:bodyPr/>
                    <a:lstStyle/>
                    <a:p>
                      <a:pPr algn="ctr"/>
                      <a:r>
                        <a:rPr lang="en-US" sz="1200" dirty="0"/>
                        <a:t>15 14 13 12 11 10</a:t>
                      </a:r>
                    </a:p>
                  </a:txBody>
                  <a:tcPr marL="84188" marR="84188" marT="42094" marB="42094"/>
                </a:tc>
                <a:tc>
                  <a:txBody>
                    <a:bodyPr/>
                    <a:lstStyle/>
                    <a:p>
                      <a:pPr algn="ctr"/>
                      <a:r>
                        <a:rPr lang="en-US" sz="1200" dirty="0"/>
                        <a:t>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304217">
                <a:tc>
                  <a:txBody>
                    <a:bodyPr/>
                    <a:lstStyle/>
                    <a:p>
                      <a:pPr algn="ctr"/>
                      <a:endParaRPr lang="en-US" sz="1200" dirty="0"/>
                    </a:p>
                  </a:txBody>
                  <a:tcPr marL="84188" marR="84188" marT="42094" marB="42094">
                    <a:solidFill>
                      <a:schemeClr val="accent6"/>
                    </a:solidFill>
                  </a:tcPr>
                </a:tc>
                <a:tc>
                  <a:txBody>
                    <a:bodyPr/>
                    <a:lstStyle/>
                    <a:p>
                      <a:pPr algn="ctr"/>
                      <a:r>
                        <a:rPr lang="en-US" sz="1200" dirty="0"/>
                        <a:t>XXXXXX</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a:t>Rd</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F2FB76A1-7E8A-53DA-2BAB-A6ACDF7E3824}"/>
              </a:ext>
            </a:extLst>
          </p:cNvPr>
          <p:cNvSpPr txBox="1"/>
          <p:nvPr/>
        </p:nvSpPr>
        <p:spPr>
          <a:xfrm>
            <a:off x="421104" y="914400"/>
            <a:ext cx="2941721" cy="369332"/>
          </a:xfrm>
          <a:prstGeom prst="rect">
            <a:avLst/>
          </a:prstGeom>
          <a:noFill/>
        </p:spPr>
        <p:txBody>
          <a:bodyPr wrap="square" rtlCol="0">
            <a:spAutoFit/>
          </a:bodyPr>
          <a:lstStyle/>
          <a:p>
            <a:r>
              <a:rPr lang="en-US" dirty="0"/>
              <a:t>(AR </a:t>
            </a:r>
            <a:r>
              <a:rPr lang="en-US" dirty="0">
                <a:sym typeface="Wingdings" panose="05000000000000000000" pitchFamily="2" charset="2"/>
              </a:rPr>
              <a:t> GR) Rd = </a:t>
            </a:r>
            <a:r>
              <a:rPr lang="en-US" dirty="0" err="1">
                <a:sym typeface="Wingdings" panose="05000000000000000000" pitchFamily="2" charset="2"/>
              </a:rPr>
              <a:t>ARSrc</a:t>
            </a:r>
            <a:r>
              <a:rPr lang="en-US" dirty="0">
                <a:sym typeface="Wingdings" panose="05000000000000000000" pitchFamily="2" charset="2"/>
              </a:rPr>
              <a:t>[L/H]</a:t>
            </a:r>
            <a:endParaRPr lang="en-US" dirty="0"/>
          </a:p>
        </p:txBody>
      </p:sp>
      <p:graphicFrame>
        <p:nvGraphicFramePr>
          <p:cNvPr id="5" name="Table 4">
            <a:extLst>
              <a:ext uri="{FF2B5EF4-FFF2-40B4-BE49-F238E27FC236}">
                <a16:creationId xmlns:a16="http://schemas.microsoft.com/office/drawing/2014/main" id="{4E802FAE-93BB-B199-1864-CDEF8F7052B7}"/>
              </a:ext>
            </a:extLst>
          </p:cNvPr>
          <p:cNvGraphicFramePr>
            <a:graphicFrameLocks noGrp="1"/>
          </p:cNvGraphicFramePr>
          <p:nvPr/>
        </p:nvGraphicFramePr>
        <p:xfrm>
          <a:off x="1007034" y="2255031"/>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Rd</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6" name="TextBox 5">
            <a:extLst>
              <a:ext uri="{FF2B5EF4-FFF2-40B4-BE49-F238E27FC236}">
                <a16:creationId xmlns:a16="http://schemas.microsoft.com/office/drawing/2014/main" id="{20F25B92-C322-E92B-3F5B-73DB3330DFBD}"/>
              </a:ext>
            </a:extLst>
          </p:cNvPr>
          <p:cNvSpPr txBox="1"/>
          <p:nvPr/>
        </p:nvSpPr>
        <p:spPr>
          <a:xfrm>
            <a:off x="421104" y="1888921"/>
            <a:ext cx="4333776" cy="369332"/>
          </a:xfrm>
          <a:prstGeom prst="rect">
            <a:avLst/>
          </a:prstGeom>
          <a:noFill/>
        </p:spPr>
        <p:txBody>
          <a:bodyPr wrap="square" rtlCol="0">
            <a:spAutoFit/>
          </a:bodyPr>
          <a:lstStyle/>
          <a:p>
            <a:r>
              <a:rPr lang="en-US" dirty="0"/>
              <a:t>(Memory </a:t>
            </a:r>
            <a:r>
              <a:rPr lang="en-US" dirty="0">
                <a:sym typeface="Wingdings" panose="05000000000000000000" pitchFamily="2" charset="2"/>
              </a:rPr>
              <a:t> GR) Rd = *(</a:t>
            </a:r>
            <a:r>
              <a:rPr lang="en-US" dirty="0" err="1">
                <a:sym typeface="Wingdings" panose="05000000000000000000" pitchFamily="2" charset="2"/>
              </a:rPr>
              <a:t>ARSrc</a:t>
            </a:r>
            <a:r>
              <a:rPr lang="en-US" dirty="0">
                <a:sym typeface="Wingdings" panose="05000000000000000000" pitchFamily="2" charset="2"/>
              </a:rPr>
              <a:t> + Imm)</a:t>
            </a:r>
            <a:endParaRPr lang="en-US" dirty="0"/>
          </a:p>
        </p:txBody>
      </p:sp>
      <p:graphicFrame>
        <p:nvGraphicFramePr>
          <p:cNvPr id="7" name="Table 4">
            <a:extLst>
              <a:ext uri="{FF2B5EF4-FFF2-40B4-BE49-F238E27FC236}">
                <a16:creationId xmlns:a16="http://schemas.microsoft.com/office/drawing/2014/main" id="{865F6387-ABB4-D80F-7D7B-EE8C95137864}"/>
              </a:ext>
            </a:extLst>
          </p:cNvPr>
          <p:cNvGraphicFramePr>
            <a:graphicFrameLocks noGrp="1"/>
          </p:cNvGraphicFramePr>
          <p:nvPr/>
        </p:nvGraphicFramePr>
        <p:xfrm>
          <a:off x="1007034" y="3218723"/>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Rd</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8" name="TextBox 7">
            <a:extLst>
              <a:ext uri="{FF2B5EF4-FFF2-40B4-BE49-F238E27FC236}">
                <a16:creationId xmlns:a16="http://schemas.microsoft.com/office/drawing/2014/main" id="{FD36C016-1681-BB66-12BB-CEBF7695B1E1}"/>
              </a:ext>
            </a:extLst>
          </p:cNvPr>
          <p:cNvSpPr txBox="1"/>
          <p:nvPr/>
        </p:nvSpPr>
        <p:spPr>
          <a:xfrm>
            <a:off x="421104" y="2852613"/>
            <a:ext cx="5107407" cy="369332"/>
          </a:xfrm>
          <a:prstGeom prst="rect">
            <a:avLst/>
          </a:prstGeom>
          <a:noFill/>
        </p:spPr>
        <p:txBody>
          <a:bodyPr wrap="square" rtlCol="0">
            <a:spAutoFit/>
          </a:bodyPr>
          <a:lstStyle/>
          <a:p>
            <a:r>
              <a:rPr lang="en-US" dirty="0"/>
              <a:t>(GR </a:t>
            </a:r>
            <a:r>
              <a:rPr lang="en-US" dirty="0">
                <a:sym typeface="Wingdings" panose="05000000000000000000" pitchFamily="2" charset="2"/>
              </a:rPr>
              <a:t> Memory) *(</a:t>
            </a:r>
            <a:r>
              <a:rPr lang="en-US" dirty="0" err="1">
                <a:sym typeface="Wingdings" panose="05000000000000000000" pitchFamily="2" charset="2"/>
              </a:rPr>
              <a:t>ARSrc</a:t>
            </a:r>
            <a:r>
              <a:rPr lang="en-US" dirty="0">
                <a:sym typeface="Wingdings" panose="05000000000000000000" pitchFamily="2" charset="2"/>
              </a:rPr>
              <a:t> + Imm) = Rs (Rd as source)</a:t>
            </a:r>
            <a:endParaRPr lang="en-US" dirty="0"/>
          </a:p>
        </p:txBody>
      </p:sp>
      <p:graphicFrame>
        <p:nvGraphicFramePr>
          <p:cNvPr id="9" name="Table 4">
            <a:extLst>
              <a:ext uri="{FF2B5EF4-FFF2-40B4-BE49-F238E27FC236}">
                <a16:creationId xmlns:a16="http://schemas.microsoft.com/office/drawing/2014/main" id="{815D0550-F330-BDBE-1DDF-D143918F81FC}"/>
              </a:ext>
            </a:extLst>
          </p:cNvPr>
          <p:cNvGraphicFramePr>
            <a:graphicFrameLocks noGrp="1"/>
          </p:cNvGraphicFramePr>
          <p:nvPr/>
        </p:nvGraphicFramePr>
        <p:xfrm>
          <a:off x="1007034" y="4171586"/>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ARDest</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DB918703-F60A-0B3E-1CD0-1450B8E1C381}"/>
              </a:ext>
            </a:extLst>
          </p:cNvPr>
          <p:cNvSpPr txBox="1"/>
          <p:nvPr/>
        </p:nvSpPr>
        <p:spPr>
          <a:xfrm>
            <a:off x="421104" y="3805476"/>
            <a:ext cx="4265196" cy="369332"/>
          </a:xfrm>
          <a:prstGeom prst="rect">
            <a:avLst/>
          </a:prstGeom>
          <a:noFill/>
        </p:spPr>
        <p:txBody>
          <a:bodyPr wrap="square" rtlCol="0">
            <a:spAutoFit/>
          </a:bodyPr>
          <a:lstStyle/>
          <a:p>
            <a:r>
              <a:rPr lang="en-US" dirty="0"/>
              <a:t>(Imm </a:t>
            </a:r>
            <a:r>
              <a:rPr lang="en-US" dirty="0">
                <a:sym typeface="Wingdings" panose="05000000000000000000" pitchFamily="2" charset="2"/>
              </a:rPr>
              <a:t> </a:t>
            </a:r>
            <a:r>
              <a:rPr lang="en-US" dirty="0"/>
              <a:t>AR) ARDest[L/H] = Imm</a:t>
            </a:r>
          </a:p>
        </p:txBody>
      </p:sp>
      <p:graphicFrame>
        <p:nvGraphicFramePr>
          <p:cNvPr id="11" name="Table 4">
            <a:extLst>
              <a:ext uri="{FF2B5EF4-FFF2-40B4-BE49-F238E27FC236}">
                <a16:creationId xmlns:a16="http://schemas.microsoft.com/office/drawing/2014/main" id="{3153155B-D72E-749F-2EE5-67F51953F908}"/>
              </a:ext>
            </a:extLst>
          </p:cNvPr>
          <p:cNvGraphicFramePr>
            <a:graphicFrameLocks noGrp="1"/>
          </p:cNvGraphicFramePr>
          <p:nvPr/>
        </p:nvGraphicFramePr>
        <p:xfrm>
          <a:off x="1007034" y="5156936"/>
          <a:ext cx="9748362"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1003202">
                  <a:extLst>
                    <a:ext uri="{9D8B030D-6E8A-4147-A177-3AD203B41FA5}">
                      <a16:colId xmlns:a16="http://schemas.microsoft.com/office/drawing/2014/main" val="950391025"/>
                    </a:ext>
                  </a:extLst>
                </a:gridCol>
                <a:gridCol w="999024">
                  <a:extLst>
                    <a:ext uri="{9D8B030D-6E8A-4147-A177-3AD203B41FA5}">
                      <a16:colId xmlns:a16="http://schemas.microsoft.com/office/drawing/2014/main" val="2966517136"/>
                    </a:ext>
                  </a:extLst>
                </a:gridCol>
                <a:gridCol w="999025">
                  <a:extLst>
                    <a:ext uri="{9D8B030D-6E8A-4147-A177-3AD203B41FA5}">
                      <a16:colId xmlns:a16="http://schemas.microsoft.com/office/drawing/2014/main" val="3326960323"/>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r>
                        <a:rPr lang="en-US" sz="1200" dirty="0"/>
                        <a:t>13 12</a:t>
                      </a:r>
                      <a:endParaRPr lang="en-US" dirty="0"/>
                    </a:p>
                  </a:txBody>
                  <a:tcPr marL="84188" marR="84188" marT="42094" marB="42094"/>
                </a:tc>
                <a:tc>
                  <a:txBody>
                    <a:bodyPr/>
                    <a:lstStyle/>
                    <a:p>
                      <a:r>
                        <a:rPr lang="en-US" sz="1200" dirty="0"/>
                        <a:t>11 10 9 8</a:t>
                      </a:r>
                      <a:endParaRPr lang="en-US" dirty="0"/>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a:txBody>
                    <a:bodyPr/>
                    <a:lstStyle/>
                    <a:p>
                      <a:pPr algn="ctr"/>
                      <a:r>
                        <a:rPr lang="en-US" sz="1200" dirty="0"/>
                        <a:t>XX</a:t>
                      </a:r>
                    </a:p>
                  </a:txBody>
                  <a:tcPr marL="84188" marR="84188" marT="42094" marB="42094"/>
                </a:tc>
                <a:tc>
                  <a:txBody>
                    <a:bodyPr/>
                    <a:lstStyle/>
                    <a:p>
                      <a:pPr algn="ctr"/>
                      <a:r>
                        <a:rPr lang="en-US" sz="1200" dirty="0"/>
                        <a:t>Rs1</a:t>
                      </a:r>
                    </a:p>
                  </a:txBody>
                  <a:tcPr marL="84188" marR="84188" marT="42094" marB="42094"/>
                </a:tc>
                <a:tc>
                  <a:txBody>
                    <a:bodyPr/>
                    <a:lstStyle/>
                    <a:p>
                      <a:pPr algn="ctr"/>
                      <a:r>
                        <a:rPr lang="en-US" sz="1200" dirty="0"/>
                        <a:t>XXXX</a:t>
                      </a:r>
                    </a:p>
                  </a:txBody>
                  <a:tcPr marL="84188" marR="84188" marT="42094" marB="42094"/>
                </a:tc>
                <a:tc>
                  <a:txBody>
                    <a:bodyPr/>
                    <a:lstStyle/>
                    <a:p>
                      <a:pPr algn="ctr"/>
                      <a:r>
                        <a:rPr lang="en-US" sz="1200" dirty="0"/>
                        <a:t>ARDest</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B18F59D4-0539-8FF3-9E44-D183F823FFAE}"/>
              </a:ext>
            </a:extLst>
          </p:cNvPr>
          <p:cNvSpPr txBox="1"/>
          <p:nvPr/>
        </p:nvSpPr>
        <p:spPr>
          <a:xfrm>
            <a:off x="421104" y="4790826"/>
            <a:ext cx="2941721" cy="369332"/>
          </a:xfrm>
          <a:prstGeom prst="rect">
            <a:avLst/>
          </a:prstGeom>
          <a:noFill/>
        </p:spPr>
        <p:txBody>
          <a:bodyPr wrap="square" rtlCol="0">
            <a:spAutoFit/>
          </a:bodyPr>
          <a:lstStyle/>
          <a:p>
            <a:r>
              <a:rPr lang="en-US" dirty="0"/>
              <a:t>(GR </a:t>
            </a:r>
            <a:r>
              <a:rPr lang="en-US" dirty="0">
                <a:sym typeface="Wingdings" panose="05000000000000000000" pitchFamily="2" charset="2"/>
              </a:rPr>
              <a:t> </a:t>
            </a:r>
            <a:r>
              <a:rPr lang="en-US" dirty="0"/>
              <a:t>AR) ARDest[L/H] = Rs1</a:t>
            </a:r>
          </a:p>
        </p:txBody>
      </p:sp>
      <p:graphicFrame>
        <p:nvGraphicFramePr>
          <p:cNvPr id="13" name="Table 4">
            <a:extLst>
              <a:ext uri="{FF2B5EF4-FFF2-40B4-BE49-F238E27FC236}">
                <a16:creationId xmlns:a16="http://schemas.microsoft.com/office/drawing/2014/main" id="{7F783F9E-5CDE-3538-7290-72961856D31D}"/>
              </a:ext>
            </a:extLst>
          </p:cNvPr>
          <p:cNvGraphicFramePr>
            <a:graphicFrameLocks noGrp="1"/>
          </p:cNvGraphicFramePr>
          <p:nvPr/>
        </p:nvGraphicFramePr>
        <p:xfrm>
          <a:off x="1007034" y="6069115"/>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ARDest</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14" name="TextBox 13">
            <a:extLst>
              <a:ext uri="{FF2B5EF4-FFF2-40B4-BE49-F238E27FC236}">
                <a16:creationId xmlns:a16="http://schemas.microsoft.com/office/drawing/2014/main" id="{3D4D80DF-1035-FD15-6BAB-F80E6E869BB8}"/>
              </a:ext>
            </a:extLst>
          </p:cNvPr>
          <p:cNvSpPr txBox="1"/>
          <p:nvPr/>
        </p:nvSpPr>
        <p:spPr>
          <a:xfrm>
            <a:off x="421104" y="5703005"/>
            <a:ext cx="3898233" cy="369332"/>
          </a:xfrm>
          <a:prstGeom prst="rect">
            <a:avLst/>
          </a:prstGeom>
          <a:noFill/>
        </p:spPr>
        <p:txBody>
          <a:bodyPr wrap="square" rtlCol="0">
            <a:spAutoFit/>
          </a:bodyPr>
          <a:lstStyle/>
          <a:p>
            <a:r>
              <a:rPr lang="en-US" dirty="0"/>
              <a:t>(AR </a:t>
            </a:r>
            <a:r>
              <a:rPr lang="en-US" dirty="0">
                <a:sym typeface="Wingdings" panose="05000000000000000000" pitchFamily="2" charset="2"/>
              </a:rPr>
              <a:t> AR) ARDest = </a:t>
            </a:r>
            <a:r>
              <a:rPr lang="en-US" dirty="0" err="1">
                <a:sym typeface="Wingdings" panose="05000000000000000000" pitchFamily="2" charset="2"/>
              </a:rPr>
              <a:t>ARSrc</a:t>
            </a:r>
            <a:r>
              <a:rPr lang="en-US" dirty="0">
                <a:sym typeface="Wingdings" panose="05000000000000000000" pitchFamily="2" charset="2"/>
              </a:rPr>
              <a:t> + Imm</a:t>
            </a:r>
            <a:endParaRPr lang="en-US" dirty="0"/>
          </a:p>
        </p:txBody>
      </p:sp>
    </p:spTree>
    <p:extLst>
      <p:ext uri="{BB962C8B-B14F-4D97-AF65-F5344CB8AC3E}">
        <p14:creationId xmlns:p14="http://schemas.microsoft.com/office/powerpoint/2010/main" val="2779361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05472-50A2-E7D3-F3E3-A0A3B32FDA41}"/>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4C5849BF-4643-977C-2129-6E960F424580}"/>
              </a:ext>
            </a:extLst>
          </p:cNvPr>
          <p:cNvSpPr>
            <a:spLocks noGrp="1"/>
          </p:cNvSpPr>
          <p:nvPr>
            <p:ph type="ctrTitle"/>
          </p:nvPr>
        </p:nvSpPr>
        <p:spPr/>
        <p:txBody>
          <a:bodyPr/>
          <a:lstStyle/>
          <a:p>
            <a:r>
              <a:rPr lang="en-US" dirty="0"/>
              <a:t>ByteFrost Addressing Modes</a:t>
            </a:r>
          </a:p>
        </p:txBody>
      </p:sp>
      <p:sp>
        <p:nvSpPr>
          <p:cNvPr id="18" name="Rectangle: Rounded Corners 17">
            <a:extLst>
              <a:ext uri="{FF2B5EF4-FFF2-40B4-BE49-F238E27FC236}">
                <a16:creationId xmlns:a16="http://schemas.microsoft.com/office/drawing/2014/main" id="{AD5AB008-47BB-7A9F-9FE5-C24C20F61F8E}"/>
              </a:ext>
            </a:extLst>
          </p:cNvPr>
          <p:cNvSpPr/>
          <p:nvPr/>
        </p:nvSpPr>
        <p:spPr>
          <a:xfrm>
            <a:off x="795338" y="1194608"/>
            <a:ext cx="1280160" cy="548640"/>
          </a:xfrm>
          <a:prstGeom prst="roundRect">
            <a:avLst/>
          </a:prstGeom>
          <a:solidFill>
            <a:schemeClr val="bg1">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Immediate</a:t>
            </a:r>
          </a:p>
        </p:txBody>
      </p:sp>
      <p:sp>
        <p:nvSpPr>
          <p:cNvPr id="19" name="Rectangle: Rounded Corners 18">
            <a:extLst>
              <a:ext uri="{FF2B5EF4-FFF2-40B4-BE49-F238E27FC236}">
                <a16:creationId xmlns:a16="http://schemas.microsoft.com/office/drawing/2014/main" id="{248F7F1C-C364-557C-11FE-43714C0428DB}"/>
              </a:ext>
            </a:extLst>
          </p:cNvPr>
          <p:cNvSpPr/>
          <p:nvPr/>
        </p:nvSpPr>
        <p:spPr>
          <a:xfrm>
            <a:off x="2124075" y="2148752"/>
            <a:ext cx="1280160" cy="54864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General Register</a:t>
            </a:r>
          </a:p>
        </p:txBody>
      </p:sp>
      <p:sp>
        <p:nvSpPr>
          <p:cNvPr id="20" name="Rectangle: Rounded Corners 19">
            <a:extLst>
              <a:ext uri="{FF2B5EF4-FFF2-40B4-BE49-F238E27FC236}">
                <a16:creationId xmlns:a16="http://schemas.microsoft.com/office/drawing/2014/main" id="{410DDA3C-2A74-9DCA-3A46-14645AF70D04}"/>
              </a:ext>
            </a:extLst>
          </p:cNvPr>
          <p:cNvSpPr/>
          <p:nvPr/>
        </p:nvSpPr>
        <p:spPr>
          <a:xfrm>
            <a:off x="795338" y="3102896"/>
            <a:ext cx="1280160" cy="548640"/>
          </a:xfrm>
          <a:prstGeom prst="round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Address Register</a:t>
            </a:r>
          </a:p>
        </p:txBody>
      </p:sp>
      <p:sp>
        <p:nvSpPr>
          <p:cNvPr id="21" name="Rectangle: Rounded Corners 20">
            <a:extLst>
              <a:ext uri="{FF2B5EF4-FFF2-40B4-BE49-F238E27FC236}">
                <a16:creationId xmlns:a16="http://schemas.microsoft.com/office/drawing/2014/main" id="{DAC9BFC3-FE66-6335-C204-A56F91F77BF9}"/>
              </a:ext>
            </a:extLst>
          </p:cNvPr>
          <p:cNvSpPr/>
          <p:nvPr/>
        </p:nvSpPr>
        <p:spPr>
          <a:xfrm>
            <a:off x="3452812" y="1194608"/>
            <a:ext cx="1280160" cy="548640"/>
          </a:xfrm>
          <a:prstGeom prst="round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Memory</a:t>
            </a:r>
          </a:p>
        </p:txBody>
      </p:sp>
      <p:sp>
        <p:nvSpPr>
          <p:cNvPr id="24" name="Rectangle 23">
            <a:extLst>
              <a:ext uri="{FF2B5EF4-FFF2-40B4-BE49-F238E27FC236}">
                <a16:creationId xmlns:a16="http://schemas.microsoft.com/office/drawing/2014/main" id="{7A206A7A-2459-2D06-AB28-C3D4070EE540}"/>
              </a:ext>
            </a:extLst>
          </p:cNvPr>
          <p:cNvSpPr/>
          <p:nvPr/>
        </p:nvSpPr>
        <p:spPr>
          <a:xfrm>
            <a:off x="5913120" y="95250"/>
            <a:ext cx="6209030" cy="2560047"/>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1200" dirty="0"/>
              <a:t>There are five forms of memory in the ByteFrost – Immediates (read-only), General-Purpose Registers (R0 – R3), Address Registers (DP, SP, PC, BP), Memory (64KB divided into ROM, RAM, and MMIO regions), and Stack</a:t>
            </a:r>
          </a:p>
          <a:p>
            <a:endParaRPr lang="en-US" sz="1200" dirty="0"/>
          </a:p>
          <a:p>
            <a:r>
              <a:rPr lang="en-US" sz="1200" dirty="0"/>
              <a:t>Every solid directed edge (u, v) in the following graph means that memory u can write to memory v with a dedicated instruction.</a:t>
            </a:r>
          </a:p>
          <a:p>
            <a:endParaRPr lang="en-US" sz="1200" dirty="0"/>
          </a:p>
          <a:p>
            <a:r>
              <a:rPr lang="en-US" sz="1200" dirty="0"/>
              <a:t>Every dotted directed edge (u, v) means that the memory u can write to memory v indirectly (i.e., a path exists from u to v but requires multiple instructions to implement).</a:t>
            </a:r>
          </a:p>
          <a:p>
            <a:endParaRPr lang="en-US" sz="1200" dirty="0"/>
          </a:p>
          <a:p>
            <a:r>
              <a:rPr lang="en-US" sz="1200" dirty="0"/>
              <a:t>There are technically 5 x 5 = 25 possible permutations here, but as immediates are read-only, there are in effect only 5 x 4 = 20 possible permutations.</a:t>
            </a:r>
          </a:p>
          <a:p>
            <a:r>
              <a:rPr lang="en-US" sz="1200" dirty="0"/>
              <a:t>Instructions with an asterisk (*) are currently not implemented.</a:t>
            </a:r>
          </a:p>
        </p:txBody>
      </p:sp>
      <p:graphicFrame>
        <p:nvGraphicFramePr>
          <p:cNvPr id="27" name="Table 26">
            <a:extLst>
              <a:ext uri="{FF2B5EF4-FFF2-40B4-BE49-F238E27FC236}">
                <a16:creationId xmlns:a16="http://schemas.microsoft.com/office/drawing/2014/main" id="{D2E86BE9-844B-D11E-5AC8-3D7570F1AAB6}"/>
              </a:ext>
            </a:extLst>
          </p:cNvPr>
          <p:cNvGraphicFramePr>
            <a:graphicFrameLocks noGrp="1"/>
          </p:cNvGraphicFramePr>
          <p:nvPr>
            <p:extLst>
              <p:ext uri="{D42A27DB-BD31-4B8C-83A1-F6EECF244321}">
                <p14:modId xmlns:p14="http://schemas.microsoft.com/office/powerpoint/2010/main" val="2939780305"/>
              </p:ext>
            </p:extLst>
          </p:nvPr>
        </p:nvGraphicFramePr>
        <p:xfrm>
          <a:off x="269339" y="3922694"/>
          <a:ext cx="27432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244344">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244344">
                <a:tc>
                  <a:txBody>
                    <a:bodyPr/>
                    <a:lstStyle/>
                    <a:p>
                      <a:pPr algn="ctr"/>
                      <a:r>
                        <a:rPr lang="en-US" sz="900" dirty="0"/>
                        <a:t>Imm</a:t>
                      </a:r>
                    </a:p>
                  </a:txBody>
                  <a:tcPr marL="9144" marR="9144">
                    <a:solidFill>
                      <a:srgbClr val="CECECE"/>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Imm_8</a:t>
                      </a:r>
                    </a:p>
                    <a:p>
                      <a:r>
                        <a:rPr lang="en-US" sz="900" dirty="0"/>
                        <a:t>(LDR Rd, Imm)</a:t>
                      </a:r>
                    </a:p>
                  </a:txBody>
                  <a:tcPr marL="9144" marR="9144"/>
                </a:tc>
                <a:tc>
                  <a:txBody>
                    <a:bodyPr/>
                    <a:lstStyle/>
                    <a:p>
                      <a:r>
                        <a:rPr lang="en-US" sz="900" dirty="0"/>
                        <a:t>Yes (LDR)</a:t>
                      </a:r>
                    </a:p>
                  </a:txBody>
                  <a:tcPr marL="9144" marR="9144"/>
                </a:tc>
                <a:extLst>
                  <a:ext uri="{0D108BD9-81ED-4DB2-BD59-A6C34878D82A}">
                    <a16:rowId xmlns:a16="http://schemas.microsoft.com/office/drawing/2014/main" val="1813460202"/>
                  </a:ext>
                </a:extLst>
              </a:tr>
              <a:tr h="244344">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Rs</a:t>
                      </a:r>
                    </a:p>
                    <a:p>
                      <a:r>
                        <a:rPr lang="en-US" sz="900" dirty="0"/>
                        <a:t>(MOV Rd, Rs)</a:t>
                      </a:r>
                    </a:p>
                  </a:txBody>
                  <a:tcPr marL="9144" marR="9144"/>
                </a:tc>
                <a:tc>
                  <a:txBody>
                    <a:bodyPr/>
                    <a:lstStyle/>
                    <a:p>
                      <a:r>
                        <a:rPr lang="en-US" sz="900" dirty="0"/>
                        <a:t>Yes (MOV)</a:t>
                      </a:r>
                    </a:p>
                  </a:txBody>
                  <a:tcPr marL="9144" marR="9144"/>
                </a:tc>
                <a:extLst>
                  <a:ext uri="{0D108BD9-81ED-4DB2-BD59-A6C34878D82A}">
                    <a16:rowId xmlns:a16="http://schemas.microsoft.com/office/drawing/2014/main" val="4238323"/>
                  </a:ext>
                </a:extLst>
              </a:tr>
              <a:tr h="184152">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a:t>
                      </a:r>
                      <a:r>
                        <a:rPr lang="en-US" sz="900" dirty="0" err="1"/>
                        <a:t>ARSrc</a:t>
                      </a:r>
                      <a:r>
                        <a:rPr lang="en-US" sz="900" dirty="0"/>
                        <a:t>[L/H]</a:t>
                      </a:r>
                    </a:p>
                  </a:txBody>
                  <a:tcPr marL="9144" marR="9144"/>
                </a:tc>
                <a:tc>
                  <a:txBody>
                    <a:bodyPr/>
                    <a:lstStyle/>
                    <a:p>
                      <a:r>
                        <a:rPr lang="en-US" sz="900" dirty="0"/>
                        <a:t>Yes (*)</a:t>
                      </a:r>
                    </a:p>
                  </a:txBody>
                  <a:tcPr marL="9144" marR="9144"/>
                </a:tc>
                <a:extLst>
                  <a:ext uri="{0D108BD9-81ED-4DB2-BD59-A6C34878D82A}">
                    <a16:rowId xmlns:a16="http://schemas.microsoft.com/office/drawing/2014/main" val="3392672825"/>
                  </a:ext>
                </a:extLst>
              </a:tr>
              <a:tr h="610860">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(LMA) Rd = *{%DP[H], Imm}, DP[L] = Imm</a:t>
                      </a:r>
                    </a:p>
                    <a:p>
                      <a:r>
                        <a:rPr lang="en-US" sz="900" dirty="0"/>
                        <a:t>(LMR) Rd = *{%DP[H], Rs}, DP[L] = Rs</a:t>
                      </a:r>
                    </a:p>
                    <a:p>
                      <a:r>
                        <a:rPr lang="en-US" sz="900" dirty="0"/>
                        <a:t>(LMO*) Rd = *(</a:t>
                      </a:r>
                      <a:r>
                        <a:rPr lang="en-US" sz="900" dirty="0" err="1"/>
                        <a:t>ARSrc</a:t>
                      </a:r>
                      <a:r>
                        <a:rPr lang="en-US" sz="900" dirty="0"/>
                        <a:t> + Imm)</a:t>
                      </a:r>
                    </a:p>
                  </a:txBody>
                  <a:tcPr marL="9144" marR="9144"/>
                </a:tc>
                <a:tc>
                  <a:txBody>
                    <a:bodyPr/>
                    <a:lstStyle/>
                    <a:p>
                      <a:r>
                        <a:rPr lang="en-US" sz="900" dirty="0"/>
                        <a:t>Yes (LMA, LMR, *</a:t>
                      </a:r>
                    </a:p>
                  </a:txBody>
                  <a:tcPr marL="9144" marR="9144"/>
                </a:tc>
                <a:extLst>
                  <a:ext uri="{0D108BD9-81ED-4DB2-BD59-A6C34878D82A}">
                    <a16:rowId xmlns:a16="http://schemas.microsoft.com/office/drawing/2014/main" val="3097999017"/>
                  </a:ext>
                </a:extLst>
              </a:tr>
              <a:tr h="184152">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*(SP), SP++</a:t>
                      </a:r>
                    </a:p>
                  </a:txBody>
                  <a:tcPr marL="9144" marR="9144"/>
                </a:tc>
                <a:tc>
                  <a:txBody>
                    <a:bodyPr/>
                    <a:lstStyle/>
                    <a:p>
                      <a:r>
                        <a:rPr lang="en-US" sz="900" dirty="0"/>
                        <a:t>Yes (POP)</a:t>
                      </a:r>
                    </a:p>
                  </a:txBody>
                  <a:tcPr marL="9144" marR="9144"/>
                </a:tc>
                <a:extLst>
                  <a:ext uri="{0D108BD9-81ED-4DB2-BD59-A6C34878D82A}">
                    <a16:rowId xmlns:a16="http://schemas.microsoft.com/office/drawing/2014/main" val="3161806886"/>
                  </a:ext>
                </a:extLst>
              </a:tr>
            </a:tbl>
          </a:graphicData>
        </a:graphic>
      </p:graphicFrame>
      <p:sp>
        <p:nvSpPr>
          <p:cNvPr id="8" name="Rectangle: Rounded Corners 7">
            <a:extLst>
              <a:ext uri="{FF2B5EF4-FFF2-40B4-BE49-F238E27FC236}">
                <a16:creationId xmlns:a16="http://schemas.microsoft.com/office/drawing/2014/main" id="{BF2657BB-2261-20EA-1A05-AFAD3CA9488D}"/>
              </a:ext>
            </a:extLst>
          </p:cNvPr>
          <p:cNvSpPr/>
          <p:nvPr/>
        </p:nvSpPr>
        <p:spPr>
          <a:xfrm>
            <a:off x="3452812" y="3102896"/>
            <a:ext cx="1280160" cy="548640"/>
          </a:xfrm>
          <a:prstGeom prst="round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Stack</a:t>
            </a:r>
          </a:p>
        </p:txBody>
      </p:sp>
      <p:grpSp>
        <p:nvGrpSpPr>
          <p:cNvPr id="30" name="Group 29">
            <a:extLst>
              <a:ext uri="{FF2B5EF4-FFF2-40B4-BE49-F238E27FC236}">
                <a16:creationId xmlns:a16="http://schemas.microsoft.com/office/drawing/2014/main" id="{B43E10A7-BF18-74B6-8E25-148822ECAC82}"/>
              </a:ext>
            </a:extLst>
          </p:cNvPr>
          <p:cNvGrpSpPr/>
          <p:nvPr/>
        </p:nvGrpSpPr>
        <p:grpSpPr>
          <a:xfrm>
            <a:off x="1435418" y="1743248"/>
            <a:ext cx="904097" cy="396268"/>
            <a:chOff x="1435418" y="1743248"/>
            <a:chExt cx="904097" cy="396268"/>
          </a:xfrm>
        </p:grpSpPr>
        <p:cxnSp>
          <p:nvCxnSpPr>
            <p:cNvPr id="10" name="Straight Arrow Connector 9">
              <a:extLst>
                <a:ext uri="{FF2B5EF4-FFF2-40B4-BE49-F238E27FC236}">
                  <a16:creationId xmlns:a16="http://schemas.microsoft.com/office/drawing/2014/main" id="{6490661C-6B05-233E-AF05-34D636F47D5D}"/>
                </a:ext>
              </a:extLst>
            </p:cNvPr>
            <p:cNvCxnSpPr>
              <a:cxnSpLocks/>
              <a:stCxn id="18" idx="2"/>
            </p:cNvCxnSpPr>
            <p:nvPr/>
          </p:nvCxnSpPr>
          <p:spPr>
            <a:xfrm>
              <a:off x="1435418" y="1743248"/>
              <a:ext cx="837405" cy="396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B675C2-587E-CD89-DAA2-57BAED0D7597}"/>
                </a:ext>
              </a:extLst>
            </p:cNvPr>
            <p:cNvSpPr txBox="1"/>
            <p:nvPr/>
          </p:nvSpPr>
          <p:spPr>
            <a:xfrm>
              <a:off x="1870284" y="1796986"/>
              <a:ext cx="469231" cy="246221"/>
            </a:xfrm>
            <a:prstGeom prst="rect">
              <a:avLst/>
            </a:prstGeom>
            <a:noFill/>
          </p:spPr>
          <p:txBody>
            <a:bodyPr wrap="square" rtlCol="0">
              <a:spAutoFit/>
            </a:bodyPr>
            <a:lstStyle/>
            <a:p>
              <a:r>
                <a:rPr lang="en-US" sz="1000" dirty="0"/>
                <a:t>LDR</a:t>
              </a:r>
            </a:p>
          </p:txBody>
        </p:sp>
      </p:grpSp>
      <p:cxnSp>
        <p:nvCxnSpPr>
          <p:cNvPr id="15" name="Straight Arrow Connector 14">
            <a:extLst>
              <a:ext uri="{FF2B5EF4-FFF2-40B4-BE49-F238E27FC236}">
                <a16:creationId xmlns:a16="http://schemas.microsoft.com/office/drawing/2014/main" id="{854D6BE3-9A99-271E-8212-040BC816AB6A}"/>
              </a:ext>
            </a:extLst>
          </p:cNvPr>
          <p:cNvCxnSpPr>
            <a:cxnSpLocks/>
          </p:cNvCxnSpPr>
          <p:nvPr/>
        </p:nvCxnSpPr>
        <p:spPr>
          <a:xfrm flipV="1">
            <a:off x="1703971" y="2706628"/>
            <a:ext cx="651833" cy="3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DA09A44-42E1-ECD2-41B7-02FA1457A169}"/>
              </a:ext>
            </a:extLst>
          </p:cNvPr>
          <p:cNvSpPr txBox="1"/>
          <p:nvPr/>
        </p:nvSpPr>
        <p:spPr>
          <a:xfrm>
            <a:off x="1505166" y="2139516"/>
            <a:ext cx="454243" cy="246221"/>
          </a:xfrm>
          <a:prstGeom prst="rect">
            <a:avLst/>
          </a:prstGeom>
          <a:noFill/>
        </p:spPr>
        <p:txBody>
          <a:bodyPr wrap="square" rtlCol="0">
            <a:spAutoFit/>
          </a:bodyPr>
          <a:lstStyle/>
          <a:p>
            <a:r>
              <a:rPr lang="en-US" sz="1000" dirty="0"/>
              <a:t>MOV</a:t>
            </a:r>
          </a:p>
        </p:txBody>
      </p:sp>
      <p:graphicFrame>
        <p:nvGraphicFramePr>
          <p:cNvPr id="37" name="Table 36">
            <a:extLst>
              <a:ext uri="{FF2B5EF4-FFF2-40B4-BE49-F238E27FC236}">
                <a16:creationId xmlns:a16="http://schemas.microsoft.com/office/drawing/2014/main" id="{4B8C28A2-BAD3-35C8-98BC-2440AAE7A33C}"/>
              </a:ext>
            </a:extLst>
          </p:cNvPr>
          <p:cNvGraphicFramePr>
            <a:graphicFrameLocks noGrp="1"/>
          </p:cNvGraphicFramePr>
          <p:nvPr>
            <p:extLst>
              <p:ext uri="{D42A27DB-BD31-4B8C-83A1-F6EECF244321}">
                <p14:modId xmlns:p14="http://schemas.microsoft.com/office/powerpoint/2010/main" val="2353402043"/>
              </p:ext>
            </p:extLst>
          </p:nvPr>
        </p:nvGraphicFramePr>
        <p:xfrm>
          <a:off x="3347817" y="3922694"/>
          <a:ext cx="2743200" cy="24781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387053">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280861">
                <a:tc>
                  <a:txBody>
                    <a:bodyPr/>
                    <a:lstStyle/>
                    <a:p>
                      <a:pPr algn="ctr"/>
                      <a:r>
                        <a:rPr lang="en-US" sz="900" dirty="0"/>
                        <a:t>Imm</a:t>
                      </a:r>
                    </a:p>
                  </a:txBody>
                  <a:tcPr marL="9144" marR="9144">
                    <a:solidFill>
                      <a:srgbClr val="CECECE"/>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Imm</a:t>
                      </a:r>
                    </a:p>
                  </a:txBody>
                  <a:tcPr marL="9144" marR="9144"/>
                </a:tc>
                <a:tc>
                  <a:txBody>
                    <a:bodyPr/>
                    <a:lstStyle/>
                    <a:p>
                      <a:r>
                        <a:rPr lang="en-US" sz="900" dirty="0"/>
                        <a:t>Yes (*)</a:t>
                      </a:r>
                    </a:p>
                  </a:txBody>
                  <a:tcPr marL="9144" marR="9144"/>
                </a:tc>
                <a:extLst>
                  <a:ext uri="{0D108BD9-81ED-4DB2-BD59-A6C34878D82A}">
                    <a16:rowId xmlns:a16="http://schemas.microsoft.com/office/drawing/2014/main" val="1813460202"/>
                  </a:ext>
                </a:extLst>
              </a:tr>
              <a:tr h="280861">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Rs</a:t>
                      </a:r>
                    </a:p>
                  </a:txBody>
                  <a:tcPr marL="9144" marR="9144"/>
                </a:tc>
                <a:tc>
                  <a:txBody>
                    <a:bodyPr/>
                    <a:lstStyle/>
                    <a:p>
                      <a:r>
                        <a:rPr lang="en-US" sz="900" dirty="0"/>
                        <a:t>Yes (*)</a:t>
                      </a:r>
                    </a:p>
                  </a:txBody>
                  <a:tcPr marL="9144" marR="9144"/>
                </a:tc>
                <a:extLst>
                  <a:ext uri="{0D108BD9-81ED-4DB2-BD59-A6C34878D82A}">
                    <a16:rowId xmlns:a16="http://schemas.microsoft.com/office/drawing/2014/main" val="4238323"/>
                  </a:ext>
                </a:extLst>
              </a:tr>
              <a:tr h="280861">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 = </a:t>
                      </a:r>
                      <a:r>
                        <a:rPr lang="en-US" sz="900" dirty="0" err="1"/>
                        <a:t>ARSrc</a:t>
                      </a:r>
                      <a:r>
                        <a:rPr lang="en-US" sz="900" dirty="0"/>
                        <a:t> + Imm</a:t>
                      </a:r>
                    </a:p>
                  </a:txBody>
                  <a:tcPr marL="9144" marR="9144"/>
                </a:tc>
                <a:tc>
                  <a:txBody>
                    <a:bodyPr/>
                    <a:lstStyle/>
                    <a:p>
                      <a:r>
                        <a:rPr lang="en-US" sz="900" dirty="0"/>
                        <a:t>Yes (*)</a:t>
                      </a:r>
                    </a:p>
                  </a:txBody>
                  <a:tcPr marL="9144" marR="9144"/>
                </a:tc>
                <a:extLst>
                  <a:ext uri="{0D108BD9-81ED-4DB2-BD59-A6C34878D82A}">
                    <a16:rowId xmlns:a16="http://schemas.microsoft.com/office/drawing/2014/main" val="3392672825"/>
                  </a:ext>
                </a:extLst>
              </a:tr>
              <a:tr h="677343">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a:t>
                      </a:r>
                      <a:r>
                        <a:rPr lang="en-US" sz="900" dirty="0" err="1"/>
                        <a:t>ARSrc</a:t>
                      </a:r>
                      <a:r>
                        <a:rPr lang="en-US" sz="900" dirty="0"/>
                        <a:t> + Imm) (?)</a:t>
                      </a:r>
                    </a:p>
                    <a:p>
                      <a:r>
                        <a:rPr lang="en-US" sz="900" dirty="0"/>
                        <a:t>ARDest = *{</a:t>
                      </a:r>
                      <a:r>
                        <a:rPr lang="en-US" sz="900" dirty="0" err="1"/>
                        <a:t>ARSrc</a:t>
                      </a:r>
                      <a:r>
                        <a:rPr lang="en-US" sz="900" dirty="0"/>
                        <a:t> + Imm + 1, </a:t>
                      </a:r>
                      <a:r>
                        <a:rPr lang="en-US" sz="900" dirty="0" err="1"/>
                        <a:t>ARSrc</a:t>
                      </a:r>
                      <a:r>
                        <a:rPr lang="en-US" sz="900" dirty="0"/>
                        <a:t>  + Imm} (?)</a:t>
                      </a:r>
                    </a:p>
                  </a:txBody>
                  <a:tcPr marL="9144" marR="9144"/>
                </a:tc>
                <a:tc>
                  <a:txBody>
                    <a:bodyPr/>
                    <a:lstStyle/>
                    <a:p>
                      <a:r>
                        <a:rPr lang="en-US" sz="900" dirty="0"/>
                        <a:t>No</a:t>
                      </a:r>
                    </a:p>
                  </a:txBody>
                  <a:tcPr marL="9144" marR="9144"/>
                </a:tc>
                <a:extLst>
                  <a:ext uri="{0D108BD9-81ED-4DB2-BD59-A6C34878D82A}">
                    <a16:rowId xmlns:a16="http://schemas.microsoft.com/office/drawing/2014/main" val="3097999017"/>
                  </a:ext>
                </a:extLst>
              </a:tr>
              <a:tr h="571126">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 = *{SP + 1, SP}, SP += 2 (?) (e.g. POP ARDest)</a:t>
                      </a:r>
                    </a:p>
                  </a:txBody>
                  <a:tcPr marL="9144" marR="9144"/>
                </a:tc>
                <a:tc>
                  <a:txBody>
                    <a:bodyPr/>
                    <a:lstStyle/>
                    <a:p>
                      <a:r>
                        <a:rPr lang="en-US" sz="900" dirty="0"/>
                        <a:t>No</a:t>
                      </a:r>
                    </a:p>
                  </a:txBody>
                  <a:tcPr marL="9144" marR="9144"/>
                </a:tc>
                <a:extLst>
                  <a:ext uri="{0D108BD9-81ED-4DB2-BD59-A6C34878D82A}">
                    <a16:rowId xmlns:a16="http://schemas.microsoft.com/office/drawing/2014/main" val="3161806886"/>
                  </a:ext>
                </a:extLst>
              </a:tr>
            </a:tbl>
          </a:graphicData>
        </a:graphic>
      </p:graphicFrame>
      <p:graphicFrame>
        <p:nvGraphicFramePr>
          <p:cNvPr id="38" name="Table 37">
            <a:extLst>
              <a:ext uri="{FF2B5EF4-FFF2-40B4-BE49-F238E27FC236}">
                <a16:creationId xmlns:a16="http://schemas.microsoft.com/office/drawing/2014/main" id="{AE779DEF-FE58-4D15-0561-71C70060C8C9}"/>
              </a:ext>
            </a:extLst>
          </p:cNvPr>
          <p:cNvGraphicFramePr>
            <a:graphicFrameLocks noGrp="1"/>
          </p:cNvGraphicFramePr>
          <p:nvPr>
            <p:extLst>
              <p:ext uri="{D42A27DB-BD31-4B8C-83A1-F6EECF244321}">
                <p14:modId xmlns:p14="http://schemas.microsoft.com/office/powerpoint/2010/main" val="335246596"/>
              </p:ext>
            </p:extLst>
          </p:nvPr>
        </p:nvGraphicFramePr>
        <p:xfrm>
          <a:off x="6247428" y="3922693"/>
          <a:ext cx="2743200" cy="2468878"/>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387275">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387275">
                <a:tc>
                  <a:txBody>
                    <a:bodyPr/>
                    <a:lstStyle/>
                    <a:p>
                      <a:pPr algn="ctr"/>
                      <a:r>
                        <a:rPr lang="en-US" sz="900" dirty="0"/>
                        <a:t>Imm</a:t>
                      </a:r>
                    </a:p>
                  </a:txBody>
                  <a:tcPr marL="9144" marR="9144">
                    <a:solidFill>
                      <a:srgbClr val="CECECE"/>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a:t>
                      </a:r>
                    </a:p>
                  </a:txBody>
                  <a:tcPr marL="9144" marR="9144"/>
                </a:tc>
                <a:tc>
                  <a:txBody>
                    <a:bodyPr/>
                    <a:lstStyle/>
                    <a:p>
                      <a:r>
                        <a:rPr lang="en-US" sz="900" dirty="0"/>
                        <a:t>No</a:t>
                      </a:r>
                    </a:p>
                  </a:txBody>
                  <a:tcPr marL="9144" marR="9144"/>
                </a:tc>
                <a:extLst>
                  <a:ext uri="{0D108BD9-81ED-4DB2-BD59-A6C34878D82A}">
                    <a16:rowId xmlns:a16="http://schemas.microsoft.com/office/drawing/2014/main" val="1813460202"/>
                  </a:ext>
                </a:extLst>
              </a:tr>
              <a:tr h="387275">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 Rs</a:t>
                      </a:r>
                    </a:p>
                  </a:txBody>
                  <a:tcPr marL="9144" marR="9144"/>
                </a:tc>
                <a:tc>
                  <a:txBody>
                    <a:bodyPr/>
                    <a:lstStyle/>
                    <a:p>
                      <a:r>
                        <a:rPr lang="en-US" sz="900" dirty="0"/>
                        <a:t>Yes (*)</a:t>
                      </a:r>
                    </a:p>
                  </a:txBody>
                  <a:tcPr marL="9144" marR="9144"/>
                </a:tc>
                <a:extLst>
                  <a:ext uri="{0D108BD9-81ED-4DB2-BD59-A6C34878D82A}">
                    <a16:rowId xmlns:a16="http://schemas.microsoft.com/office/drawing/2014/main" val="4238323"/>
                  </a:ext>
                </a:extLst>
              </a:tr>
              <a:tr h="532503">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*(ARDest + Imm + 1, ARDest + Imm) = </a:t>
                      </a:r>
                      <a:r>
                        <a:rPr lang="en-US" sz="900" dirty="0" err="1"/>
                        <a:t>ARSrc</a:t>
                      </a:r>
                      <a:r>
                        <a:rPr lang="en-US" sz="900" dirty="0"/>
                        <a:t>(?)</a:t>
                      </a:r>
                    </a:p>
                  </a:txBody>
                  <a:tcPr marL="9144" marR="9144"/>
                </a:tc>
                <a:tc>
                  <a:txBody>
                    <a:bodyPr/>
                    <a:lstStyle/>
                    <a:p>
                      <a:r>
                        <a:rPr lang="en-US" sz="900" dirty="0"/>
                        <a:t>No</a:t>
                      </a:r>
                    </a:p>
                  </a:txBody>
                  <a:tcPr marL="9144" marR="9144"/>
                </a:tc>
                <a:extLst>
                  <a:ext uri="{0D108BD9-81ED-4DB2-BD59-A6C34878D82A}">
                    <a16:rowId xmlns:a16="http://schemas.microsoft.com/office/drawing/2014/main" val="3392672825"/>
                  </a:ext>
                </a:extLst>
              </a:tr>
              <a:tr h="387275">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*(ARDest + Imm) = *(</a:t>
                      </a:r>
                      <a:r>
                        <a:rPr lang="en-US" sz="900" dirty="0" err="1"/>
                        <a:t>ARSrc</a:t>
                      </a:r>
                      <a:r>
                        <a:rPr lang="en-US" sz="900" dirty="0"/>
                        <a:t>)</a:t>
                      </a:r>
                    </a:p>
                  </a:txBody>
                  <a:tcPr marL="9144" marR="9144"/>
                </a:tc>
                <a:tc>
                  <a:txBody>
                    <a:bodyPr/>
                    <a:lstStyle/>
                    <a:p>
                      <a:r>
                        <a:rPr lang="en-US" sz="900" dirty="0"/>
                        <a:t>No (load-store architecture)</a:t>
                      </a:r>
                    </a:p>
                  </a:txBody>
                  <a:tcPr marL="9144" marR="9144"/>
                </a:tc>
                <a:extLst>
                  <a:ext uri="{0D108BD9-81ED-4DB2-BD59-A6C34878D82A}">
                    <a16:rowId xmlns:a16="http://schemas.microsoft.com/office/drawing/2014/main" val="3097999017"/>
                  </a:ext>
                </a:extLst>
              </a:tr>
              <a:tr h="387275">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 *SP, SP++ (?)</a:t>
                      </a:r>
                    </a:p>
                  </a:txBody>
                  <a:tcPr marL="9144" marR="9144"/>
                </a:tc>
                <a:tc>
                  <a:txBody>
                    <a:bodyPr/>
                    <a:lstStyle/>
                    <a:p>
                      <a:r>
                        <a:rPr lang="en-US" sz="900" dirty="0"/>
                        <a:t>No</a:t>
                      </a:r>
                    </a:p>
                  </a:txBody>
                  <a:tcPr marL="9144" marR="9144"/>
                </a:tc>
                <a:extLst>
                  <a:ext uri="{0D108BD9-81ED-4DB2-BD59-A6C34878D82A}">
                    <a16:rowId xmlns:a16="http://schemas.microsoft.com/office/drawing/2014/main" val="3161806886"/>
                  </a:ext>
                </a:extLst>
              </a:tr>
            </a:tbl>
          </a:graphicData>
        </a:graphic>
      </p:graphicFrame>
      <p:graphicFrame>
        <p:nvGraphicFramePr>
          <p:cNvPr id="40" name="Table 39">
            <a:extLst>
              <a:ext uri="{FF2B5EF4-FFF2-40B4-BE49-F238E27FC236}">
                <a16:creationId xmlns:a16="http://schemas.microsoft.com/office/drawing/2014/main" id="{32FBA3AA-A6E3-F336-224E-26BDAC000211}"/>
              </a:ext>
            </a:extLst>
          </p:cNvPr>
          <p:cNvGraphicFramePr>
            <a:graphicFrameLocks noGrp="1"/>
          </p:cNvGraphicFramePr>
          <p:nvPr>
            <p:extLst>
              <p:ext uri="{D42A27DB-BD31-4B8C-83A1-F6EECF244321}">
                <p14:modId xmlns:p14="http://schemas.microsoft.com/office/powerpoint/2010/main" val="1723908304"/>
              </p:ext>
            </p:extLst>
          </p:nvPr>
        </p:nvGraphicFramePr>
        <p:xfrm>
          <a:off x="9246330" y="3922693"/>
          <a:ext cx="2743200" cy="2468876"/>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438911">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438911">
                <a:tc>
                  <a:txBody>
                    <a:bodyPr/>
                    <a:lstStyle/>
                    <a:p>
                      <a:pPr algn="ctr"/>
                      <a:r>
                        <a:rPr lang="en-US" sz="900" dirty="0"/>
                        <a:t>Imm</a:t>
                      </a:r>
                    </a:p>
                  </a:txBody>
                  <a:tcPr marL="9144" marR="9144">
                    <a:solidFill>
                      <a:srgbClr val="CECECE"/>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 Imm, SP– (Push Imm)</a:t>
                      </a:r>
                    </a:p>
                  </a:txBody>
                  <a:tcPr marL="9144" marR="9144"/>
                </a:tc>
                <a:tc>
                  <a:txBody>
                    <a:bodyPr/>
                    <a:lstStyle/>
                    <a:p>
                      <a:r>
                        <a:rPr lang="en-US" sz="900" dirty="0"/>
                        <a:t>No?</a:t>
                      </a:r>
                    </a:p>
                  </a:txBody>
                  <a:tcPr marL="9144" marR="9144"/>
                </a:tc>
                <a:extLst>
                  <a:ext uri="{0D108BD9-81ED-4DB2-BD59-A6C34878D82A}">
                    <a16:rowId xmlns:a16="http://schemas.microsoft.com/office/drawing/2014/main" val="1813460202"/>
                  </a:ext>
                </a:extLst>
              </a:tr>
              <a:tr h="603503">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 Rs, SP--</a:t>
                      </a:r>
                    </a:p>
                  </a:txBody>
                  <a:tcPr marL="9144" marR="9144"/>
                </a:tc>
                <a:tc>
                  <a:txBody>
                    <a:bodyPr/>
                    <a:lstStyle/>
                    <a:p>
                      <a:r>
                        <a:rPr lang="en-US" sz="900" dirty="0"/>
                        <a:t>Yes (PUSH *)</a:t>
                      </a:r>
                    </a:p>
                    <a:p>
                      <a:r>
                        <a:rPr lang="en-US" sz="900" dirty="0"/>
                        <a:t>(change to full-descending)</a:t>
                      </a:r>
                    </a:p>
                  </a:txBody>
                  <a:tcPr marL="9144" marR="9144"/>
                </a:tc>
                <a:extLst>
                  <a:ext uri="{0D108BD9-81ED-4DB2-BD59-A6C34878D82A}">
                    <a16:rowId xmlns:a16="http://schemas.microsoft.com/office/drawing/2014/main" val="4238323"/>
                  </a:ext>
                </a:extLst>
              </a:tr>
              <a:tr h="438911">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SP – 1) = </a:t>
                      </a:r>
                      <a:r>
                        <a:rPr lang="en-US" sz="900" dirty="0" err="1"/>
                        <a:t>ARSrc</a:t>
                      </a:r>
                      <a:r>
                        <a:rPr lang="en-US" sz="900" dirty="0"/>
                        <a:t>, SP -= 2</a:t>
                      </a:r>
                    </a:p>
                  </a:txBody>
                  <a:tcPr marL="9144" marR="9144"/>
                </a:tc>
                <a:tc>
                  <a:txBody>
                    <a:bodyPr/>
                    <a:lstStyle/>
                    <a:p>
                      <a:r>
                        <a:rPr lang="en-US" sz="900" dirty="0"/>
                        <a:t>No? (Push </a:t>
                      </a:r>
                      <a:r>
                        <a:rPr lang="en-US" sz="900" dirty="0" err="1"/>
                        <a:t>ARSrc</a:t>
                      </a:r>
                      <a:r>
                        <a:rPr lang="en-US" sz="900" dirty="0"/>
                        <a:t>)</a:t>
                      </a:r>
                    </a:p>
                  </a:txBody>
                  <a:tcPr marL="9144" marR="9144"/>
                </a:tc>
                <a:extLst>
                  <a:ext uri="{0D108BD9-81ED-4DB2-BD59-A6C34878D82A}">
                    <a16:rowId xmlns:a16="http://schemas.microsoft.com/office/drawing/2014/main" val="3392672825"/>
                  </a:ext>
                </a:extLst>
              </a:tr>
              <a:tr h="274320">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a:t>
                      </a:r>
                    </a:p>
                  </a:txBody>
                  <a:tcPr marL="9144" marR="9144"/>
                </a:tc>
                <a:tc>
                  <a:txBody>
                    <a:bodyPr/>
                    <a:lstStyle/>
                    <a:p>
                      <a:r>
                        <a:rPr lang="en-US" sz="900" dirty="0"/>
                        <a:t>?</a:t>
                      </a:r>
                    </a:p>
                  </a:txBody>
                  <a:tcPr marL="9144" marR="9144"/>
                </a:tc>
                <a:extLst>
                  <a:ext uri="{0D108BD9-81ED-4DB2-BD59-A6C34878D82A}">
                    <a16:rowId xmlns:a16="http://schemas.microsoft.com/office/drawing/2014/main" val="3097999017"/>
                  </a:ext>
                </a:extLst>
              </a:tr>
              <a:tr h="274320">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a:t>
                      </a:r>
                    </a:p>
                  </a:txBody>
                  <a:tcPr marL="9144" marR="9144"/>
                </a:tc>
                <a:tc>
                  <a:txBody>
                    <a:bodyPr/>
                    <a:lstStyle/>
                    <a:p>
                      <a:r>
                        <a:rPr lang="en-US" sz="900" dirty="0"/>
                        <a:t>?</a:t>
                      </a:r>
                    </a:p>
                  </a:txBody>
                  <a:tcPr marL="9144" marR="9144"/>
                </a:tc>
                <a:extLst>
                  <a:ext uri="{0D108BD9-81ED-4DB2-BD59-A6C34878D82A}">
                    <a16:rowId xmlns:a16="http://schemas.microsoft.com/office/drawing/2014/main" val="3161806886"/>
                  </a:ext>
                </a:extLst>
              </a:tr>
            </a:tbl>
          </a:graphicData>
        </a:graphic>
      </p:graphicFrame>
      <p:cxnSp>
        <p:nvCxnSpPr>
          <p:cNvPr id="43" name="Straight Arrow Connector 42">
            <a:extLst>
              <a:ext uri="{FF2B5EF4-FFF2-40B4-BE49-F238E27FC236}">
                <a16:creationId xmlns:a16="http://schemas.microsoft.com/office/drawing/2014/main" id="{2C024229-DB71-E055-33CD-D0591FD17B6C}"/>
              </a:ext>
            </a:extLst>
          </p:cNvPr>
          <p:cNvCxnSpPr>
            <a:cxnSpLocks/>
          </p:cNvCxnSpPr>
          <p:nvPr/>
        </p:nvCxnSpPr>
        <p:spPr>
          <a:xfrm flipH="1">
            <a:off x="3094182" y="1734012"/>
            <a:ext cx="720436"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38D53C8-0FF7-1701-C435-8E6C5F2C9FD8}"/>
              </a:ext>
            </a:extLst>
          </p:cNvPr>
          <p:cNvCxnSpPr>
            <a:cxnSpLocks/>
          </p:cNvCxnSpPr>
          <p:nvPr/>
        </p:nvCxnSpPr>
        <p:spPr>
          <a:xfrm flipH="1" flipV="1">
            <a:off x="3184260" y="2706628"/>
            <a:ext cx="667302"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F331BEA-25E2-D1B8-8909-089471E75021}"/>
              </a:ext>
            </a:extLst>
          </p:cNvPr>
          <p:cNvCxnSpPr>
            <a:cxnSpLocks/>
          </p:cNvCxnSpPr>
          <p:nvPr/>
        </p:nvCxnSpPr>
        <p:spPr>
          <a:xfrm>
            <a:off x="1380002" y="1743248"/>
            <a:ext cx="0" cy="1359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BDD56F6-9637-454F-9754-22922F0DBD91}"/>
              </a:ext>
            </a:extLst>
          </p:cNvPr>
          <p:cNvCxnSpPr>
            <a:cxnSpLocks/>
            <a:endCxn id="20" idx="0"/>
          </p:cNvCxnSpPr>
          <p:nvPr/>
        </p:nvCxnSpPr>
        <p:spPr>
          <a:xfrm flipH="1">
            <a:off x="1435418" y="2678920"/>
            <a:ext cx="737234" cy="42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A782C60-C322-FED0-331D-EB63A493DB63}"/>
              </a:ext>
            </a:extLst>
          </p:cNvPr>
          <p:cNvCxnSpPr>
            <a:cxnSpLocks/>
            <a:endCxn id="21" idx="2"/>
          </p:cNvCxnSpPr>
          <p:nvPr/>
        </p:nvCxnSpPr>
        <p:spPr>
          <a:xfrm flipV="1">
            <a:off x="3347817" y="1743248"/>
            <a:ext cx="745075"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B4FCD91-BB57-5EA8-6E43-3AD61C2ACA85}"/>
              </a:ext>
            </a:extLst>
          </p:cNvPr>
          <p:cNvCxnSpPr>
            <a:cxnSpLocks/>
            <a:endCxn id="8" idx="0"/>
          </p:cNvCxnSpPr>
          <p:nvPr/>
        </p:nvCxnSpPr>
        <p:spPr>
          <a:xfrm>
            <a:off x="3404235" y="2678920"/>
            <a:ext cx="688657" cy="42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CACD09FF-CAE3-A1D1-4031-516AC16FF069}"/>
              </a:ext>
            </a:extLst>
          </p:cNvPr>
          <p:cNvSpPr/>
          <p:nvPr/>
        </p:nvSpPr>
        <p:spPr>
          <a:xfrm>
            <a:off x="1830949" y="2217152"/>
            <a:ext cx="512703" cy="365459"/>
          </a:xfrm>
          <a:prstGeom prst="arc">
            <a:avLst>
              <a:gd name="adj1" fmla="val 4404093"/>
              <a:gd name="adj2" fmla="val 17510318"/>
            </a:avLst>
          </a:prstGeom>
          <a:ln>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2132F25-198C-1753-4841-90CD4BE9388D}"/>
              </a:ext>
            </a:extLst>
          </p:cNvPr>
          <p:cNvSpPr/>
          <p:nvPr/>
        </p:nvSpPr>
        <p:spPr>
          <a:xfrm>
            <a:off x="487064" y="3200827"/>
            <a:ext cx="512703" cy="365459"/>
          </a:xfrm>
          <a:prstGeom prst="arc">
            <a:avLst>
              <a:gd name="adj1" fmla="val 4404093"/>
              <a:gd name="adj2" fmla="val 17510318"/>
            </a:avLst>
          </a:prstGeom>
          <a:ln>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045421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3128-C1AE-1B98-6A98-544E31DD88C8}"/>
              </a:ext>
            </a:extLst>
          </p:cNvPr>
          <p:cNvSpPr>
            <a:spLocks noGrp="1"/>
          </p:cNvSpPr>
          <p:nvPr>
            <p:ph type="ctrTitle"/>
          </p:nvPr>
        </p:nvSpPr>
        <p:spPr/>
        <p:txBody>
          <a:bodyPr/>
          <a:lstStyle/>
          <a:p>
            <a:r>
              <a:rPr lang="en-US" dirty="0"/>
              <a:t>(AR </a:t>
            </a:r>
            <a:r>
              <a:rPr lang="en-US" dirty="0">
                <a:sym typeface="Wingdings" panose="05000000000000000000" pitchFamily="2" charset="2"/>
              </a:rPr>
              <a:t> GR) Instruction</a:t>
            </a:r>
            <a:endParaRPr lang="en-US" dirty="0"/>
          </a:p>
        </p:txBody>
      </p:sp>
      <p:graphicFrame>
        <p:nvGraphicFramePr>
          <p:cNvPr id="4" name="Table 3">
            <a:extLst>
              <a:ext uri="{FF2B5EF4-FFF2-40B4-BE49-F238E27FC236}">
                <a16:creationId xmlns:a16="http://schemas.microsoft.com/office/drawing/2014/main" id="{1F237C11-0F7F-2C9A-0EAC-C6AA1F937F1A}"/>
              </a:ext>
            </a:extLst>
          </p:cNvPr>
          <p:cNvGraphicFramePr>
            <a:graphicFrameLocks noGrp="1"/>
          </p:cNvGraphicFramePr>
          <p:nvPr>
            <p:extLst>
              <p:ext uri="{D42A27DB-BD31-4B8C-83A1-F6EECF244321}">
                <p14:modId xmlns:p14="http://schemas.microsoft.com/office/powerpoint/2010/main" val="690064442"/>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AR </a:t>
                      </a:r>
                      <a:r>
                        <a:rPr lang="en-US" sz="1400" dirty="0">
                          <a:sym typeface="Wingdings" panose="05000000000000000000" pitchFamily="2" charset="2"/>
                        </a:rPr>
                        <a:t> GR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Rd = </a:t>
                      </a:r>
                      <a:r>
                        <a:rPr lang="en-US" sz="1400" dirty="0" err="1"/>
                        <a:t>ARSrc</a:t>
                      </a:r>
                      <a:r>
                        <a:rPr lang="en-US" sz="1400" dirty="0"/>
                        <a:t>[L/H]</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Rd (2 bits), </a:t>
                      </a:r>
                      <a:r>
                        <a:rPr lang="en-US" sz="1400" dirty="0" err="1"/>
                        <a:t>ARSrc</a:t>
                      </a:r>
                      <a:r>
                        <a:rPr lang="en-US" sz="1400" dirty="0"/>
                        <a:t> (2 bits), L/H (1 bit)</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r>
                        <a:rPr lang="en-US" sz="1400" dirty="0"/>
                        <a:t>, </a:t>
                      </a:r>
                      <a:r>
                        <a:rPr lang="en-US" sz="1400" b="1" dirty="0" err="1"/>
                        <a:t>AddressByteSelect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AddressBusToDataBus</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6" name="Table 5">
            <a:extLst>
              <a:ext uri="{FF2B5EF4-FFF2-40B4-BE49-F238E27FC236}">
                <a16:creationId xmlns:a16="http://schemas.microsoft.com/office/drawing/2014/main" id="{BFFF068C-177E-58EE-681D-C9214F16C135}"/>
              </a:ext>
            </a:extLst>
          </p:cNvPr>
          <p:cNvGraphicFramePr>
            <a:graphicFrameLocks noGrp="1"/>
          </p:cNvGraphicFramePr>
          <p:nvPr>
            <p:extLst>
              <p:ext uri="{D42A27DB-BD31-4B8C-83A1-F6EECF244321}">
                <p14:modId xmlns:p14="http://schemas.microsoft.com/office/powerpoint/2010/main" val="2056273230"/>
              </p:ext>
            </p:extLst>
          </p:nvPr>
        </p:nvGraphicFramePr>
        <p:xfrm>
          <a:off x="914400" y="3968651"/>
          <a:ext cx="5881438" cy="1840718"/>
        </p:xfrm>
        <a:graphic>
          <a:graphicData uri="http://schemas.openxmlformats.org/drawingml/2006/table">
            <a:tbl>
              <a:tblPr firstRow="1" bandRow="1">
                <a:tableStyleId>{5C22544A-7EE6-4342-B048-85BDC9FD1C3A}</a:tableStyleId>
              </a:tblPr>
              <a:tblGrid>
                <a:gridCol w="892611">
                  <a:extLst>
                    <a:ext uri="{9D8B030D-6E8A-4147-A177-3AD203B41FA5}">
                      <a16:colId xmlns:a16="http://schemas.microsoft.com/office/drawing/2014/main" val="1217920130"/>
                    </a:ext>
                  </a:extLst>
                </a:gridCol>
                <a:gridCol w="2320549">
                  <a:extLst>
                    <a:ext uri="{9D8B030D-6E8A-4147-A177-3AD203B41FA5}">
                      <a16:colId xmlns:a16="http://schemas.microsoft.com/office/drawing/2014/main" val="1475888205"/>
                    </a:ext>
                  </a:extLst>
                </a:gridCol>
                <a:gridCol w="2668278">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b="1" dirty="0" err="1"/>
                        <a:t>ARSelect</a:t>
                      </a:r>
                      <a:r>
                        <a:rPr lang="en-US" sz="1200" dirty="0"/>
                        <a:t> = </a:t>
                      </a:r>
                      <a:r>
                        <a:rPr lang="en-US" sz="1200" dirty="0" err="1"/>
                        <a:t>ARSrc</a:t>
                      </a:r>
                      <a:endParaRPr lang="en-US" sz="120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AddressByteSelect</a:t>
                      </a:r>
                      <a:r>
                        <a:rPr lang="en-US" sz="1200" dirty="0"/>
                        <a:t> = L/H (default behavior)</a:t>
                      </a:r>
                    </a:p>
                  </a:txBody>
                  <a:tcPr/>
                </a:tc>
                <a:tc>
                  <a:txBody>
                    <a:bodyPr/>
                    <a:lstStyle/>
                    <a:p>
                      <a:pPr algn="l"/>
                      <a:r>
                        <a:rPr lang="en-US" sz="1200" dirty="0"/>
                        <a:t>Write Address Bus L/H byte to the Data Bus.</a:t>
                      </a:r>
                    </a:p>
                  </a:txBody>
                  <a:tcPr/>
                </a:tc>
                <a:extLst>
                  <a:ext uri="{0D108BD9-81ED-4DB2-BD59-A6C34878D82A}">
                    <a16:rowId xmlns:a16="http://schemas.microsoft.com/office/drawing/2014/main" val="6316518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sng" dirty="0" err="1"/>
                        <a:t>AddressBusToDataBus</a:t>
                      </a:r>
                      <a:r>
                        <a:rPr lang="en-US" sz="1200" dirty="0"/>
                        <a:t> = 1</a:t>
                      </a:r>
                    </a:p>
                  </a:txBody>
                  <a:tcPr/>
                </a:tc>
                <a:tc>
                  <a:txBody>
                    <a:bodyPr/>
                    <a:lstStyle/>
                    <a:p>
                      <a:pPr algn="l"/>
                      <a:endParaRPr lang="en-US" sz="1200" dirty="0"/>
                    </a:p>
                  </a:txBody>
                  <a:tcPr/>
                </a:tc>
                <a:extLst>
                  <a:ext uri="{0D108BD9-81ED-4DB2-BD59-A6C34878D82A}">
                    <a16:rowId xmlns:a16="http://schemas.microsoft.com/office/drawing/2014/main" val="1592812184"/>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RegisterFileInputEnable</a:t>
                      </a:r>
                      <a:r>
                        <a:rPr lang="en-US" sz="1200" dirty="0"/>
                        <a:t> = 1</a:t>
                      </a:r>
                    </a:p>
                  </a:txBody>
                  <a:tcPr/>
                </a:tc>
                <a:tc>
                  <a:txBody>
                    <a:bodyPr/>
                    <a:lstStyle/>
                    <a:p>
                      <a:pPr algn="l"/>
                      <a:r>
                        <a:rPr lang="en-US" sz="1200" dirty="0"/>
                        <a:t>Set Rd to read from the Data Bus.</a:t>
                      </a:r>
                    </a:p>
                  </a:txBody>
                  <a:tcPr/>
                </a:tc>
                <a:extLst>
                  <a:ext uri="{0D108BD9-81ED-4DB2-BD59-A6C34878D82A}">
                    <a16:rowId xmlns:a16="http://schemas.microsoft.com/office/drawing/2014/main" val="2304953557"/>
                  </a:ext>
                </a:extLst>
              </a:tr>
            </a:tbl>
          </a:graphicData>
        </a:graphic>
      </p:graphicFrame>
      <p:sp>
        <p:nvSpPr>
          <p:cNvPr id="7" name="TextBox 6">
            <a:extLst>
              <a:ext uri="{FF2B5EF4-FFF2-40B4-BE49-F238E27FC236}">
                <a16:creationId xmlns:a16="http://schemas.microsoft.com/office/drawing/2014/main" id="{0C90270B-736A-1B7F-69FB-527BCAD76D37}"/>
              </a:ext>
            </a:extLst>
          </p:cNvPr>
          <p:cNvSpPr txBox="1"/>
          <p:nvPr/>
        </p:nvSpPr>
        <p:spPr>
          <a:xfrm>
            <a:off x="914400" y="3195186"/>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2655646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40CE5-B671-5CFA-26B2-DF3417DE1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C6472-78F3-56DF-180C-A9C17AA0322F}"/>
              </a:ext>
            </a:extLst>
          </p:cNvPr>
          <p:cNvSpPr>
            <a:spLocks noGrp="1"/>
          </p:cNvSpPr>
          <p:nvPr>
            <p:ph type="ctrTitle"/>
          </p:nvPr>
        </p:nvSpPr>
        <p:spPr/>
        <p:txBody>
          <a:bodyPr/>
          <a:lstStyle/>
          <a:p>
            <a:r>
              <a:rPr lang="en-US" dirty="0"/>
              <a:t>(Memory </a:t>
            </a:r>
            <a:r>
              <a:rPr lang="en-US" dirty="0">
                <a:sym typeface="Wingdings" panose="05000000000000000000" pitchFamily="2" charset="2"/>
              </a:rPr>
              <a:t> GR) Instruction</a:t>
            </a:r>
            <a:endParaRPr lang="en-US" dirty="0"/>
          </a:p>
        </p:txBody>
      </p:sp>
      <p:graphicFrame>
        <p:nvGraphicFramePr>
          <p:cNvPr id="4" name="Table 3">
            <a:extLst>
              <a:ext uri="{FF2B5EF4-FFF2-40B4-BE49-F238E27FC236}">
                <a16:creationId xmlns:a16="http://schemas.microsoft.com/office/drawing/2014/main" id="{17BBF9AE-F7E6-A82E-BB48-7456BBABC0B4}"/>
              </a:ext>
            </a:extLst>
          </p:cNvPr>
          <p:cNvGraphicFramePr>
            <a:graphicFrameLocks noGrp="1"/>
          </p:cNvGraphicFramePr>
          <p:nvPr>
            <p:extLst>
              <p:ext uri="{D42A27DB-BD31-4B8C-83A1-F6EECF244321}">
                <p14:modId xmlns:p14="http://schemas.microsoft.com/office/powerpoint/2010/main" val="3377654198"/>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Memory </a:t>
                      </a:r>
                      <a:r>
                        <a:rPr lang="en-US" sz="1400" dirty="0">
                          <a:sym typeface="Wingdings" panose="05000000000000000000" pitchFamily="2" charset="2"/>
                        </a:rPr>
                        <a:t> GR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Rd = *(</a:t>
                      </a:r>
                      <a:r>
                        <a:rPr lang="en-US" sz="1400" dirty="0" err="1"/>
                        <a:t>ARSrc</a:t>
                      </a:r>
                      <a:r>
                        <a:rPr lang="en-US" sz="1400" dirty="0"/>
                        <a:t>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Rd (2 bits), </a:t>
                      </a:r>
                      <a:r>
                        <a:rPr lang="en-US" sz="1400" dirty="0" err="1"/>
                        <a:t>ARSrc</a:t>
                      </a:r>
                      <a:r>
                        <a:rPr lang="en-US" sz="1400" dirty="0"/>
                        <a:t> (2 bits),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TmpARRead</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8EFB8DC3-5F2C-3AE0-F4A7-D9A8F2F6B926}"/>
              </a:ext>
            </a:extLst>
          </p:cNvPr>
          <p:cNvGraphicFramePr>
            <a:graphicFrameLocks noGrp="1"/>
          </p:cNvGraphicFramePr>
          <p:nvPr>
            <p:extLst>
              <p:ext uri="{D42A27DB-BD31-4B8C-83A1-F6EECF244321}">
                <p14:modId xmlns:p14="http://schemas.microsoft.com/office/powerpoint/2010/main" val="563273114"/>
              </p:ext>
            </p:extLst>
          </p:nvPr>
        </p:nvGraphicFramePr>
        <p:xfrm>
          <a:off x="6980321" y="1041534"/>
          <a:ext cx="4852737" cy="305803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ARSelect</a:t>
                      </a:r>
                      <a:r>
                        <a:rPr lang="en-US" sz="1200" b="0" dirty="0"/>
                        <a:t> = </a:t>
                      </a:r>
                      <a:r>
                        <a:rPr lang="en-US" sz="1200" b="0" dirty="0" err="1"/>
                        <a:t>ARSrc</a:t>
                      </a:r>
                      <a:endParaRPr lang="en-US" sz="1200" b="1"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6316518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TmpARRead</a:t>
                      </a:r>
                      <a:r>
                        <a:rPr lang="en-US" sz="1200" i="0" dirty="0"/>
                        <a:t> = 1</a:t>
                      </a:r>
                      <a:endParaRPr lang="en-US" sz="1200" i="1" dirty="0"/>
                    </a:p>
                  </a:txBody>
                  <a:tcPr/>
                </a:tc>
                <a:tc>
                  <a:txBody>
                    <a:bodyPr/>
                    <a:lstStyle/>
                    <a:p>
                      <a:pPr algn="l"/>
                      <a:r>
                        <a:rPr lang="en-US" sz="1200" dirty="0"/>
                        <a:t>Set </a:t>
                      </a:r>
                      <a:r>
                        <a:rPr lang="en-US" sz="1200" dirty="0" err="1"/>
                        <a:t>TmpAR</a:t>
                      </a:r>
                      <a:r>
                        <a:rPr lang="en-US" sz="1200" dirty="0"/>
                        <a:t> to read (from the 16-bit adder).</a:t>
                      </a:r>
                    </a:p>
                  </a:txBody>
                  <a:tcPr/>
                </a:tc>
                <a:extLst>
                  <a:ext uri="{0D108BD9-81ED-4DB2-BD59-A6C34878D82A}">
                    <a16:rowId xmlns:a16="http://schemas.microsoft.com/office/drawing/2014/main" val="1592812184"/>
                  </a:ext>
                </a:extLst>
              </a:tr>
              <a:tr h="305741">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ARSelect</a:t>
                      </a:r>
                      <a:r>
                        <a:rPr lang="en-US" sz="1200" b="0" dirty="0"/>
                        <a:t> = </a:t>
                      </a:r>
                      <a:r>
                        <a:rPr lang="en-US" sz="1200" b="0" dirty="0" err="1"/>
                        <a:t>TmpAR</a:t>
                      </a:r>
                      <a:endParaRPr lang="en-US" sz="1200" b="1"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2304953557"/>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MemRead</a:t>
                      </a:r>
                      <a:r>
                        <a:rPr lang="en-US" sz="1200" b="0" i="0" dirty="0"/>
                        <a:t> = 1</a:t>
                      </a:r>
                      <a:endParaRPr lang="en-US" sz="1200" b="0" i="1" dirty="0"/>
                    </a:p>
                  </a:txBody>
                  <a:tcPr/>
                </a:tc>
                <a:tc>
                  <a:txBody>
                    <a:bodyPr/>
                    <a:lstStyle/>
                    <a:p>
                      <a:pPr algn="l"/>
                      <a:r>
                        <a:rPr lang="en-US" sz="1200" dirty="0"/>
                        <a:t>Write Memory data word to the Data Bus.</a:t>
                      </a:r>
                    </a:p>
                  </a:txBody>
                  <a:tcPr/>
                </a:tc>
                <a:extLst>
                  <a:ext uri="{0D108BD9-81ED-4DB2-BD59-A6C34878D82A}">
                    <a16:rowId xmlns:a16="http://schemas.microsoft.com/office/drawing/2014/main" val="33719833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RegisterFileInputEnable</a:t>
                      </a:r>
                      <a:r>
                        <a:rPr lang="en-US" sz="1200" b="0" i="0" dirty="0"/>
                        <a:t> = 1</a:t>
                      </a:r>
                      <a:endParaRPr lang="en-US" sz="1200" b="0" i="1" dirty="0"/>
                    </a:p>
                  </a:txBody>
                  <a:tcPr/>
                </a:tc>
                <a:tc>
                  <a:txBody>
                    <a:bodyPr/>
                    <a:lstStyle/>
                    <a:p>
                      <a:pPr algn="l"/>
                      <a:r>
                        <a:rPr lang="en-US" sz="1200" dirty="0"/>
                        <a:t>Set Rd to read from the Data Bus.</a:t>
                      </a:r>
                    </a:p>
                  </a:txBody>
                  <a:tcPr/>
                </a:tc>
                <a:extLst>
                  <a:ext uri="{0D108BD9-81ED-4DB2-BD59-A6C34878D82A}">
                    <a16:rowId xmlns:a16="http://schemas.microsoft.com/office/drawing/2014/main" val="1940194351"/>
                  </a:ext>
                </a:extLst>
              </a:tr>
            </a:tbl>
          </a:graphicData>
        </a:graphic>
      </p:graphicFrame>
      <p:sp>
        <p:nvSpPr>
          <p:cNvPr id="5" name="TextBox 4">
            <a:extLst>
              <a:ext uri="{FF2B5EF4-FFF2-40B4-BE49-F238E27FC236}">
                <a16:creationId xmlns:a16="http://schemas.microsoft.com/office/drawing/2014/main" id="{84DC429A-E0C2-4418-6370-107A5F5D28AF}"/>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9094855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10E63-28A7-1211-ED2B-1379AA38F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14F5B2-EFB3-5438-7A79-599AD0F58DAE}"/>
              </a:ext>
            </a:extLst>
          </p:cNvPr>
          <p:cNvSpPr>
            <a:spLocks noGrp="1"/>
          </p:cNvSpPr>
          <p:nvPr>
            <p:ph type="ctrTitle"/>
          </p:nvPr>
        </p:nvSpPr>
        <p:spPr/>
        <p:txBody>
          <a:bodyPr/>
          <a:lstStyle/>
          <a:p>
            <a:r>
              <a:rPr lang="en-US" dirty="0"/>
              <a:t>(Imm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CCFF272E-A609-C499-FE80-C8EFFAEF09D3}"/>
              </a:ext>
            </a:extLst>
          </p:cNvPr>
          <p:cNvGraphicFramePr>
            <a:graphicFrameLocks noGrp="1"/>
          </p:cNvGraphicFramePr>
          <p:nvPr>
            <p:extLst>
              <p:ext uri="{D42A27DB-BD31-4B8C-83A1-F6EECF244321}">
                <p14:modId xmlns:p14="http://schemas.microsoft.com/office/powerpoint/2010/main" val="2366970306"/>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Immediate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ARDest[L/H]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L/H (1 bit),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LoadAR</a:t>
                      </a:r>
                      <a:r>
                        <a:rPr lang="en-US" sz="1400" i="1" dirty="0"/>
                        <a:t> (currently Load Special Register)</a:t>
                      </a:r>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86C4048D-4A5D-4657-8F34-70059B7339DA}"/>
              </a:ext>
            </a:extLst>
          </p:cNvPr>
          <p:cNvGraphicFramePr>
            <a:graphicFrameLocks noGrp="1"/>
          </p:cNvGraphicFramePr>
          <p:nvPr>
            <p:extLst>
              <p:ext uri="{D42A27DB-BD31-4B8C-83A1-F6EECF244321}">
                <p14:modId xmlns:p14="http://schemas.microsoft.com/office/powerpoint/2010/main" val="876863157"/>
              </p:ext>
            </p:extLst>
          </p:nvPr>
        </p:nvGraphicFramePr>
        <p:xfrm>
          <a:off x="6980321" y="1041534"/>
          <a:ext cx="4852737" cy="122923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1" dirty="0"/>
                        <a:t> = 1</a:t>
                      </a:r>
                    </a:p>
                  </a:txBody>
                  <a:tcPr/>
                </a:tc>
                <a:tc>
                  <a:txBody>
                    <a:bodyPr/>
                    <a:lstStyle/>
                    <a:p>
                      <a:pPr algn="l"/>
                      <a:r>
                        <a:rPr lang="en-US" sz="1200" dirty="0"/>
                        <a:t>Set ARDest[L/H] to read from the Data Bus.</a:t>
                      </a:r>
                    </a:p>
                  </a:txBody>
                  <a:tcPr/>
                </a:tc>
                <a:extLst>
                  <a:ext uri="{0D108BD9-81ED-4DB2-BD59-A6C34878D82A}">
                    <a16:rowId xmlns:a16="http://schemas.microsoft.com/office/drawing/2014/main" val="631651838"/>
                  </a:ext>
                </a:extLst>
              </a:tr>
            </a:tbl>
          </a:graphicData>
        </a:graphic>
      </p:graphicFrame>
      <p:sp>
        <p:nvSpPr>
          <p:cNvPr id="5" name="TextBox 4">
            <a:extLst>
              <a:ext uri="{FF2B5EF4-FFF2-40B4-BE49-F238E27FC236}">
                <a16:creationId xmlns:a16="http://schemas.microsoft.com/office/drawing/2014/main" id="{46C94F6D-0053-A6AD-A8E7-CC1BC9C28D4D}"/>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3108267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60F2F-6A2B-0049-F095-3BE996AE5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D1D10-7372-EFEA-2EAE-33F0F6A5A6B7}"/>
              </a:ext>
            </a:extLst>
          </p:cNvPr>
          <p:cNvSpPr>
            <a:spLocks noGrp="1"/>
          </p:cNvSpPr>
          <p:nvPr>
            <p:ph type="ctrTitle"/>
          </p:nvPr>
        </p:nvSpPr>
        <p:spPr/>
        <p:txBody>
          <a:bodyPr/>
          <a:lstStyle/>
          <a:p>
            <a:r>
              <a:rPr lang="en-US" dirty="0"/>
              <a:t>(GR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953D278C-F257-7239-1517-818283E73EDA}"/>
              </a:ext>
            </a:extLst>
          </p:cNvPr>
          <p:cNvGraphicFramePr>
            <a:graphicFrameLocks noGrp="1"/>
          </p:cNvGraphicFramePr>
          <p:nvPr>
            <p:extLst>
              <p:ext uri="{D42A27DB-BD31-4B8C-83A1-F6EECF244321}">
                <p14:modId xmlns:p14="http://schemas.microsoft.com/office/powerpoint/2010/main" val="3577312233"/>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GR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ARDest[L/H] = Rs1</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L/H (1 bit), Rs1 (2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LoadAR</a:t>
                      </a:r>
                      <a:r>
                        <a:rPr lang="en-US" sz="1400" i="1" dirty="0"/>
                        <a:t> (currently Load Special Register)</a:t>
                      </a:r>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C56390C3-EDB7-B22A-B319-E25FD579AE2E}"/>
              </a:ext>
            </a:extLst>
          </p:cNvPr>
          <p:cNvGraphicFramePr>
            <a:graphicFrameLocks noGrp="1"/>
          </p:cNvGraphicFramePr>
          <p:nvPr>
            <p:extLst>
              <p:ext uri="{D42A27DB-BD31-4B8C-83A1-F6EECF244321}">
                <p14:modId xmlns:p14="http://schemas.microsoft.com/office/powerpoint/2010/main" val="2980280260"/>
              </p:ext>
            </p:extLst>
          </p:nvPr>
        </p:nvGraphicFramePr>
        <p:xfrm>
          <a:off x="6980321" y="1041534"/>
          <a:ext cx="4852737" cy="1706694"/>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Register File Output Enable </a:t>
                      </a:r>
                      <a:r>
                        <a:rPr lang="en-US" sz="1200" i="0" dirty="0"/>
                        <a:t>= 1</a:t>
                      </a:r>
                      <a:endParaRPr lang="en-US" sz="1200" i="1" dirty="0"/>
                    </a:p>
                  </a:txBody>
                  <a:tcPr/>
                </a:tc>
                <a:tc>
                  <a:txBody>
                    <a:bodyPr/>
                    <a:lstStyle/>
                    <a:p>
                      <a:pPr algn="l"/>
                      <a:r>
                        <a:rPr lang="en-US" sz="1200" dirty="0"/>
                        <a:t>Write Rs1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algn="l"/>
                      <a:r>
                        <a:rPr lang="en-US" sz="1200" i="1" dirty="0" err="1"/>
                        <a:t>RegisterFileOutputSelect</a:t>
                      </a:r>
                      <a:r>
                        <a:rPr lang="en-US" sz="1200" i="0" dirty="0"/>
                        <a:t> = 0 (Rs1)</a:t>
                      </a:r>
                      <a:endParaRPr lang="en-US" sz="1200" i="1" dirty="0"/>
                    </a:p>
                  </a:txBody>
                  <a:tcPr/>
                </a:tc>
                <a:tc>
                  <a:txBody>
                    <a:bodyPr/>
                    <a:lstStyle/>
                    <a:p>
                      <a:pPr algn="l"/>
                      <a:endParaRPr lang="en-US" sz="1200" dirty="0"/>
                    </a:p>
                  </a:txBody>
                  <a:tcPr/>
                </a:tc>
                <a:extLst>
                  <a:ext uri="{0D108BD9-81ED-4DB2-BD59-A6C34878D82A}">
                    <a16:rowId xmlns:a16="http://schemas.microsoft.com/office/drawing/2014/main" val="982675711"/>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1" dirty="0"/>
                        <a:t> = 1</a:t>
                      </a:r>
                    </a:p>
                  </a:txBody>
                  <a:tcPr/>
                </a:tc>
                <a:tc>
                  <a:txBody>
                    <a:bodyPr/>
                    <a:lstStyle/>
                    <a:p>
                      <a:pPr algn="l"/>
                      <a:r>
                        <a:rPr lang="en-US" sz="1200" dirty="0"/>
                        <a:t>Set ARDest[L/H] to read from the Data Bus.</a:t>
                      </a:r>
                    </a:p>
                  </a:txBody>
                  <a:tcPr/>
                </a:tc>
                <a:extLst>
                  <a:ext uri="{0D108BD9-81ED-4DB2-BD59-A6C34878D82A}">
                    <a16:rowId xmlns:a16="http://schemas.microsoft.com/office/drawing/2014/main" val="631651838"/>
                  </a:ext>
                </a:extLst>
              </a:tr>
            </a:tbl>
          </a:graphicData>
        </a:graphic>
      </p:graphicFrame>
      <p:sp>
        <p:nvSpPr>
          <p:cNvPr id="5" name="TextBox 4">
            <a:extLst>
              <a:ext uri="{FF2B5EF4-FFF2-40B4-BE49-F238E27FC236}">
                <a16:creationId xmlns:a16="http://schemas.microsoft.com/office/drawing/2014/main" id="{67187B98-2756-5C44-AC5A-39F165C45DA0}"/>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173436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56F1D-408A-7B6A-2395-1CD654A3D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89E94-623D-4B0F-018D-DCD18BEF0409}"/>
              </a:ext>
            </a:extLst>
          </p:cNvPr>
          <p:cNvSpPr>
            <a:spLocks noGrp="1"/>
          </p:cNvSpPr>
          <p:nvPr>
            <p:ph type="ctrTitle"/>
          </p:nvPr>
        </p:nvSpPr>
        <p:spPr/>
        <p:txBody>
          <a:bodyPr/>
          <a:lstStyle/>
          <a:p>
            <a:r>
              <a:rPr lang="en-US" dirty="0"/>
              <a:t>(AR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AEEB25D3-1867-8BC2-3CA0-A87C19E148D9}"/>
              </a:ext>
            </a:extLst>
          </p:cNvPr>
          <p:cNvGraphicFramePr>
            <a:graphicFrameLocks noGrp="1"/>
          </p:cNvGraphicFramePr>
          <p:nvPr>
            <p:extLst>
              <p:ext uri="{D42A27DB-BD31-4B8C-83A1-F6EECF244321}">
                <p14:modId xmlns:p14="http://schemas.microsoft.com/office/powerpoint/2010/main" val="1878421142"/>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AR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 = </a:t>
                      </a:r>
                      <a:r>
                        <a:rPr lang="en-US" sz="1400" dirty="0" err="1"/>
                        <a:t>ARSrc</a:t>
                      </a:r>
                      <a:r>
                        <a:rPr lang="en-US" sz="1400" dirty="0"/>
                        <a:t>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a:t>
                      </a:r>
                      <a:r>
                        <a:rPr lang="en-US" sz="1400" dirty="0" err="1"/>
                        <a:t>ARSrc</a:t>
                      </a:r>
                      <a:r>
                        <a:rPr lang="en-US" sz="1400" dirty="0"/>
                        <a:t> (2 bits),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r>
                        <a:rPr lang="en-US" sz="1400" b="0" dirty="0"/>
                        <a:t>, </a:t>
                      </a:r>
                      <a:r>
                        <a:rPr lang="en-US" sz="1400" b="1" dirty="0" err="1"/>
                        <a:t>AddressByteSelect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AddressBusToDataBus</a:t>
                      </a:r>
                      <a:r>
                        <a:rPr lang="en-US" sz="1400" i="1" dirty="0"/>
                        <a:t>, </a:t>
                      </a:r>
                      <a:r>
                        <a:rPr lang="en-US" sz="1400" i="1" dirty="0" err="1"/>
                        <a:t>loadAR</a:t>
                      </a:r>
                      <a:r>
                        <a:rPr lang="en-US" sz="1400" i="1" dirty="0"/>
                        <a:t>, </a:t>
                      </a:r>
                      <a:r>
                        <a:rPr lang="en-US" sz="1400" i="1" dirty="0" err="1"/>
                        <a:t>loadARHorL</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76219FE5-7248-1B6A-6FA2-C9E4EB8F9B94}"/>
              </a:ext>
            </a:extLst>
          </p:cNvPr>
          <p:cNvGraphicFramePr>
            <a:graphicFrameLocks noGrp="1"/>
          </p:cNvGraphicFramePr>
          <p:nvPr>
            <p:extLst>
              <p:ext uri="{D42A27DB-BD31-4B8C-83A1-F6EECF244321}">
                <p14:modId xmlns:p14="http://schemas.microsoft.com/office/powerpoint/2010/main" val="3829088469"/>
              </p:ext>
            </p:extLst>
          </p:nvPr>
        </p:nvGraphicFramePr>
        <p:xfrm>
          <a:off x="6980321" y="1041534"/>
          <a:ext cx="4852737" cy="534311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90">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46149">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398519">
                <a:tc>
                  <a:txBody>
                    <a:bodyPr/>
                    <a:lstStyle/>
                    <a:p>
                      <a:pPr algn="ctr"/>
                      <a:endParaRPr lang="en-US" sz="1200" dirty="0"/>
                    </a:p>
                  </a:txBody>
                  <a:tcPr/>
                </a:tc>
                <a:tc>
                  <a:txBody>
                    <a:bodyPr/>
                    <a:lstStyle/>
                    <a:p>
                      <a:pPr algn="l"/>
                      <a:r>
                        <a:rPr lang="en-US" sz="1200" b="1" i="0" dirty="0" err="1"/>
                        <a:t>ARSelect</a:t>
                      </a:r>
                      <a:r>
                        <a:rPr lang="en-US" sz="1200" b="0" i="0" dirty="0"/>
                        <a:t> = </a:t>
                      </a:r>
                      <a:r>
                        <a:rPr lang="en-US" sz="1200" b="0" i="0" dirty="0" err="1"/>
                        <a:t>ARSrc</a:t>
                      </a:r>
                      <a:endParaRPr lang="en-US" sz="1200" b="1" i="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982675711"/>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TmpARRead</a:t>
                      </a:r>
                      <a:r>
                        <a:rPr lang="en-US" sz="1200" b="0" i="0" dirty="0"/>
                        <a:t> = 1</a:t>
                      </a:r>
                      <a:endParaRPr lang="en-US" sz="1200" b="0" i="1" dirty="0"/>
                    </a:p>
                  </a:txBody>
                  <a:tcPr/>
                </a:tc>
                <a:tc>
                  <a:txBody>
                    <a:bodyPr/>
                    <a:lstStyle/>
                    <a:p>
                      <a:pPr algn="l"/>
                      <a:r>
                        <a:rPr lang="en-US" sz="1200" dirty="0"/>
                        <a:t>Set </a:t>
                      </a:r>
                      <a:r>
                        <a:rPr lang="en-US" sz="1200" dirty="0" err="1"/>
                        <a:t>TmpAR</a:t>
                      </a:r>
                      <a:r>
                        <a:rPr lang="en-US" sz="1200" dirty="0"/>
                        <a:t> to read.</a:t>
                      </a:r>
                    </a:p>
                  </a:txBody>
                  <a:tcPr/>
                </a:tc>
                <a:extLst>
                  <a:ext uri="{0D108BD9-81ED-4DB2-BD59-A6C34878D82A}">
                    <a16:rowId xmlns:a16="http://schemas.microsoft.com/office/drawing/2014/main" val="631651838"/>
                  </a:ext>
                </a:extLst>
              </a:tr>
              <a:tr h="446149">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0" i="0" dirty="0"/>
                        <a:t> =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9972599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AddressBusToDataBus</a:t>
                      </a:r>
                      <a:r>
                        <a:rPr lang="en-US" sz="1200" b="0" i="0" dirty="0"/>
                        <a:t> = 1</a:t>
                      </a:r>
                      <a:endParaRPr lang="en-US" sz="1200" b="0" i="1" dirty="0"/>
                    </a:p>
                  </a:txBody>
                  <a:tcPr/>
                </a:tc>
                <a:tc>
                  <a:txBody>
                    <a:bodyPr/>
                    <a:lstStyle/>
                    <a:p>
                      <a:pPr algn="l"/>
                      <a:r>
                        <a:rPr lang="en-US" sz="1200" dirty="0"/>
                        <a:t>Write low byte of the Address Bus to the Data Bus.</a:t>
                      </a:r>
                    </a:p>
                  </a:txBody>
                  <a:tcPr/>
                </a:tc>
                <a:extLst>
                  <a:ext uri="{0D108BD9-81ED-4DB2-BD59-A6C34878D82A}">
                    <a16:rowId xmlns:a16="http://schemas.microsoft.com/office/drawing/2014/main" val="3939284353"/>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AddressByteSelect</a:t>
                      </a:r>
                      <a:r>
                        <a:rPr lang="en-US" sz="1200" b="0" i="0" dirty="0"/>
                        <a:t> = 0 (L)</a:t>
                      </a:r>
                      <a:endParaRPr lang="en-US" sz="1200" b="1" i="0" dirty="0"/>
                    </a:p>
                  </a:txBody>
                  <a:tcPr/>
                </a:tc>
                <a:tc>
                  <a:txBody>
                    <a:bodyPr/>
                    <a:lstStyle/>
                    <a:p>
                      <a:pPr algn="l"/>
                      <a:endParaRPr lang="en-US" sz="1200" dirty="0"/>
                    </a:p>
                  </a:txBody>
                  <a:tcPr/>
                </a:tc>
                <a:extLst>
                  <a:ext uri="{0D108BD9-81ED-4DB2-BD59-A6C34878D82A}">
                    <a16:rowId xmlns:a16="http://schemas.microsoft.com/office/drawing/2014/main" val="204353978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0" dirty="0"/>
                        <a:t> = 1</a:t>
                      </a:r>
                      <a:endParaRPr lang="en-US" sz="1200" b="0" i="1" dirty="0"/>
                    </a:p>
                  </a:txBody>
                  <a:tcPr/>
                </a:tc>
                <a:tc>
                  <a:txBody>
                    <a:bodyPr/>
                    <a:lstStyle/>
                    <a:p>
                      <a:pPr algn="l"/>
                      <a:r>
                        <a:rPr lang="en-US" sz="1200" dirty="0"/>
                        <a:t>Set ARDest[L] to read from the Data Bus.</a:t>
                      </a:r>
                    </a:p>
                  </a:txBody>
                  <a:tcPr/>
                </a:tc>
                <a:extLst>
                  <a:ext uri="{0D108BD9-81ED-4DB2-BD59-A6C34878D82A}">
                    <a16:rowId xmlns:a16="http://schemas.microsoft.com/office/drawing/2014/main" val="1468635628"/>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loadARHorL</a:t>
                      </a:r>
                      <a:r>
                        <a:rPr lang="en-US" sz="1200" i="0" dirty="0"/>
                        <a:t> = 0 (L)</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2679337605"/>
                  </a:ext>
                </a:extLst>
              </a:tr>
              <a:tr h="446149">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0" i="0" dirty="0"/>
                        <a:t> =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740515431"/>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AddressByteSelect</a:t>
                      </a:r>
                      <a:r>
                        <a:rPr lang="en-US" sz="1200" b="0" i="0" dirty="0"/>
                        <a:t> = 1 (H)</a:t>
                      </a:r>
                      <a:endParaRPr lang="en-US" sz="1200" b="1" i="0" dirty="0"/>
                    </a:p>
                  </a:txBody>
                  <a:tcPr/>
                </a:tc>
                <a:tc>
                  <a:txBody>
                    <a:bodyPr/>
                    <a:lstStyle/>
                    <a:p>
                      <a:pPr algn="l"/>
                      <a:r>
                        <a:rPr lang="en-US" sz="1200" dirty="0"/>
                        <a:t>Write high byte of the Address Bus.</a:t>
                      </a:r>
                    </a:p>
                  </a:txBody>
                  <a:tcPr/>
                </a:tc>
                <a:extLst>
                  <a:ext uri="{0D108BD9-81ED-4DB2-BD59-A6C34878D82A}">
                    <a16:rowId xmlns:a16="http://schemas.microsoft.com/office/drawing/2014/main" val="33073851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0" dirty="0"/>
                        <a:t> = 1</a:t>
                      </a:r>
                      <a:endParaRPr lang="en-US" sz="1200" b="0" i="1" dirty="0"/>
                    </a:p>
                  </a:txBody>
                  <a:tcPr/>
                </a:tc>
                <a:tc>
                  <a:txBody>
                    <a:bodyPr/>
                    <a:lstStyle/>
                    <a:p>
                      <a:pPr algn="l"/>
                      <a:r>
                        <a:rPr lang="en-US" sz="1200" dirty="0"/>
                        <a:t>Set ARDest[H] to read from the Data Bus.</a:t>
                      </a:r>
                    </a:p>
                  </a:txBody>
                  <a:tcPr/>
                </a:tc>
                <a:extLst>
                  <a:ext uri="{0D108BD9-81ED-4DB2-BD59-A6C34878D82A}">
                    <a16:rowId xmlns:a16="http://schemas.microsoft.com/office/drawing/2014/main" val="2277742127"/>
                  </a:ext>
                </a:extLst>
              </a:tr>
              <a:tr h="0">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loadARHorL</a:t>
                      </a:r>
                      <a:r>
                        <a:rPr lang="en-US" sz="1200" b="0" i="0" dirty="0"/>
                        <a:t> = 1 (H)</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4081203497"/>
                  </a:ext>
                </a:extLst>
              </a:tr>
            </a:tbl>
          </a:graphicData>
        </a:graphic>
      </p:graphicFrame>
      <p:sp>
        <p:nvSpPr>
          <p:cNvPr id="5" name="TextBox 4">
            <a:extLst>
              <a:ext uri="{FF2B5EF4-FFF2-40B4-BE49-F238E27FC236}">
                <a16:creationId xmlns:a16="http://schemas.microsoft.com/office/drawing/2014/main" id="{1A506A87-D8D3-5B63-3292-F9AE3DCDD683}"/>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2422697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A1A5A-5F2E-6F9F-C49E-29244CAB3B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1873F6-75B2-AA93-C534-79052E44159E}"/>
              </a:ext>
            </a:extLst>
          </p:cNvPr>
          <p:cNvSpPr>
            <a:spLocks noGrp="1"/>
          </p:cNvSpPr>
          <p:nvPr>
            <p:ph type="ctrTitle"/>
          </p:nvPr>
        </p:nvSpPr>
        <p:spPr/>
        <p:txBody>
          <a:bodyPr/>
          <a:lstStyle/>
          <a:p>
            <a:r>
              <a:rPr lang="en-US" dirty="0"/>
              <a:t>(GR </a:t>
            </a:r>
            <a:r>
              <a:rPr lang="en-US" dirty="0">
                <a:sym typeface="Wingdings" panose="05000000000000000000" pitchFamily="2" charset="2"/>
              </a:rPr>
              <a:t> Memory) Instruction</a:t>
            </a:r>
            <a:endParaRPr lang="en-US" dirty="0"/>
          </a:p>
        </p:txBody>
      </p:sp>
      <p:graphicFrame>
        <p:nvGraphicFramePr>
          <p:cNvPr id="4" name="Table 3">
            <a:extLst>
              <a:ext uri="{FF2B5EF4-FFF2-40B4-BE49-F238E27FC236}">
                <a16:creationId xmlns:a16="http://schemas.microsoft.com/office/drawing/2014/main" id="{2F41FD6F-A015-4B14-A7BD-49763C85E97B}"/>
              </a:ext>
            </a:extLst>
          </p:cNvPr>
          <p:cNvGraphicFramePr>
            <a:graphicFrameLocks noGrp="1"/>
          </p:cNvGraphicFramePr>
          <p:nvPr>
            <p:extLst>
              <p:ext uri="{D42A27DB-BD31-4B8C-83A1-F6EECF244321}">
                <p14:modId xmlns:p14="http://schemas.microsoft.com/office/powerpoint/2010/main" val="1274397268"/>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GR </a:t>
                      </a:r>
                      <a:r>
                        <a:rPr lang="en-US" sz="1400" dirty="0">
                          <a:sym typeface="Wingdings" panose="05000000000000000000" pitchFamily="2" charset="2"/>
                        </a:rPr>
                        <a:t> Memory</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t>
                      </a:r>
                      <a:r>
                        <a:rPr lang="en-US" sz="1400" dirty="0" err="1"/>
                        <a:t>ARSrc</a:t>
                      </a:r>
                      <a:r>
                        <a:rPr lang="en-US" sz="1400" dirty="0"/>
                        <a:t> + Imm) = Rs (Rd as source)</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err="1"/>
                        <a:t>ARSrc</a:t>
                      </a:r>
                      <a:r>
                        <a:rPr lang="en-US" sz="1400" dirty="0"/>
                        <a:t> (2 bits), Imm (8 bits), Rd (2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TmpARRead</a:t>
                      </a:r>
                      <a:r>
                        <a:rPr lang="en-US" sz="1400" i="1" dirty="0"/>
                        <a:t>, </a:t>
                      </a:r>
                      <a:r>
                        <a:rPr lang="en-US" sz="1400" i="1" dirty="0" err="1"/>
                        <a:t>TmpARWrite</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70BC163C-2C47-72BC-39CE-4D8D5D71AEA0}"/>
              </a:ext>
            </a:extLst>
          </p:cNvPr>
          <p:cNvGraphicFramePr>
            <a:graphicFrameLocks noGrp="1"/>
          </p:cNvGraphicFramePr>
          <p:nvPr>
            <p:extLst>
              <p:ext uri="{D42A27DB-BD31-4B8C-83A1-F6EECF244321}">
                <p14:modId xmlns:p14="http://schemas.microsoft.com/office/powerpoint/2010/main" val="4045438489"/>
              </p:ext>
            </p:extLst>
          </p:nvPr>
        </p:nvGraphicFramePr>
        <p:xfrm>
          <a:off x="6980321" y="1041534"/>
          <a:ext cx="4852737" cy="3298677"/>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90">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46149">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398519">
                <a:tc>
                  <a:txBody>
                    <a:bodyPr/>
                    <a:lstStyle/>
                    <a:p>
                      <a:pPr algn="ctr"/>
                      <a:endParaRPr lang="en-US" sz="1200" dirty="0"/>
                    </a:p>
                  </a:txBody>
                  <a:tcPr/>
                </a:tc>
                <a:tc>
                  <a:txBody>
                    <a:bodyPr/>
                    <a:lstStyle/>
                    <a:p>
                      <a:pPr algn="l"/>
                      <a:r>
                        <a:rPr lang="en-US" sz="1200" b="1" i="0" dirty="0" err="1"/>
                        <a:t>ARSelect</a:t>
                      </a:r>
                      <a:r>
                        <a:rPr lang="en-US" sz="1200" b="0" i="0" dirty="0"/>
                        <a:t> = </a:t>
                      </a:r>
                      <a:r>
                        <a:rPr lang="en-US" sz="1200" b="0" i="0" dirty="0" err="1"/>
                        <a:t>ARSrc</a:t>
                      </a:r>
                      <a:endParaRPr lang="en-US" sz="1200" b="1" i="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982675711"/>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TmpARRead</a:t>
                      </a:r>
                      <a:r>
                        <a:rPr lang="en-US" sz="1200" b="0" i="0" dirty="0"/>
                        <a:t> = 1</a:t>
                      </a:r>
                      <a:endParaRPr lang="en-US" sz="1200" b="0" i="1" dirty="0"/>
                    </a:p>
                  </a:txBody>
                  <a:tcPr/>
                </a:tc>
                <a:tc>
                  <a:txBody>
                    <a:bodyPr/>
                    <a:lstStyle/>
                    <a:p>
                      <a:pPr algn="l"/>
                      <a:r>
                        <a:rPr lang="en-US" sz="1200" dirty="0"/>
                        <a:t>Set </a:t>
                      </a:r>
                      <a:r>
                        <a:rPr lang="en-US" sz="1200" dirty="0" err="1"/>
                        <a:t>TmpAR</a:t>
                      </a:r>
                      <a:r>
                        <a:rPr lang="en-US" sz="1200" dirty="0"/>
                        <a:t> to read.</a:t>
                      </a:r>
                    </a:p>
                  </a:txBody>
                  <a:tcPr/>
                </a:tc>
                <a:extLst>
                  <a:ext uri="{0D108BD9-81ED-4DB2-BD59-A6C34878D82A}">
                    <a16:rowId xmlns:a16="http://schemas.microsoft.com/office/drawing/2014/main" val="631651838"/>
                  </a:ext>
                </a:extLst>
              </a:tr>
              <a:tr h="446149">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1" i="0" dirty="0"/>
                        <a:t> </a:t>
                      </a:r>
                      <a:r>
                        <a:rPr lang="en-US" sz="1200" b="0" i="0" dirty="0"/>
                        <a:t>=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9972599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Register File Output Enable </a:t>
                      </a:r>
                      <a:r>
                        <a:rPr lang="en-US" sz="1200" b="0" i="0" dirty="0"/>
                        <a:t>= 1</a:t>
                      </a:r>
                      <a:endParaRPr lang="en-US" sz="1200" b="0" i="1" dirty="0"/>
                    </a:p>
                  </a:txBody>
                  <a:tcPr/>
                </a:tc>
                <a:tc>
                  <a:txBody>
                    <a:bodyPr/>
                    <a:lstStyle/>
                    <a:p>
                      <a:pPr algn="l"/>
                      <a:r>
                        <a:rPr lang="en-US" sz="1200" dirty="0"/>
                        <a:t>Write Rs (Rd) to the Data Bus.</a:t>
                      </a:r>
                    </a:p>
                  </a:txBody>
                  <a:tcPr/>
                </a:tc>
                <a:extLst>
                  <a:ext uri="{0D108BD9-81ED-4DB2-BD59-A6C34878D82A}">
                    <a16:rowId xmlns:a16="http://schemas.microsoft.com/office/drawing/2014/main" val="3939284353"/>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Use Rd as Source</a:t>
                      </a:r>
                      <a:r>
                        <a:rPr lang="en-US" sz="1200" b="0" i="0" dirty="0"/>
                        <a:t> = 1</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204353978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MemWrite</a:t>
                      </a:r>
                      <a:r>
                        <a:rPr lang="en-US" sz="1200" b="0" i="0" dirty="0"/>
                        <a:t> = 1</a:t>
                      </a:r>
                      <a:endParaRPr lang="en-US" sz="1200" b="0" i="1" dirty="0"/>
                    </a:p>
                  </a:txBody>
                  <a:tcPr/>
                </a:tc>
                <a:tc>
                  <a:txBody>
                    <a:bodyPr/>
                    <a:lstStyle/>
                    <a:p>
                      <a:pPr algn="l"/>
                      <a:r>
                        <a:rPr lang="en-US" sz="1200" dirty="0"/>
                        <a:t>Set Memory to read from the Data Bus.</a:t>
                      </a:r>
                    </a:p>
                  </a:txBody>
                  <a:tcPr/>
                </a:tc>
                <a:extLst>
                  <a:ext uri="{0D108BD9-81ED-4DB2-BD59-A6C34878D82A}">
                    <a16:rowId xmlns:a16="http://schemas.microsoft.com/office/drawing/2014/main" val="1468635628"/>
                  </a:ext>
                </a:extLst>
              </a:tr>
            </a:tbl>
          </a:graphicData>
        </a:graphic>
      </p:graphicFrame>
      <p:sp>
        <p:nvSpPr>
          <p:cNvPr id="5" name="TextBox 4">
            <a:extLst>
              <a:ext uri="{FF2B5EF4-FFF2-40B4-BE49-F238E27FC236}">
                <a16:creationId xmlns:a16="http://schemas.microsoft.com/office/drawing/2014/main" id="{AB735A8D-9B8B-9377-F15A-FD5964A7BDED}"/>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7680464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F8945-FAFE-1954-2875-805161DE9B67}"/>
              </a:ext>
            </a:extLst>
          </p:cNvPr>
          <p:cNvSpPr>
            <a:spLocks noGrp="1"/>
          </p:cNvSpPr>
          <p:nvPr>
            <p:ph type="ctrTitle"/>
          </p:nvPr>
        </p:nvSpPr>
        <p:spPr/>
        <p:txBody>
          <a:bodyPr/>
          <a:lstStyle/>
          <a:p>
            <a:r>
              <a:rPr lang="en-US" dirty="0" err="1"/>
              <a:t>ARSelect</a:t>
            </a:r>
            <a:endParaRPr lang="en-US" dirty="0"/>
          </a:p>
        </p:txBody>
      </p:sp>
      <p:graphicFrame>
        <p:nvGraphicFramePr>
          <p:cNvPr id="3" name="Table 2">
            <a:extLst>
              <a:ext uri="{FF2B5EF4-FFF2-40B4-BE49-F238E27FC236}">
                <a16:creationId xmlns:a16="http://schemas.microsoft.com/office/drawing/2014/main" id="{01547023-F92B-4D04-0B0B-335E7F1844CE}"/>
              </a:ext>
            </a:extLst>
          </p:cNvPr>
          <p:cNvGraphicFramePr>
            <a:graphicFrameLocks noGrp="1"/>
          </p:cNvGraphicFramePr>
          <p:nvPr>
            <p:extLst>
              <p:ext uri="{D42A27DB-BD31-4B8C-83A1-F6EECF244321}">
                <p14:modId xmlns:p14="http://schemas.microsoft.com/office/powerpoint/2010/main" val="3460473938"/>
              </p:ext>
            </p:extLst>
          </p:nvPr>
        </p:nvGraphicFramePr>
        <p:xfrm>
          <a:off x="914400" y="3758209"/>
          <a:ext cx="9601200" cy="2835877"/>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3057299652"/>
                    </a:ext>
                  </a:extLst>
                </a:gridCol>
                <a:gridCol w="1200150">
                  <a:extLst>
                    <a:ext uri="{9D8B030D-6E8A-4147-A177-3AD203B41FA5}">
                      <a16:colId xmlns:a16="http://schemas.microsoft.com/office/drawing/2014/main" val="3556910871"/>
                    </a:ext>
                  </a:extLst>
                </a:gridCol>
                <a:gridCol w="1200150">
                  <a:extLst>
                    <a:ext uri="{9D8B030D-6E8A-4147-A177-3AD203B41FA5}">
                      <a16:colId xmlns:a16="http://schemas.microsoft.com/office/drawing/2014/main" val="1464492428"/>
                    </a:ext>
                  </a:extLst>
                </a:gridCol>
                <a:gridCol w="1200150">
                  <a:extLst>
                    <a:ext uri="{9D8B030D-6E8A-4147-A177-3AD203B41FA5}">
                      <a16:colId xmlns:a16="http://schemas.microsoft.com/office/drawing/2014/main" val="465393676"/>
                    </a:ext>
                  </a:extLst>
                </a:gridCol>
                <a:gridCol w="1200150">
                  <a:extLst>
                    <a:ext uri="{9D8B030D-6E8A-4147-A177-3AD203B41FA5}">
                      <a16:colId xmlns:a16="http://schemas.microsoft.com/office/drawing/2014/main" val="462801025"/>
                    </a:ext>
                  </a:extLst>
                </a:gridCol>
                <a:gridCol w="1200150">
                  <a:extLst>
                    <a:ext uri="{9D8B030D-6E8A-4147-A177-3AD203B41FA5}">
                      <a16:colId xmlns:a16="http://schemas.microsoft.com/office/drawing/2014/main" val="2396601857"/>
                    </a:ext>
                  </a:extLst>
                </a:gridCol>
                <a:gridCol w="1200150">
                  <a:extLst>
                    <a:ext uri="{9D8B030D-6E8A-4147-A177-3AD203B41FA5}">
                      <a16:colId xmlns:a16="http://schemas.microsoft.com/office/drawing/2014/main" val="1491896773"/>
                    </a:ext>
                  </a:extLst>
                </a:gridCol>
                <a:gridCol w="1200150">
                  <a:extLst>
                    <a:ext uri="{9D8B030D-6E8A-4147-A177-3AD203B41FA5}">
                      <a16:colId xmlns:a16="http://schemas.microsoft.com/office/drawing/2014/main" val="3099209367"/>
                    </a:ext>
                  </a:extLst>
                </a:gridCol>
              </a:tblGrid>
              <a:tr h="291300">
                <a:tc>
                  <a:txBody>
                    <a:bodyPr/>
                    <a:lstStyle/>
                    <a:p>
                      <a:r>
                        <a:rPr lang="en-US" sz="1050" dirty="0"/>
                        <a:t>Bus Grant</a:t>
                      </a:r>
                    </a:p>
                  </a:txBody>
                  <a:tcPr/>
                </a:tc>
                <a:tc>
                  <a:txBody>
                    <a:bodyPr/>
                    <a:lstStyle/>
                    <a:p>
                      <a:r>
                        <a:rPr lang="en-US" sz="1050" dirty="0" err="1"/>
                        <a:t>FetchCycle</a:t>
                      </a:r>
                      <a:endParaRPr lang="en-US" sz="1050" dirty="0"/>
                    </a:p>
                  </a:txBody>
                  <a:tcPr/>
                </a:tc>
                <a:tc>
                  <a:txBody>
                    <a:bodyPr/>
                    <a:lstStyle/>
                    <a:p>
                      <a:r>
                        <a:rPr lang="en-US" sz="1050" dirty="0"/>
                        <a:t>PC Out control signal</a:t>
                      </a:r>
                    </a:p>
                  </a:txBody>
                  <a:tcPr/>
                </a:tc>
                <a:tc>
                  <a:txBody>
                    <a:bodyPr/>
                    <a:lstStyle/>
                    <a:p>
                      <a:r>
                        <a:rPr lang="en-US" sz="1050" dirty="0"/>
                        <a:t>SP Out control signal</a:t>
                      </a:r>
                    </a:p>
                  </a:txBody>
                  <a:tcPr/>
                </a:tc>
                <a:tc>
                  <a:txBody>
                    <a:bodyPr/>
                    <a:lstStyle/>
                    <a:p>
                      <a:r>
                        <a:rPr lang="en-US" sz="1050" dirty="0" err="1"/>
                        <a:t>TmpAR</a:t>
                      </a:r>
                      <a:r>
                        <a:rPr lang="en-US" sz="1050" dirty="0"/>
                        <a:t> Write control signal</a:t>
                      </a:r>
                    </a:p>
                  </a:txBody>
                  <a:tcPr/>
                </a:tc>
                <a:tc>
                  <a:txBody>
                    <a:bodyPr/>
                    <a:lstStyle/>
                    <a:p>
                      <a:r>
                        <a:rPr lang="en-US" sz="1050" dirty="0" err="1"/>
                        <a:t>Opcode_MAG_LDW_SDW_MAA</a:t>
                      </a:r>
                      <a:r>
                        <a:rPr lang="en-US" sz="1050" dirty="0"/>
                        <a:t> (Active Low)</a:t>
                      </a:r>
                    </a:p>
                  </a:txBody>
                  <a:tcPr/>
                </a:tc>
                <a:tc>
                  <a:txBody>
                    <a:bodyPr/>
                    <a:lstStyle/>
                    <a:p>
                      <a:r>
                        <a:rPr lang="en-US" sz="1050" dirty="0"/>
                        <a:t>AR </a:t>
                      </a:r>
                      <a:r>
                        <a:rPr lang="en-US" sz="1050" dirty="0" err="1"/>
                        <a:t>Src</a:t>
                      </a:r>
                      <a:r>
                        <a:rPr lang="en-US" sz="1050" dirty="0"/>
                        <a:t> operand</a:t>
                      </a:r>
                    </a:p>
                  </a:txBody>
                  <a:tcPr/>
                </a:tc>
                <a:tc>
                  <a:txBody>
                    <a:bodyPr/>
                    <a:lstStyle/>
                    <a:p>
                      <a:r>
                        <a:rPr lang="en-US" sz="1050" dirty="0"/>
                        <a:t>Output</a:t>
                      </a:r>
                    </a:p>
                  </a:txBody>
                  <a:tcPr/>
                </a:tc>
                <a:extLst>
                  <a:ext uri="{0D108BD9-81ED-4DB2-BD59-A6C34878D82A}">
                    <a16:rowId xmlns:a16="http://schemas.microsoft.com/office/drawing/2014/main" val="3978028469"/>
                  </a:ext>
                </a:extLst>
              </a:tr>
              <a:tr h="160504">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None</a:t>
                      </a:r>
                    </a:p>
                  </a:txBody>
                  <a:tcPr/>
                </a:tc>
                <a:extLst>
                  <a:ext uri="{0D108BD9-81ED-4DB2-BD59-A6C34878D82A}">
                    <a16:rowId xmlns:a16="http://schemas.microsoft.com/office/drawing/2014/main" val="2793775515"/>
                  </a:ext>
                </a:extLst>
              </a:tr>
              <a:tr h="160504">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PC</a:t>
                      </a:r>
                    </a:p>
                  </a:txBody>
                  <a:tcPr/>
                </a:tc>
                <a:extLst>
                  <a:ext uri="{0D108BD9-81ED-4DB2-BD59-A6C34878D82A}">
                    <a16:rowId xmlns:a16="http://schemas.microsoft.com/office/drawing/2014/main" val="901676983"/>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PC</a:t>
                      </a:r>
                    </a:p>
                  </a:txBody>
                  <a:tcPr/>
                </a:tc>
                <a:extLst>
                  <a:ext uri="{0D108BD9-81ED-4DB2-BD59-A6C34878D82A}">
                    <a16:rowId xmlns:a16="http://schemas.microsoft.com/office/drawing/2014/main" val="3357466174"/>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SP</a:t>
                      </a:r>
                    </a:p>
                  </a:txBody>
                  <a:tcPr/>
                </a:tc>
                <a:extLst>
                  <a:ext uri="{0D108BD9-81ED-4DB2-BD59-A6C34878D82A}">
                    <a16:rowId xmlns:a16="http://schemas.microsoft.com/office/drawing/2014/main" val="2810329507"/>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err="1"/>
                        <a:t>TmpAR</a:t>
                      </a:r>
                      <a:endParaRPr lang="en-US" sz="1050" dirty="0"/>
                    </a:p>
                  </a:txBody>
                  <a:tcPr/>
                </a:tc>
                <a:extLst>
                  <a:ext uri="{0D108BD9-81ED-4DB2-BD59-A6C34878D82A}">
                    <a16:rowId xmlns:a16="http://schemas.microsoft.com/office/drawing/2014/main" val="765499286"/>
                  </a:ext>
                </a:extLst>
              </a:tr>
              <a:tr h="755617">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pPr marL="0" indent="0">
                        <a:buNone/>
                      </a:pPr>
                      <a:r>
                        <a:rPr lang="en-US" sz="1050" dirty="0"/>
                        <a:t>MAG, LDW, SDW, MAA</a:t>
                      </a:r>
                    </a:p>
                  </a:txBody>
                  <a:tcPr/>
                </a:tc>
                <a:tc>
                  <a:txBody>
                    <a:bodyPr/>
                    <a:lstStyle/>
                    <a:p>
                      <a:r>
                        <a:rPr lang="en-US" sz="1050" dirty="0"/>
                        <a:t>AR </a:t>
                      </a:r>
                      <a:r>
                        <a:rPr lang="en-US" sz="1050" dirty="0" err="1"/>
                        <a:t>Src</a:t>
                      </a:r>
                      <a:endParaRPr lang="en-US" sz="1050" dirty="0"/>
                    </a:p>
                  </a:txBody>
                  <a:tcPr/>
                </a:tc>
                <a:tc>
                  <a:txBody>
                    <a:bodyPr/>
                    <a:lstStyle/>
                    <a:p>
                      <a:r>
                        <a:rPr lang="en-US" sz="1050" dirty="0"/>
                        <a:t>AR </a:t>
                      </a:r>
                      <a:r>
                        <a:rPr lang="en-US" sz="1050" dirty="0" err="1"/>
                        <a:t>Src</a:t>
                      </a:r>
                      <a:r>
                        <a:rPr lang="en-US" sz="1050" dirty="0"/>
                        <a:t> </a:t>
                      </a:r>
                    </a:p>
                    <a:p>
                      <a:r>
                        <a:rPr lang="en-US" sz="1050" dirty="0"/>
                        <a:t>(PC, DP, SP, or BP)</a:t>
                      </a:r>
                    </a:p>
                  </a:txBody>
                  <a:tcPr/>
                </a:tc>
                <a:extLst>
                  <a:ext uri="{0D108BD9-81ED-4DB2-BD59-A6C34878D82A}">
                    <a16:rowId xmlns:a16="http://schemas.microsoft.com/office/drawing/2014/main" val="43658182"/>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pPr marL="0" indent="0">
                        <a:buNone/>
                      </a:pPr>
                      <a:r>
                        <a:rPr lang="en-US" sz="1050" dirty="0"/>
                        <a:t>Other Opcodes</a:t>
                      </a:r>
                    </a:p>
                  </a:txBody>
                  <a:tcPr/>
                </a:tc>
                <a:tc>
                  <a:txBody>
                    <a:bodyPr/>
                    <a:lstStyle/>
                    <a:p>
                      <a:r>
                        <a:rPr lang="en-US" sz="1050" dirty="0"/>
                        <a:t>X</a:t>
                      </a:r>
                    </a:p>
                  </a:txBody>
                  <a:tcPr/>
                </a:tc>
                <a:tc>
                  <a:txBody>
                    <a:bodyPr/>
                    <a:lstStyle/>
                    <a:p>
                      <a:r>
                        <a:rPr lang="en-US" sz="1050" dirty="0"/>
                        <a:t>DP</a:t>
                      </a:r>
                    </a:p>
                  </a:txBody>
                  <a:tcPr/>
                </a:tc>
                <a:extLst>
                  <a:ext uri="{0D108BD9-81ED-4DB2-BD59-A6C34878D82A}">
                    <a16:rowId xmlns:a16="http://schemas.microsoft.com/office/drawing/2014/main" val="1854652975"/>
                  </a:ext>
                </a:extLst>
              </a:tr>
            </a:tbl>
          </a:graphicData>
        </a:graphic>
      </p:graphicFrame>
      <p:sp>
        <p:nvSpPr>
          <p:cNvPr id="4" name="TextBox 3">
            <a:extLst>
              <a:ext uri="{FF2B5EF4-FFF2-40B4-BE49-F238E27FC236}">
                <a16:creationId xmlns:a16="http://schemas.microsoft.com/office/drawing/2014/main" id="{D20A8B5C-5DF9-442A-7655-C9F168939242}"/>
              </a:ext>
            </a:extLst>
          </p:cNvPr>
          <p:cNvSpPr txBox="1"/>
          <p:nvPr/>
        </p:nvSpPr>
        <p:spPr>
          <a:xfrm>
            <a:off x="914400" y="1104900"/>
            <a:ext cx="6108700" cy="1200329"/>
          </a:xfrm>
          <a:prstGeom prst="rect">
            <a:avLst/>
          </a:prstGeom>
          <a:noFill/>
        </p:spPr>
        <p:txBody>
          <a:bodyPr wrap="square" rtlCol="0">
            <a:spAutoFit/>
          </a:bodyPr>
          <a:lstStyle/>
          <a:p>
            <a:r>
              <a:rPr lang="en-US" dirty="0" err="1"/>
              <a:t>ARSelect</a:t>
            </a:r>
            <a:r>
              <a:rPr lang="en-US" dirty="0"/>
              <a:t> specifies which AR gets to write to the Address Bus and whether any of them do (it can do this since it only sends output enables; if it doesn’t send an output enable to any hardware entity, then no entity writes to the address bus).</a:t>
            </a:r>
          </a:p>
        </p:txBody>
      </p:sp>
      <p:sp>
        <p:nvSpPr>
          <p:cNvPr id="5" name="TextBox 4">
            <a:extLst>
              <a:ext uri="{FF2B5EF4-FFF2-40B4-BE49-F238E27FC236}">
                <a16:creationId xmlns:a16="http://schemas.microsoft.com/office/drawing/2014/main" id="{0F9FA6CB-ACF5-75E4-A445-2D16B0ED0CD3}"/>
              </a:ext>
            </a:extLst>
          </p:cNvPr>
          <p:cNvSpPr txBox="1"/>
          <p:nvPr/>
        </p:nvSpPr>
        <p:spPr>
          <a:xfrm>
            <a:off x="914400" y="2514600"/>
            <a:ext cx="6108700" cy="1200329"/>
          </a:xfrm>
          <a:prstGeom prst="rect">
            <a:avLst/>
          </a:prstGeom>
          <a:noFill/>
        </p:spPr>
        <p:txBody>
          <a:bodyPr wrap="square" rtlCol="0">
            <a:spAutoFit/>
          </a:bodyPr>
          <a:lstStyle/>
          <a:p>
            <a:r>
              <a:rPr lang="en-US" b="1" dirty="0"/>
              <a:t>Inputs:</a:t>
            </a:r>
            <a:r>
              <a:rPr lang="en-US" dirty="0"/>
              <a:t> SP </a:t>
            </a:r>
            <a:r>
              <a:rPr lang="en-US" dirty="0" err="1"/>
              <a:t>Addr</a:t>
            </a:r>
            <a:r>
              <a:rPr lang="en-US" dirty="0"/>
              <a:t> control signal, </a:t>
            </a:r>
            <a:r>
              <a:rPr lang="en-US" dirty="0" err="1"/>
              <a:t>FetchCycle</a:t>
            </a:r>
            <a:r>
              <a:rPr lang="en-US" dirty="0"/>
              <a:t> (output of fetch state machine), Bus Grant (cause bus to float to allow external entity to write on the Address Bus), other control signals, instruction string operands.</a:t>
            </a:r>
            <a:endParaRPr lang="en-US" b="1" dirty="0"/>
          </a:p>
        </p:txBody>
      </p:sp>
      <p:sp>
        <p:nvSpPr>
          <p:cNvPr id="6" name="TextBox 5">
            <a:extLst>
              <a:ext uri="{FF2B5EF4-FFF2-40B4-BE49-F238E27FC236}">
                <a16:creationId xmlns:a16="http://schemas.microsoft.com/office/drawing/2014/main" id="{BE82AC1B-D159-63C0-7BCA-4EC6E2E572F8}"/>
              </a:ext>
            </a:extLst>
          </p:cNvPr>
          <p:cNvSpPr txBox="1"/>
          <p:nvPr/>
        </p:nvSpPr>
        <p:spPr>
          <a:xfrm>
            <a:off x="4864099" y="594784"/>
            <a:ext cx="6878721" cy="369332"/>
          </a:xfrm>
          <a:prstGeom prst="rect">
            <a:avLst/>
          </a:prstGeom>
          <a:noFill/>
        </p:spPr>
        <p:txBody>
          <a:bodyPr wrap="square" rtlCol="0">
            <a:spAutoFit/>
          </a:bodyPr>
          <a:lstStyle/>
          <a:p>
            <a:r>
              <a:rPr lang="en-US" b="1" dirty="0"/>
              <a:t>Outputs:</a:t>
            </a:r>
            <a:r>
              <a:rPr lang="en-US" dirty="0"/>
              <a:t> {None (Address Bus floats), PC, DP, SP, BP, </a:t>
            </a:r>
            <a:r>
              <a:rPr lang="en-US" dirty="0" err="1"/>
              <a:t>TmpAR</a:t>
            </a:r>
            <a:r>
              <a:rPr lang="en-US" dirty="0"/>
              <a:t>} (3 bits)</a:t>
            </a:r>
            <a:endParaRPr lang="en-US" b="1" dirty="0"/>
          </a:p>
        </p:txBody>
      </p:sp>
    </p:spTree>
    <p:extLst>
      <p:ext uri="{BB962C8B-B14F-4D97-AF65-F5344CB8AC3E}">
        <p14:creationId xmlns:p14="http://schemas.microsoft.com/office/powerpoint/2010/main" val="21234698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9EDD6D-79E7-1F42-CAB9-E009BD1DF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31A49-4FEE-DEF5-3140-C57536C311F9}"/>
              </a:ext>
            </a:extLst>
          </p:cNvPr>
          <p:cNvSpPr>
            <a:spLocks noGrp="1"/>
          </p:cNvSpPr>
          <p:nvPr>
            <p:ph type="ctrTitle"/>
          </p:nvPr>
        </p:nvSpPr>
        <p:spPr>
          <a:xfrm>
            <a:off x="914400" y="457200"/>
            <a:ext cx="7206916" cy="457200"/>
          </a:xfrm>
        </p:spPr>
        <p:txBody>
          <a:bodyPr/>
          <a:lstStyle/>
          <a:p>
            <a:r>
              <a:rPr lang="en-US" dirty="0" err="1"/>
              <a:t>ARSelect</a:t>
            </a:r>
            <a:r>
              <a:rPr lang="en-US" dirty="0"/>
              <a:t> LUT</a:t>
            </a:r>
          </a:p>
        </p:txBody>
      </p:sp>
      <p:sp>
        <p:nvSpPr>
          <p:cNvPr id="3" name="TextBox 2">
            <a:extLst>
              <a:ext uri="{FF2B5EF4-FFF2-40B4-BE49-F238E27FC236}">
                <a16:creationId xmlns:a16="http://schemas.microsoft.com/office/drawing/2014/main" id="{EB84103B-5310-48D9-D02D-72A5A504279B}"/>
              </a:ext>
            </a:extLst>
          </p:cNvPr>
          <p:cNvSpPr txBox="1"/>
          <p:nvPr/>
        </p:nvSpPr>
        <p:spPr>
          <a:xfrm>
            <a:off x="914400" y="1058780"/>
            <a:ext cx="5829300" cy="923330"/>
          </a:xfrm>
          <a:prstGeom prst="rect">
            <a:avLst/>
          </a:prstGeom>
          <a:noFill/>
        </p:spPr>
        <p:txBody>
          <a:bodyPr wrap="square" rtlCol="0">
            <a:spAutoFit/>
          </a:bodyPr>
          <a:lstStyle/>
          <a:p>
            <a:r>
              <a:rPr lang="en-US" dirty="0"/>
              <a:t>The </a:t>
            </a:r>
            <a:r>
              <a:rPr lang="en-US" dirty="0" err="1"/>
              <a:t>ARSelect</a:t>
            </a:r>
            <a:r>
              <a:rPr lang="en-US" dirty="0"/>
              <a:t> </a:t>
            </a:r>
            <a:r>
              <a:rPr lang="en-US" dirty="0">
                <a:sym typeface="Wingdings" panose="05000000000000000000" pitchFamily="2" charset="2"/>
              </a:rPr>
              <a:t>combinational logic (explained in previous slide) is implemented as a (8 bit  5 bit) (256 byte) LUT in an EEPROM.</a:t>
            </a:r>
            <a:endParaRPr lang="en-US" dirty="0"/>
          </a:p>
        </p:txBody>
      </p:sp>
      <p:graphicFrame>
        <p:nvGraphicFramePr>
          <p:cNvPr id="9" name="Table 8">
            <a:extLst>
              <a:ext uri="{FF2B5EF4-FFF2-40B4-BE49-F238E27FC236}">
                <a16:creationId xmlns:a16="http://schemas.microsoft.com/office/drawing/2014/main" id="{1D633AF8-FA79-89FA-A4F0-14881D48B23A}"/>
              </a:ext>
            </a:extLst>
          </p:cNvPr>
          <p:cNvGraphicFramePr>
            <a:graphicFrameLocks noGrp="1"/>
          </p:cNvGraphicFramePr>
          <p:nvPr>
            <p:extLst>
              <p:ext uri="{D42A27DB-BD31-4B8C-83A1-F6EECF244321}">
                <p14:modId xmlns:p14="http://schemas.microsoft.com/office/powerpoint/2010/main" val="3844012268"/>
              </p:ext>
            </p:extLst>
          </p:nvPr>
        </p:nvGraphicFramePr>
        <p:xfrm>
          <a:off x="914399" y="1982110"/>
          <a:ext cx="3742442" cy="3327400"/>
        </p:xfrm>
        <a:graphic>
          <a:graphicData uri="http://schemas.openxmlformats.org/drawingml/2006/table">
            <a:tbl>
              <a:tblPr firstRow="1" bandRow="1">
                <a:tableStyleId>{5C22544A-7EE6-4342-B048-85BDC9FD1C3A}</a:tableStyleId>
              </a:tblPr>
              <a:tblGrid>
                <a:gridCol w="1526621">
                  <a:extLst>
                    <a:ext uri="{9D8B030D-6E8A-4147-A177-3AD203B41FA5}">
                      <a16:colId xmlns:a16="http://schemas.microsoft.com/office/drawing/2014/main" val="2482476324"/>
                    </a:ext>
                  </a:extLst>
                </a:gridCol>
                <a:gridCol w="2215821">
                  <a:extLst>
                    <a:ext uri="{9D8B030D-6E8A-4147-A177-3AD203B41FA5}">
                      <a16:colId xmlns:a16="http://schemas.microsoft.com/office/drawing/2014/main" val="777123861"/>
                    </a:ext>
                  </a:extLst>
                </a:gridCol>
              </a:tblGrid>
              <a:tr h="0">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370840">
                <a:tc>
                  <a:txBody>
                    <a:bodyPr/>
                    <a:lstStyle/>
                    <a:p>
                      <a:r>
                        <a:rPr lang="en-US" sz="1200" dirty="0"/>
                        <a:t>7</a:t>
                      </a:r>
                    </a:p>
                  </a:txBody>
                  <a:tcPr/>
                </a:tc>
                <a:tc>
                  <a:txBody>
                    <a:bodyPr/>
                    <a:lstStyle/>
                    <a:p>
                      <a:r>
                        <a:rPr lang="en-US" sz="1200" dirty="0"/>
                        <a:t>Bus Grant</a:t>
                      </a:r>
                    </a:p>
                  </a:txBody>
                  <a:tcPr/>
                </a:tc>
                <a:extLst>
                  <a:ext uri="{0D108BD9-81ED-4DB2-BD59-A6C34878D82A}">
                    <a16:rowId xmlns:a16="http://schemas.microsoft.com/office/drawing/2014/main" val="4162940809"/>
                  </a:ext>
                </a:extLst>
              </a:tr>
              <a:tr h="370840">
                <a:tc>
                  <a:txBody>
                    <a:bodyPr/>
                    <a:lstStyle/>
                    <a:p>
                      <a:r>
                        <a:rPr lang="en-US" sz="1200" dirty="0"/>
                        <a:t>6</a:t>
                      </a:r>
                    </a:p>
                  </a:txBody>
                  <a:tcPr/>
                </a:tc>
                <a:tc>
                  <a:txBody>
                    <a:bodyPr/>
                    <a:lstStyle/>
                    <a:p>
                      <a:r>
                        <a:rPr lang="en-US" sz="1200" i="0" dirty="0" err="1"/>
                        <a:t>FetchCycle</a:t>
                      </a:r>
                      <a:endParaRPr lang="en-US" sz="1200" i="0" dirty="0"/>
                    </a:p>
                  </a:txBody>
                  <a:tcPr/>
                </a:tc>
                <a:extLst>
                  <a:ext uri="{0D108BD9-81ED-4DB2-BD59-A6C34878D82A}">
                    <a16:rowId xmlns:a16="http://schemas.microsoft.com/office/drawing/2014/main" val="38975368"/>
                  </a:ext>
                </a:extLst>
              </a:tr>
              <a:tr h="370840">
                <a:tc>
                  <a:txBody>
                    <a:bodyPr/>
                    <a:lstStyle/>
                    <a:p>
                      <a:r>
                        <a:rPr lang="en-US" sz="1200" dirty="0"/>
                        <a:t>5</a:t>
                      </a:r>
                    </a:p>
                  </a:txBody>
                  <a:tcPr/>
                </a:tc>
                <a:tc>
                  <a:txBody>
                    <a:bodyPr/>
                    <a:lstStyle/>
                    <a:p>
                      <a:r>
                        <a:rPr lang="en-US" sz="1200" i="1" dirty="0"/>
                        <a:t>PC Out</a:t>
                      </a:r>
                      <a:r>
                        <a:rPr lang="en-US" sz="1200" i="0" dirty="0"/>
                        <a:t> (control signal)</a:t>
                      </a:r>
                      <a:endParaRPr lang="en-US" sz="1200" i="1" dirty="0"/>
                    </a:p>
                  </a:txBody>
                  <a:tcPr/>
                </a:tc>
                <a:extLst>
                  <a:ext uri="{0D108BD9-81ED-4DB2-BD59-A6C34878D82A}">
                    <a16:rowId xmlns:a16="http://schemas.microsoft.com/office/drawing/2014/main" val="1263556232"/>
                  </a:ext>
                </a:extLst>
              </a:tr>
              <a:tr h="370840">
                <a:tc>
                  <a:txBody>
                    <a:bodyPr/>
                    <a:lstStyle/>
                    <a:p>
                      <a:r>
                        <a:rPr lang="en-US" sz="1200" dirty="0"/>
                        <a:t>4</a:t>
                      </a:r>
                    </a:p>
                  </a:txBody>
                  <a:tcPr/>
                </a:tc>
                <a:tc>
                  <a:txBody>
                    <a:bodyPr/>
                    <a:lstStyle/>
                    <a:p>
                      <a:r>
                        <a:rPr lang="en-US" sz="1200" i="1" dirty="0"/>
                        <a:t>SP Out</a:t>
                      </a:r>
                      <a:r>
                        <a:rPr lang="en-US" sz="1200" i="0" dirty="0"/>
                        <a:t> (control signal)</a:t>
                      </a:r>
                      <a:endParaRPr lang="en-US" sz="1200" i="1" dirty="0"/>
                    </a:p>
                  </a:txBody>
                  <a:tcPr/>
                </a:tc>
                <a:extLst>
                  <a:ext uri="{0D108BD9-81ED-4DB2-BD59-A6C34878D82A}">
                    <a16:rowId xmlns:a16="http://schemas.microsoft.com/office/drawing/2014/main" val="3876244510"/>
                  </a:ext>
                </a:extLst>
              </a:tr>
              <a:tr h="370840">
                <a:tc>
                  <a:txBody>
                    <a:bodyPr/>
                    <a:lstStyle/>
                    <a:p>
                      <a:r>
                        <a:rPr lang="en-US" sz="1200" dirty="0"/>
                        <a:t>3</a:t>
                      </a:r>
                    </a:p>
                  </a:txBody>
                  <a:tcPr/>
                </a:tc>
                <a:tc>
                  <a:txBody>
                    <a:bodyPr/>
                    <a:lstStyle/>
                    <a:p>
                      <a:r>
                        <a:rPr lang="en-US" sz="1200" i="1" dirty="0" err="1"/>
                        <a:t>TmpARWrite</a:t>
                      </a:r>
                      <a:r>
                        <a:rPr lang="en-US" sz="1200" i="0" dirty="0"/>
                        <a:t> (control signal)</a:t>
                      </a:r>
                      <a:endParaRPr lang="en-US" sz="1200" i="1" dirty="0"/>
                    </a:p>
                  </a:txBody>
                  <a:tcPr/>
                </a:tc>
                <a:extLst>
                  <a:ext uri="{0D108BD9-81ED-4DB2-BD59-A6C34878D82A}">
                    <a16:rowId xmlns:a16="http://schemas.microsoft.com/office/drawing/2014/main" val="34840973"/>
                  </a:ext>
                </a:extLst>
              </a:tr>
              <a:tr h="370840">
                <a:tc>
                  <a:txBody>
                    <a:bodyPr/>
                    <a:lstStyle/>
                    <a:p>
                      <a:r>
                        <a:rPr lang="en-US" sz="1200" dirty="0"/>
                        <a:t>2</a:t>
                      </a:r>
                    </a:p>
                  </a:txBody>
                  <a:tcPr/>
                </a:tc>
                <a:tc>
                  <a:txBody>
                    <a:bodyPr/>
                    <a:lstStyle/>
                    <a:p>
                      <a:r>
                        <a:rPr lang="en-US" sz="1200" dirty="0"/>
                        <a:t>OPCODE_MAG_LDW_SDW_MAA (</a:t>
                      </a:r>
                      <a:r>
                        <a:rPr lang="en-US" sz="1200" b="1" dirty="0"/>
                        <a:t>ACTIVE LOW</a:t>
                      </a:r>
                      <a:r>
                        <a:rPr lang="en-US" sz="1200" b="0" dirty="0"/>
                        <a:t>)</a:t>
                      </a:r>
                      <a:endParaRPr lang="en-US" sz="1200" dirty="0"/>
                    </a:p>
                  </a:txBody>
                  <a:tcPr/>
                </a:tc>
                <a:extLst>
                  <a:ext uri="{0D108BD9-81ED-4DB2-BD59-A6C34878D82A}">
                    <a16:rowId xmlns:a16="http://schemas.microsoft.com/office/drawing/2014/main" val="3812691075"/>
                  </a:ext>
                </a:extLst>
              </a:tr>
              <a:tr h="370840">
                <a:tc>
                  <a:txBody>
                    <a:bodyPr/>
                    <a:lstStyle/>
                    <a:p>
                      <a:r>
                        <a:rPr lang="en-US" sz="1200" dirty="0"/>
                        <a:t>1</a:t>
                      </a:r>
                    </a:p>
                  </a:txBody>
                  <a:tcPr/>
                </a:tc>
                <a:tc>
                  <a:txBody>
                    <a:bodyPr/>
                    <a:lstStyle/>
                    <a:p>
                      <a:r>
                        <a:rPr lang="en-US" sz="1200" dirty="0" err="1"/>
                        <a:t>ARSrc</a:t>
                      </a:r>
                      <a:r>
                        <a:rPr lang="en-US" sz="1200" dirty="0"/>
                        <a:t>[1] instruction operand</a:t>
                      </a:r>
                    </a:p>
                  </a:txBody>
                  <a:tcPr/>
                </a:tc>
                <a:extLst>
                  <a:ext uri="{0D108BD9-81ED-4DB2-BD59-A6C34878D82A}">
                    <a16:rowId xmlns:a16="http://schemas.microsoft.com/office/drawing/2014/main" val="523843"/>
                  </a:ext>
                </a:extLst>
              </a:tr>
              <a:tr h="370840">
                <a:tc>
                  <a:txBody>
                    <a:bodyPr/>
                    <a:lstStyle/>
                    <a:p>
                      <a:r>
                        <a:rPr lang="en-US" sz="1200" dirty="0"/>
                        <a:t>0</a:t>
                      </a:r>
                    </a:p>
                  </a:txBody>
                  <a:tcPr/>
                </a:tc>
                <a:tc>
                  <a:txBody>
                    <a:bodyPr/>
                    <a:lstStyle/>
                    <a:p>
                      <a:r>
                        <a:rPr lang="en-US" sz="1200" dirty="0" err="1"/>
                        <a:t>ARSrc</a:t>
                      </a:r>
                      <a:r>
                        <a:rPr lang="en-US" sz="1200" dirty="0"/>
                        <a:t>[0] instruction operand</a:t>
                      </a:r>
                    </a:p>
                  </a:txBody>
                  <a:tcPr/>
                </a:tc>
                <a:extLst>
                  <a:ext uri="{0D108BD9-81ED-4DB2-BD59-A6C34878D82A}">
                    <a16:rowId xmlns:a16="http://schemas.microsoft.com/office/drawing/2014/main" val="2010627648"/>
                  </a:ext>
                </a:extLst>
              </a:tr>
            </a:tbl>
          </a:graphicData>
        </a:graphic>
      </p:graphicFrame>
      <p:graphicFrame>
        <p:nvGraphicFramePr>
          <p:cNvPr id="10" name="Table 9">
            <a:extLst>
              <a:ext uri="{FF2B5EF4-FFF2-40B4-BE49-F238E27FC236}">
                <a16:creationId xmlns:a16="http://schemas.microsoft.com/office/drawing/2014/main" id="{1E4DA595-EEA9-2434-5D2E-9DCD8E74B5F4}"/>
              </a:ext>
            </a:extLst>
          </p:cNvPr>
          <p:cNvGraphicFramePr>
            <a:graphicFrameLocks noGrp="1"/>
          </p:cNvGraphicFramePr>
          <p:nvPr>
            <p:extLst>
              <p:ext uri="{D42A27DB-BD31-4B8C-83A1-F6EECF244321}">
                <p14:modId xmlns:p14="http://schemas.microsoft.com/office/powerpoint/2010/main" val="2207056103"/>
              </p:ext>
            </p:extLst>
          </p:nvPr>
        </p:nvGraphicFramePr>
        <p:xfrm>
          <a:off x="4778542" y="1982111"/>
          <a:ext cx="4205202" cy="3340830"/>
        </p:xfrm>
        <a:graphic>
          <a:graphicData uri="http://schemas.openxmlformats.org/drawingml/2006/table">
            <a:tbl>
              <a:tblPr firstRow="1" bandRow="1">
                <a:tableStyleId>{5C22544A-7EE6-4342-B048-85BDC9FD1C3A}</a:tableStyleId>
              </a:tblPr>
              <a:tblGrid>
                <a:gridCol w="1715389">
                  <a:extLst>
                    <a:ext uri="{9D8B030D-6E8A-4147-A177-3AD203B41FA5}">
                      <a16:colId xmlns:a16="http://schemas.microsoft.com/office/drawing/2014/main" val="2482476324"/>
                    </a:ext>
                  </a:extLst>
                </a:gridCol>
                <a:gridCol w="2489813">
                  <a:extLst>
                    <a:ext uri="{9D8B030D-6E8A-4147-A177-3AD203B41FA5}">
                      <a16:colId xmlns:a16="http://schemas.microsoft.com/office/drawing/2014/main" val="777123861"/>
                    </a:ext>
                  </a:extLst>
                </a:gridCol>
              </a:tblGrid>
              <a:tr h="443766">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349136">
                <a:tc>
                  <a:txBody>
                    <a:bodyPr/>
                    <a:lstStyle/>
                    <a:p>
                      <a:r>
                        <a:rPr lang="en-US" sz="1200" dirty="0"/>
                        <a:t>7</a:t>
                      </a:r>
                    </a:p>
                  </a:txBody>
                  <a:tcPr/>
                </a:tc>
                <a:tc>
                  <a:txBody>
                    <a:bodyPr/>
                    <a:lstStyle/>
                    <a:p>
                      <a:r>
                        <a:rPr lang="en-US" sz="1200" dirty="0"/>
                        <a:t>1 (unused)</a:t>
                      </a:r>
                    </a:p>
                  </a:txBody>
                  <a:tcPr/>
                </a:tc>
                <a:extLst>
                  <a:ext uri="{0D108BD9-81ED-4DB2-BD59-A6C34878D82A}">
                    <a16:rowId xmlns:a16="http://schemas.microsoft.com/office/drawing/2014/main" val="4162940809"/>
                  </a:ext>
                </a:extLst>
              </a:tr>
              <a:tr h="349136">
                <a:tc>
                  <a:txBody>
                    <a:bodyPr/>
                    <a:lstStyle/>
                    <a:p>
                      <a:r>
                        <a:rPr lang="en-US" sz="1200" dirty="0"/>
                        <a:t>6</a:t>
                      </a:r>
                    </a:p>
                  </a:txBody>
                  <a:tcPr/>
                </a:tc>
                <a:tc>
                  <a:txBody>
                    <a:bodyPr/>
                    <a:lstStyle/>
                    <a:p>
                      <a:r>
                        <a:rPr lang="en-US" sz="1200" i="0" dirty="0"/>
                        <a:t>1 (unused)</a:t>
                      </a:r>
                    </a:p>
                  </a:txBody>
                  <a:tcPr/>
                </a:tc>
                <a:extLst>
                  <a:ext uri="{0D108BD9-81ED-4DB2-BD59-A6C34878D82A}">
                    <a16:rowId xmlns:a16="http://schemas.microsoft.com/office/drawing/2014/main" val="38975368"/>
                  </a:ext>
                </a:extLst>
              </a:tr>
              <a:tr h="349136">
                <a:tc>
                  <a:txBody>
                    <a:bodyPr/>
                    <a:lstStyle/>
                    <a:p>
                      <a:r>
                        <a:rPr lang="en-US" sz="1200" dirty="0"/>
                        <a:t>5</a:t>
                      </a:r>
                    </a:p>
                  </a:txBody>
                  <a:tcPr/>
                </a:tc>
                <a:tc>
                  <a:txBody>
                    <a:bodyPr/>
                    <a:lstStyle/>
                    <a:p>
                      <a:r>
                        <a:rPr lang="en-US" sz="1200" i="0" dirty="0"/>
                        <a:t>1 (unused)</a:t>
                      </a:r>
                    </a:p>
                  </a:txBody>
                  <a:tcPr/>
                </a:tc>
                <a:extLst>
                  <a:ext uri="{0D108BD9-81ED-4DB2-BD59-A6C34878D82A}">
                    <a16:rowId xmlns:a16="http://schemas.microsoft.com/office/drawing/2014/main" val="1263556232"/>
                  </a:ext>
                </a:extLst>
              </a:tr>
              <a:tr h="349136">
                <a:tc>
                  <a:txBody>
                    <a:bodyPr/>
                    <a:lstStyle/>
                    <a:p>
                      <a:r>
                        <a:rPr lang="en-US" sz="1200" dirty="0"/>
                        <a:t>4</a:t>
                      </a:r>
                    </a:p>
                  </a:txBody>
                  <a:tcPr/>
                </a:tc>
                <a:tc>
                  <a:txBody>
                    <a:bodyPr/>
                    <a:lstStyle/>
                    <a:p>
                      <a:r>
                        <a:rPr lang="en-US" sz="1200" i="0" dirty="0" err="1"/>
                        <a:t>TmpAR</a:t>
                      </a:r>
                      <a:r>
                        <a:rPr lang="en-US" sz="1200" i="0" dirty="0"/>
                        <a:t> Output Enable (</a:t>
                      </a:r>
                      <a:r>
                        <a:rPr lang="en-US" sz="1200" b="1" i="0" dirty="0"/>
                        <a:t>ACTIVE LOW</a:t>
                      </a:r>
                      <a:r>
                        <a:rPr lang="en-US" sz="1200" b="0" i="0" dirty="0"/>
                        <a:t>)</a:t>
                      </a:r>
                      <a:endParaRPr lang="en-US" sz="1200" i="0" dirty="0"/>
                    </a:p>
                  </a:txBody>
                  <a:tcPr/>
                </a:tc>
                <a:extLst>
                  <a:ext uri="{0D108BD9-81ED-4DB2-BD59-A6C34878D82A}">
                    <a16:rowId xmlns:a16="http://schemas.microsoft.com/office/drawing/2014/main" val="3876244510"/>
                  </a:ext>
                </a:extLst>
              </a:tr>
              <a:tr h="349136">
                <a:tc>
                  <a:txBody>
                    <a:bodyPr/>
                    <a:lstStyle/>
                    <a:p>
                      <a:r>
                        <a:rPr lang="en-US" sz="1200" dirty="0"/>
                        <a:t>3</a:t>
                      </a:r>
                    </a:p>
                  </a:txBody>
                  <a:tcPr/>
                </a:tc>
                <a:tc>
                  <a:txBody>
                    <a:bodyPr/>
                    <a:lstStyle/>
                    <a:p>
                      <a:r>
                        <a:rPr lang="en-US" sz="1200" i="0" dirty="0"/>
                        <a:t>BP Output Enable (</a:t>
                      </a:r>
                      <a:r>
                        <a:rPr lang="en-US" sz="1200" b="1" i="0" dirty="0"/>
                        <a:t>ACTIVE LOW</a:t>
                      </a:r>
                      <a:r>
                        <a:rPr lang="en-US" sz="1200" b="0" i="0" dirty="0"/>
                        <a:t>)</a:t>
                      </a:r>
                      <a:endParaRPr lang="en-US" sz="1200" i="0" dirty="0"/>
                    </a:p>
                  </a:txBody>
                  <a:tcPr/>
                </a:tc>
                <a:extLst>
                  <a:ext uri="{0D108BD9-81ED-4DB2-BD59-A6C34878D82A}">
                    <a16:rowId xmlns:a16="http://schemas.microsoft.com/office/drawing/2014/main" val="34840973"/>
                  </a:ext>
                </a:extLst>
              </a:tr>
              <a:tr h="349136">
                <a:tc>
                  <a:txBody>
                    <a:bodyPr/>
                    <a:lstStyle/>
                    <a:p>
                      <a:r>
                        <a:rPr lang="en-US" sz="1200" dirty="0"/>
                        <a:t>2</a:t>
                      </a:r>
                    </a:p>
                  </a:txBody>
                  <a:tcPr/>
                </a:tc>
                <a:tc>
                  <a:txBody>
                    <a:bodyPr/>
                    <a:lstStyle/>
                    <a:p>
                      <a:r>
                        <a:rPr lang="en-US" sz="1200" dirty="0"/>
                        <a:t>SP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3812691075"/>
                  </a:ext>
                </a:extLst>
              </a:tr>
              <a:tr h="349136">
                <a:tc>
                  <a:txBody>
                    <a:bodyPr/>
                    <a:lstStyle/>
                    <a:p>
                      <a:r>
                        <a:rPr lang="en-US" sz="1200" dirty="0"/>
                        <a:t>1</a:t>
                      </a:r>
                    </a:p>
                  </a:txBody>
                  <a:tcPr/>
                </a:tc>
                <a:tc>
                  <a:txBody>
                    <a:bodyPr/>
                    <a:lstStyle/>
                    <a:p>
                      <a:r>
                        <a:rPr lang="en-US" sz="1200" dirty="0"/>
                        <a:t>DP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523843"/>
                  </a:ext>
                </a:extLst>
              </a:tr>
              <a:tr h="439678">
                <a:tc>
                  <a:txBody>
                    <a:bodyPr/>
                    <a:lstStyle/>
                    <a:p>
                      <a:r>
                        <a:rPr lang="en-US" sz="1200" dirty="0"/>
                        <a:t>0</a:t>
                      </a:r>
                    </a:p>
                  </a:txBody>
                  <a:tcPr/>
                </a:tc>
                <a:tc>
                  <a:txBody>
                    <a:bodyPr/>
                    <a:lstStyle/>
                    <a:p>
                      <a:r>
                        <a:rPr lang="en-US" sz="1200" dirty="0"/>
                        <a:t>PC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2010627648"/>
                  </a:ext>
                </a:extLst>
              </a:tr>
            </a:tbl>
          </a:graphicData>
        </a:graphic>
      </p:graphicFrame>
    </p:spTree>
    <p:extLst>
      <p:ext uri="{BB962C8B-B14F-4D97-AF65-F5344CB8AC3E}">
        <p14:creationId xmlns:p14="http://schemas.microsoft.com/office/powerpoint/2010/main" val="15485973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94B3B-65E4-532C-21A5-B09A5A82A33F}"/>
              </a:ext>
            </a:extLst>
          </p:cNvPr>
          <p:cNvSpPr>
            <a:spLocks noGrp="1"/>
          </p:cNvSpPr>
          <p:nvPr>
            <p:ph type="ctrTitle"/>
          </p:nvPr>
        </p:nvSpPr>
        <p:spPr/>
        <p:txBody>
          <a:bodyPr/>
          <a:lstStyle/>
          <a:p>
            <a:r>
              <a:rPr lang="en-US" dirty="0" err="1"/>
              <a:t>AddressByteSelect</a:t>
            </a:r>
            <a:endParaRPr lang="en-US" dirty="0"/>
          </a:p>
        </p:txBody>
      </p:sp>
      <p:sp>
        <p:nvSpPr>
          <p:cNvPr id="3" name="TextBox 2">
            <a:extLst>
              <a:ext uri="{FF2B5EF4-FFF2-40B4-BE49-F238E27FC236}">
                <a16:creationId xmlns:a16="http://schemas.microsoft.com/office/drawing/2014/main" id="{BA1613DB-20B1-7A29-FE44-A7C57BE754EF}"/>
              </a:ext>
            </a:extLst>
          </p:cNvPr>
          <p:cNvSpPr txBox="1"/>
          <p:nvPr/>
        </p:nvSpPr>
        <p:spPr>
          <a:xfrm>
            <a:off x="914400" y="1058780"/>
            <a:ext cx="5829300" cy="1200329"/>
          </a:xfrm>
          <a:prstGeom prst="rect">
            <a:avLst/>
          </a:prstGeom>
          <a:noFill/>
        </p:spPr>
        <p:txBody>
          <a:bodyPr wrap="square" rtlCol="0">
            <a:spAutoFit/>
          </a:bodyPr>
          <a:lstStyle/>
          <a:p>
            <a:r>
              <a:rPr lang="en-US" dirty="0" err="1"/>
              <a:t>AddressByteSelect</a:t>
            </a:r>
            <a:r>
              <a:rPr lang="en-US" dirty="0"/>
              <a:t> selects whether the high (H) or low (L) byte of the Address Bus should be written to the Data Bus (which will be written to the Data Bus if the </a:t>
            </a:r>
            <a:r>
              <a:rPr lang="en-US" dirty="0" err="1"/>
              <a:t>AddressBusToDataBus</a:t>
            </a:r>
            <a:r>
              <a:rPr lang="en-US" dirty="0"/>
              <a:t> control signal is high).</a:t>
            </a:r>
          </a:p>
        </p:txBody>
      </p:sp>
      <p:sp>
        <p:nvSpPr>
          <p:cNvPr id="4" name="TextBox 3">
            <a:extLst>
              <a:ext uri="{FF2B5EF4-FFF2-40B4-BE49-F238E27FC236}">
                <a16:creationId xmlns:a16="http://schemas.microsoft.com/office/drawing/2014/main" id="{F7C7E303-D8B3-F375-908E-11BC09E018C7}"/>
              </a:ext>
            </a:extLst>
          </p:cNvPr>
          <p:cNvSpPr txBox="1"/>
          <p:nvPr/>
        </p:nvSpPr>
        <p:spPr>
          <a:xfrm>
            <a:off x="914400" y="2259109"/>
            <a:ext cx="6108700" cy="646331"/>
          </a:xfrm>
          <a:prstGeom prst="rect">
            <a:avLst/>
          </a:prstGeom>
          <a:noFill/>
        </p:spPr>
        <p:txBody>
          <a:bodyPr wrap="square" rtlCol="0">
            <a:spAutoFit/>
          </a:bodyPr>
          <a:lstStyle/>
          <a:p>
            <a:r>
              <a:rPr lang="en-US" b="1" dirty="0"/>
              <a:t>Inputs: </a:t>
            </a:r>
            <a:r>
              <a:rPr lang="en-US" dirty="0"/>
              <a:t>L/H instruction operand (1 bit), </a:t>
            </a:r>
            <a:r>
              <a:rPr lang="en-US" dirty="0" err="1"/>
              <a:t>AddressHorL</a:t>
            </a:r>
            <a:r>
              <a:rPr lang="en-US" dirty="0"/>
              <a:t> control signal, Opcode</a:t>
            </a:r>
            <a:endParaRPr lang="en-US" b="1" dirty="0"/>
          </a:p>
        </p:txBody>
      </p:sp>
      <p:sp>
        <p:nvSpPr>
          <p:cNvPr id="5" name="TextBox 4">
            <a:extLst>
              <a:ext uri="{FF2B5EF4-FFF2-40B4-BE49-F238E27FC236}">
                <a16:creationId xmlns:a16="http://schemas.microsoft.com/office/drawing/2014/main" id="{1D083AFE-5B14-85E0-A2D5-568F271C7A2A}"/>
              </a:ext>
            </a:extLst>
          </p:cNvPr>
          <p:cNvSpPr txBox="1"/>
          <p:nvPr/>
        </p:nvSpPr>
        <p:spPr>
          <a:xfrm>
            <a:off x="914400" y="2905440"/>
            <a:ext cx="6108700" cy="369332"/>
          </a:xfrm>
          <a:prstGeom prst="rect">
            <a:avLst/>
          </a:prstGeom>
          <a:noFill/>
        </p:spPr>
        <p:txBody>
          <a:bodyPr wrap="square" rtlCol="0">
            <a:spAutoFit/>
          </a:bodyPr>
          <a:lstStyle/>
          <a:p>
            <a:r>
              <a:rPr lang="en-US" b="1" dirty="0"/>
              <a:t>Output:</a:t>
            </a:r>
            <a:r>
              <a:rPr lang="en-US" dirty="0"/>
              <a:t> {Low, High} (1 bit)</a:t>
            </a:r>
            <a:endParaRPr lang="en-US" b="1" dirty="0"/>
          </a:p>
        </p:txBody>
      </p:sp>
      <p:graphicFrame>
        <p:nvGraphicFramePr>
          <p:cNvPr id="6" name="Table 5">
            <a:extLst>
              <a:ext uri="{FF2B5EF4-FFF2-40B4-BE49-F238E27FC236}">
                <a16:creationId xmlns:a16="http://schemas.microsoft.com/office/drawing/2014/main" id="{95745D06-06C7-7C78-C3A0-C9D8DA993FE2}"/>
              </a:ext>
            </a:extLst>
          </p:cNvPr>
          <p:cNvGraphicFramePr>
            <a:graphicFrameLocks noGrp="1"/>
          </p:cNvGraphicFramePr>
          <p:nvPr>
            <p:extLst>
              <p:ext uri="{D42A27DB-BD31-4B8C-83A1-F6EECF244321}">
                <p14:modId xmlns:p14="http://schemas.microsoft.com/office/powerpoint/2010/main" val="1646773551"/>
              </p:ext>
            </p:extLst>
          </p:nvPr>
        </p:nvGraphicFramePr>
        <p:xfrm>
          <a:off x="914400" y="3429000"/>
          <a:ext cx="8128000" cy="1381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676049159"/>
                    </a:ext>
                  </a:extLst>
                </a:gridCol>
                <a:gridCol w="2032000">
                  <a:extLst>
                    <a:ext uri="{9D8B030D-6E8A-4147-A177-3AD203B41FA5}">
                      <a16:colId xmlns:a16="http://schemas.microsoft.com/office/drawing/2014/main" val="421092125"/>
                    </a:ext>
                  </a:extLst>
                </a:gridCol>
                <a:gridCol w="2032000">
                  <a:extLst>
                    <a:ext uri="{9D8B030D-6E8A-4147-A177-3AD203B41FA5}">
                      <a16:colId xmlns:a16="http://schemas.microsoft.com/office/drawing/2014/main" val="2618833170"/>
                    </a:ext>
                  </a:extLst>
                </a:gridCol>
                <a:gridCol w="2032000">
                  <a:extLst>
                    <a:ext uri="{9D8B030D-6E8A-4147-A177-3AD203B41FA5}">
                      <a16:colId xmlns:a16="http://schemas.microsoft.com/office/drawing/2014/main" val="3271762397"/>
                    </a:ext>
                  </a:extLst>
                </a:gridCol>
              </a:tblGrid>
              <a:tr h="370840">
                <a:tc>
                  <a:txBody>
                    <a:bodyPr/>
                    <a:lstStyle/>
                    <a:p>
                      <a:r>
                        <a:rPr lang="en-US" dirty="0"/>
                        <a:t>Opcode</a:t>
                      </a:r>
                    </a:p>
                  </a:txBody>
                  <a:tcPr/>
                </a:tc>
                <a:tc>
                  <a:txBody>
                    <a:bodyPr/>
                    <a:lstStyle/>
                    <a:p>
                      <a:r>
                        <a:rPr lang="en-US" dirty="0" err="1"/>
                        <a:t>AddressHorL</a:t>
                      </a:r>
                      <a:r>
                        <a:rPr lang="en-US" dirty="0"/>
                        <a:t> control signal</a:t>
                      </a:r>
                    </a:p>
                  </a:txBody>
                  <a:tcPr/>
                </a:tc>
                <a:tc>
                  <a:txBody>
                    <a:bodyPr/>
                    <a:lstStyle/>
                    <a:p>
                      <a:r>
                        <a:rPr lang="en-US" dirty="0"/>
                        <a:t>L/H instruction operand</a:t>
                      </a:r>
                    </a:p>
                  </a:txBody>
                  <a:tcPr/>
                </a:tc>
                <a:tc>
                  <a:txBody>
                    <a:bodyPr/>
                    <a:lstStyle/>
                    <a:p>
                      <a:r>
                        <a:rPr lang="en-US" dirty="0"/>
                        <a:t>Output</a:t>
                      </a:r>
                    </a:p>
                  </a:txBody>
                  <a:tcPr/>
                </a:tc>
                <a:extLst>
                  <a:ext uri="{0D108BD9-81ED-4DB2-BD59-A6C34878D82A}">
                    <a16:rowId xmlns:a16="http://schemas.microsoft.com/office/drawing/2014/main" val="942364548"/>
                  </a:ext>
                </a:extLst>
              </a:tr>
              <a:tr h="370840">
                <a:tc>
                  <a:txBody>
                    <a:bodyPr/>
                    <a:lstStyle/>
                    <a:p>
                      <a:r>
                        <a:rPr lang="en-US" dirty="0"/>
                        <a:t>MAA or JSR</a:t>
                      </a:r>
                    </a:p>
                  </a:txBody>
                  <a:tcPr/>
                </a:tc>
                <a:tc>
                  <a:txBody>
                    <a:bodyPr/>
                    <a:lstStyle/>
                    <a:p>
                      <a:r>
                        <a:rPr lang="en-US" dirty="0"/>
                        <a:t>HorL</a:t>
                      </a:r>
                    </a:p>
                  </a:txBody>
                  <a:tcPr/>
                </a:tc>
                <a:tc>
                  <a:txBody>
                    <a:bodyPr/>
                    <a:lstStyle/>
                    <a:p>
                      <a:r>
                        <a:rPr lang="en-US" dirty="0"/>
                        <a:t>X</a:t>
                      </a:r>
                    </a:p>
                  </a:txBody>
                  <a:tcPr/>
                </a:tc>
                <a:tc>
                  <a:txBody>
                    <a:bodyPr/>
                    <a:lstStyle/>
                    <a:p>
                      <a:r>
                        <a:rPr lang="en-US" dirty="0"/>
                        <a:t>HorL</a:t>
                      </a:r>
                    </a:p>
                  </a:txBody>
                  <a:tcPr/>
                </a:tc>
                <a:extLst>
                  <a:ext uri="{0D108BD9-81ED-4DB2-BD59-A6C34878D82A}">
                    <a16:rowId xmlns:a16="http://schemas.microsoft.com/office/drawing/2014/main" val="3501284962"/>
                  </a:ext>
                </a:extLst>
              </a:tr>
              <a:tr h="370840">
                <a:tc>
                  <a:txBody>
                    <a:bodyPr/>
                    <a:lstStyle/>
                    <a:p>
                      <a:r>
                        <a:rPr lang="en-US" dirty="0"/>
                        <a:t>Other Opcodes</a:t>
                      </a:r>
                    </a:p>
                  </a:txBody>
                  <a:tcPr/>
                </a:tc>
                <a:tc>
                  <a:txBody>
                    <a:bodyPr/>
                    <a:lstStyle/>
                    <a:p>
                      <a:r>
                        <a:rPr lang="en-US" dirty="0"/>
                        <a:t>X</a:t>
                      </a:r>
                    </a:p>
                  </a:txBody>
                  <a:tcPr/>
                </a:tc>
                <a:tc>
                  <a:txBody>
                    <a:bodyPr/>
                    <a:lstStyle/>
                    <a:p>
                      <a:r>
                        <a:rPr lang="en-US" dirty="0"/>
                        <a:t>L/H</a:t>
                      </a:r>
                    </a:p>
                  </a:txBody>
                  <a:tcPr/>
                </a:tc>
                <a:tc>
                  <a:txBody>
                    <a:bodyPr/>
                    <a:lstStyle/>
                    <a:p>
                      <a:r>
                        <a:rPr lang="en-US" dirty="0"/>
                        <a:t>L/H</a:t>
                      </a:r>
                    </a:p>
                  </a:txBody>
                  <a:tcPr/>
                </a:tc>
                <a:extLst>
                  <a:ext uri="{0D108BD9-81ED-4DB2-BD59-A6C34878D82A}">
                    <a16:rowId xmlns:a16="http://schemas.microsoft.com/office/drawing/2014/main" val="2541094087"/>
                  </a:ext>
                </a:extLst>
              </a:tr>
            </a:tbl>
          </a:graphicData>
        </a:graphic>
      </p:graphicFrame>
    </p:spTree>
    <p:extLst>
      <p:ext uri="{BB962C8B-B14F-4D97-AF65-F5344CB8AC3E}">
        <p14:creationId xmlns:p14="http://schemas.microsoft.com/office/powerpoint/2010/main" val="7327329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739CB-9E33-4AFD-7E60-868315220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57238-6417-3A69-BC97-3F33B5552D19}"/>
              </a:ext>
            </a:extLst>
          </p:cNvPr>
          <p:cNvSpPr>
            <a:spLocks noGrp="1"/>
          </p:cNvSpPr>
          <p:nvPr>
            <p:ph type="ctrTitle"/>
          </p:nvPr>
        </p:nvSpPr>
        <p:spPr/>
        <p:txBody>
          <a:bodyPr/>
          <a:lstStyle/>
          <a:p>
            <a:r>
              <a:rPr lang="en-US" dirty="0"/>
              <a:t>(Data Bus </a:t>
            </a:r>
            <a:r>
              <a:rPr lang="en-US" dirty="0">
                <a:sym typeface="Wingdings" panose="05000000000000000000" pitchFamily="2" charset="2"/>
              </a:rPr>
              <a:t> AR) Loading</a:t>
            </a:r>
            <a:endParaRPr lang="en-US" dirty="0"/>
          </a:p>
        </p:txBody>
      </p:sp>
      <p:sp>
        <p:nvSpPr>
          <p:cNvPr id="3" name="TextBox 2">
            <a:extLst>
              <a:ext uri="{FF2B5EF4-FFF2-40B4-BE49-F238E27FC236}">
                <a16:creationId xmlns:a16="http://schemas.microsoft.com/office/drawing/2014/main" id="{A869CF88-50A4-1388-375E-99AA36E862E3}"/>
              </a:ext>
            </a:extLst>
          </p:cNvPr>
          <p:cNvSpPr txBox="1"/>
          <p:nvPr/>
        </p:nvSpPr>
        <p:spPr>
          <a:xfrm>
            <a:off x="914400" y="1058780"/>
            <a:ext cx="5829300" cy="923330"/>
          </a:xfrm>
          <a:prstGeom prst="rect">
            <a:avLst/>
          </a:prstGeom>
          <a:noFill/>
        </p:spPr>
        <p:txBody>
          <a:bodyPr wrap="square" rtlCol="0">
            <a:spAutoFit/>
          </a:bodyPr>
          <a:lstStyle/>
          <a:p>
            <a:r>
              <a:rPr lang="en-US" dirty="0"/>
              <a:t>We must be able to tell an AR to read from the Data Bus, and we must specify which byte (L or H) it should write the Data </a:t>
            </a:r>
            <a:r>
              <a:rPr lang="en-US" dirty="0" err="1"/>
              <a:t>Bus’</a:t>
            </a:r>
            <a:r>
              <a:rPr lang="en-US" dirty="0"/>
              <a:t> data word into.</a:t>
            </a:r>
          </a:p>
        </p:txBody>
      </p:sp>
      <p:sp>
        <p:nvSpPr>
          <p:cNvPr id="4" name="TextBox 3">
            <a:extLst>
              <a:ext uri="{FF2B5EF4-FFF2-40B4-BE49-F238E27FC236}">
                <a16:creationId xmlns:a16="http://schemas.microsoft.com/office/drawing/2014/main" id="{41DC02A9-C9D8-0467-07CA-41D6A1980554}"/>
              </a:ext>
            </a:extLst>
          </p:cNvPr>
          <p:cNvSpPr txBox="1"/>
          <p:nvPr/>
        </p:nvSpPr>
        <p:spPr>
          <a:xfrm>
            <a:off x="914400" y="2024493"/>
            <a:ext cx="6108700" cy="923330"/>
          </a:xfrm>
          <a:prstGeom prst="rect">
            <a:avLst/>
          </a:prstGeom>
          <a:noFill/>
        </p:spPr>
        <p:txBody>
          <a:bodyPr wrap="square" rtlCol="0">
            <a:spAutoFit/>
          </a:bodyPr>
          <a:lstStyle/>
          <a:p>
            <a:r>
              <a:rPr lang="en-US" b="1" dirty="0"/>
              <a:t>Inputs: </a:t>
            </a:r>
            <a:r>
              <a:rPr lang="en-US" dirty="0"/>
              <a:t>L/H instruction operand (1 bit), ARDest instruction operand (2 bits), </a:t>
            </a:r>
            <a:r>
              <a:rPr lang="en-US" dirty="0" err="1"/>
              <a:t>loadAR</a:t>
            </a:r>
            <a:r>
              <a:rPr lang="en-US" dirty="0"/>
              <a:t> control signal, PC Load control signal, </a:t>
            </a:r>
            <a:r>
              <a:rPr lang="en-US" dirty="0" err="1"/>
              <a:t>loadARHorL</a:t>
            </a:r>
            <a:r>
              <a:rPr lang="en-US" dirty="0"/>
              <a:t> control signal, opcode</a:t>
            </a:r>
            <a:endParaRPr lang="en-US" b="1" dirty="0"/>
          </a:p>
        </p:txBody>
      </p:sp>
      <p:sp>
        <p:nvSpPr>
          <p:cNvPr id="5" name="TextBox 4">
            <a:extLst>
              <a:ext uri="{FF2B5EF4-FFF2-40B4-BE49-F238E27FC236}">
                <a16:creationId xmlns:a16="http://schemas.microsoft.com/office/drawing/2014/main" id="{08C7543C-F6BD-A5D2-F3D8-ED4DF0F88407}"/>
              </a:ext>
            </a:extLst>
          </p:cNvPr>
          <p:cNvSpPr txBox="1"/>
          <p:nvPr/>
        </p:nvSpPr>
        <p:spPr>
          <a:xfrm>
            <a:off x="914400" y="2905440"/>
            <a:ext cx="9270332" cy="923330"/>
          </a:xfrm>
          <a:prstGeom prst="rect">
            <a:avLst/>
          </a:prstGeom>
          <a:noFill/>
        </p:spPr>
        <p:txBody>
          <a:bodyPr wrap="square" rtlCol="0">
            <a:spAutoFit/>
          </a:bodyPr>
          <a:lstStyle/>
          <a:p>
            <a:r>
              <a:rPr lang="en-US" b="1" dirty="0"/>
              <a:t>Output:</a:t>
            </a:r>
            <a:r>
              <a:rPr lang="en-US" dirty="0"/>
              <a:t> {None (no AR reads), PC[Dummy H], PC[L], SP[H], SP[L], DP[H], DP[L], BP[H], BP[L]}</a:t>
            </a:r>
          </a:p>
          <a:p>
            <a:r>
              <a:rPr lang="en-US" dirty="0"/>
              <a:t>(</a:t>
            </a:r>
            <a:r>
              <a:rPr lang="en-US" b="1" dirty="0"/>
              <a:t>Note:</a:t>
            </a:r>
            <a:r>
              <a:rPr lang="en-US" dirty="0"/>
              <a:t> Can’t write to the actual PC H, can only write to the PC Dummy H from the data bus! Actual PC H only reads from the Dummy PC High!)</a:t>
            </a:r>
          </a:p>
        </p:txBody>
      </p:sp>
      <p:graphicFrame>
        <p:nvGraphicFramePr>
          <p:cNvPr id="6" name="Table 5">
            <a:extLst>
              <a:ext uri="{FF2B5EF4-FFF2-40B4-BE49-F238E27FC236}">
                <a16:creationId xmlns:a16="http://schemas.microsoft.com/office/drawing/2014/main" id="{884358B2-A174-B944-6A75-80775B531B91}"/>
              </a:ext>
            </a:extLst>
          </p:cNvPr>
          <p:cNvGraphicFramePr>
            <a:graphicFrameLocks noGrp="1"/>
          </p:cNvGraphicFramePr>
          <p:nvPr>
            <p:extLst>
              <p:ext uri="{D42A27DB-BD31-4B8C-83A1-F6EECF244321}">
                <p14:modId xmlns:p14="http://schemas.microsoft.com/office/powerpoint/2010/main" val="3545106257"/>
              </p:ext>
            </p:extLst>
          </p:nvPr>
        </p:nvGraphicFramePr>
        <p:xfrm>
          <a:off x="914400" y="3862140"/>
          <a:ext cx="9655345" cy="2667000"/>
        </p:xfrm>
        <a:graphic>
          <a:graphicData uri="http://schemas.openxmlformats.org/drawingml/2006/table">
            <a:tbl>
              <a:tblPr firstRow="1" bandRow="1">
                <a:tableStyleId>{5C22544A-7EE6-4342-B048-85BDC9FD1C3A}</a:tableStyleId>
              </a:tblPr>
              <a:tblGrid>
                <a:gridCol w="1379335">
                  <a:extLst>
                    <a:ext uri="{9D8B030D-6E8A-4147-A177-3AD203B41FA5}">
                      <a16:colId xmlns:a16="http://schemas.microsoft.com/office/drawing/2014/main" val="1676049159"/>
                    </a:ext>
                  </a:extLst>
                </a:gridCol>
                <a:gridCol w="1379335">
                  <a:extLst>
                    <a:ext uri="{9D8B030D-6E8A-4147-A177-3AD203B41FA5}">
                      <a16:colId xmlns:a16="http://schemas.microsoft.com/office/drawing/2014/main" val="421092125"/>
                    </a:ext>
                  </a:extLst>
                </a:gridCol>
                <a:gridCol w="1379335">
                  <a:extLst>
                    <a:ext uri="{9D8B030D-6E8A-4147-A177-3AD203B41FA5}">
                      <a16:colId xmlns:a16="http://schemas.microsoft.com/office/drawing/2014/main" val="1761791855"/>
                    </a:ext>
                  </a:extLst>
                </a:gridCol>
                <a:gridCol w="1379335">
                  <a:extLst>
                    <a:ext uri="{9D8B030D-6E8A-4147-A177-3AD203B41FA5}">
                      <a16:colId xmlns:a16="http://schemas.microsoft.com/office/drawing/2014/main" val="3752676654"/>
                    </a:ext>
                  </a:extLst>
                </a:gridCol>
                <a:gridCol w="1379335">
                  <a:extLst>
                    <a:ext uri="{9D8B030D-6E8A-4147-A177-3AD203B41FA5}">
                      <a16:colId xmlns:a16="http://schemas.microsoft.com/office/drawing/2014/main" val="2618833170"/>
                    </a:ext>
                  </a:extLst>
                </a:gridCol>
                <a:gridCol w="1218625">
                  <a:extLst>
                    <a:ext uri="{9D8B030D-6E8A-4147-A177-3AD203B41FA5}">
                      <a16:colId xmlns:a16="http://schemas.microsoft.com/office/drawing/2014/main" val="1516667648"/>
                    </a:ext>
                  </a:extLst>
                </a:gridCol>
                <a:gridCol w="1540045">
                  <a:extLst>
                    <a:ext uri="{9D8B030D-6E8A-4147-A177-3AD203B41FA5}">
                      <a16:colId xmlns:a16="http://schemas.microsoft.com/office/drawing/2014/main" val="3271762397"/>
                    </a:ext>
                  </a:extLst>
                </a:gridCol>
              </a:tblGrid>
              <a:tr h="370840">
                <a:tc>
                  <a:txBody>
                    <a:bodyPr/>
                    <a:lstStyle/>
                    <a:p>
                      <a:r>
                        <a:rPr lang="en-US" sz="1200" dirty="0"/>
                        <a:t>PC Load Branch (active low)</a:t>
                      </a:r>
                    </a:p>
                  </a:txBody>
                  <a:tcPr/>
                </a:tc>
                <a:tc>
                  <a:txBody>
                    <a:bodyPr/>
                    <a:lstStyle/>
                    <a:p>
                      <a:r>
                        <a:rPr lang="en-US" sz="1200" dirty="0" err="1"/>
                        <a:t>loadAR</a:t>
                      </a:r>
                      <a:r>
                        <a:rPr lang="en-US" sz="1200" dirty="0"/>
                        <a:t> control signal</a:t>
                      </a:r>
                    </a:p>
                  </a:txBody>
                  <a:tcPr/>
                </a:tc>
                <a:tc>
                  <a:txBody>
                    <a:bodyPr/>
                    <a:lstStyle/>
                    <a:p>
                      <a:r>
                        <a:rPr lang="en-US" sz="1200" dirty="0"/>
                        <a:t>PC Load control signal</a:t>
                      </a:r>
                    </a:p>
                  </a:txBody>
                  <a:tcPr/>
                </a:tc>
                <a:tc>
                  <a:txBody>
                    <a:bodyPr/>
                    <a:lstStyle/>
                    <a:p>
                      <a:r>
                        <a:rPr lang="en-US" sz="1200" dirty="0" err="1"/>
                        <a:t>Opcode_MAA</a:t>
                      </a:r>
                      <a:r>
                        <a:rPr lang="en-US" sz="1200" dirty="0"/>
                        <a:t> (active low)</a:t>
                      </a:r>
                    </a:p>
                  </a:txBody>
                  <a:tcPr/>
                </a:tc>
                <a:tc>
                  <a:txBody>
                    <a:bodyPr/>
                    <a:lstStyle/>
                    <a:p>
                      <a:r>
                        <a:rPr lang="en-US" sz="1200" dirty="0" err="1"/>
                        <a:t>loadARHorL</a:t>
                      </a:r>
                      <a:r>
                        <a:rPr lang="en-US" sz="1200" dirty="0"/>
                        <a:t> control signal</a:t>
                      </a:r>
                    </a:p>
                  </a:txBody>
                  <a:tcPr/>
                </a:tc>
                <a:tc>
                  <a:txBody>
                    <a:bodyPr/>
                    <a:lstStyle/>
                    <a:p>
                      <a:r>
                        <a:rPr lang="en-US" sz="1200" dirty="0"/>
                        <a:t>L/H instruction operand</a:t>
                      </a:r>
                    </a:p>
                  </a:txBody>
                  <a:tcPr/>
                </a:tc>
                <a:tc>
                  <a:txBody>
                    <a:bodyPr/>
                    <a:lstStyle/>
                    <a:p>
                      <a:r>
                        <a:rPr lang="en-US" sz="1200" dirty="0"/>
                        <a:t>Output</a:t>
                      </a:r>
                    </a:p>
                  </a:txBody>
                  <a:tcPr/>
                </a:tc>
                <a:extLst>
                  <a:ext uri="{0D108BD9-81ED-4DB2-BD59-A6C34878D82A}">
                    <a16:rowId xmlns:a16="http://schemas.microsoft.com/office/drawing/2014/main" val="942364548"/>
                  </a:ext>
                </a:extLst>
              </a:tr>
              <a:tr h="370840">
                <a:tc>
                  <a:txBody>
                    <a:bodyPr/>
                    <a:lstStyle/>
                    <a:p>
                      <a:r>
                        <a:rPr lang="en-US" sz="1200" dirty="0"/>
                        <a:t>Active (0)</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PC[L] (and PC[H] = DHPC)</a:t>
                      </a:r>
                    </a:p>
                  </a:txBody>
                  <a:tcPr/>
                </a:tc>
                <a:extLst>
                  <a:ext uri="{0D108BD9-81ED-4DB2-BD59-A6C34878D82A}">
                    <a16:rowId xmlns:a16="http://schemas.microsoft.com/office/drawing/2014/main" val="3501284962"/>
                  </a:ext>
                </a:extLst>
              </a:tr>
              <a:tr h="370840">
                <a:tc>
                  <a:txBody>
                    <a:bodyPr/>
                    <a:lstStyle/>
                    <a:p>
                      <a:r>
                        <a:rPr lang="en-US" sz="1200" dirty="0"/>
                        <a:t>Inactive (1)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X</a:t>
                      </a:r>
                    </a:p>
                  </a:txBody>
                  <a:tcPr/>
                </a:tc>
                <a:tc>
                  <a:txBody>
                    <a:bodyPr/>
                    <a:lstStyle/>
                    <a:p>
                      <a:r>
                        <a:rPr lang="en-US" sz="1200" dirty="0"/>
                        <a:t>HorL</a:t>
                      </a:r>
                    </a:p>
                  </a:txBody>
                  <a:tcPr/>
                </a:tc>
                <a:tc>
                  <a:txBody>
                    <a:bodyPr/>
                    <a:lstStyle/>
                    <a:p>
                      <a:r>
                        <a:rPr lang="en-US" sz="1200" dirty="0"/>
                        <a:t>X</a:t>
                      </a:r>
                    </a:p>
                  </a:txBody>
                  <a:tcPr/>
                </a:tc>
                <a:tc>
                  <a:txBody>
                    <a:bodyPr/>
                    <a:lstStyle/>
                    <a:p>
                      <a:r>
                        <a:rPr lang="en-US" sz="1200" dirty="0"/>
                        <a:t>PC[HorL] (if L, PC[L] = data bus and PC[H] = DHPC)</a:t>
                      </a:r>
                    </a:p>
                  </a:txBody>
                  <a:tcPr/>
                </a:tc>
                <a:extLst>
                  <a:ext uri="{0D108BD9-81ED-4DB2-BD59-A6C34878D82A}">
                    <a16:rowId xmlns:a16="http://schemas.microsoft.com/office/drawing/2014/main" val="797694393"/>
                  </a:ext>
                </a:extLst>
              </a:tr>
              <a:tr h="370840">
                <a:tc>
                  <a:txBody>
                    <a:bodyPr/>
                    <a:lstStyle/>
                    <a:p>
                      <a:r>
                        <a:rPr lang="en-US" sz="1200" dirty="0"/>
                        <a:t>Inactive (1)</a:t>
                      </a:r>
                    </a:p>
                  </a:txBody>
                  <a:tcPr/>
                </a:tc>
                <a:tc>
                  <a:txBody>
                    <a:bodyPr/>
                    <a:lstStyle/>
                    <a:p>
                      <a:r>
                        <a:rPr lang="en-US" sz="1200" dirty="0"/>
                        <a:t>1</a:t>
                      </a:r>
                    </a:p>
                  </a:txBody>
                  <a:tcPr/>
                </a:tc>
                <a:tc>
                  <a:txBody>
                    <a:bodyPr/>
                    <a:lstStyle/>
                    <a:p>
                      <a:r>
                        <a:rPr lang="en-US" sz="1200" dirty="0"/>
                        <a:t>0</a:t>
                      </a:r>
                    </a:p>
                  </a:txBody>
                  <a:tcPr/>
                </a:tc>
                <a:tc>
                  <a:txBody>
                    <a:bodyPr/>
                    <a:lstStyle/>
                    <a:p>
                      <a:r>
                        <a:rPr lang="en-US" sz="1200"/>
                        <a:t>MAA</a:t>
                      </a:r>
                      <a:endParaRPr lang="en-US" sz="1200" dirty="0"/>
                    </a:p>
                  </a:txBody>
                  <a:tcPr/>
                </a:tc>
                <a:tc>
                  <a:txBody>
                    <a:bodyPr/>
                    <a:lstStyle/>
                    <a:p>
                      <a:r>
                        <a:rPr lang="en-US" sz="1200" dirty="0"/>
                        <a:t>HorL</a:t>
                      </a:r>
                    </a:p>
                  </a:txBody>
                  <a:tcPr/>
                </a:tc>
                <a:tc>
                  <a:txBody>
                    <a:bodyPr/>
                    <a:lstStyle/>
                    <a:p>
                      <a:r>
                        <a:rPr lang="en-US" sz="1200" dirty="0"/>
                        <a:t>X</a:t>
                      </a:r>
                    </a:p>
                  </a:txBody>
                  <a:tcPr/>
                </a:tc>
                <a:tc>
                  <a:txBody>
                    <a:bodyPr/>
                    <a:lstStyle/>
                    <a:p>
                      <a:r>
                        <a:rPr lang="en-US" sz="1200" dirty="0"/>
                        <a:t>ARDest[HorL]</a:t>
                      </a:r>
                    </a:p>
                  </a:txBody>
                  <a:tcPr/>
                </a:tc>
                <a:extLst>
                  <a:ext uri="{0D108BD9-81ED-4DB2-BD59-A6C34878D82A}">
                    <a16:rowId xmlns:a16="http://schemas.microsoft.com/office/drawing/2014/main" val="2541094087"/>
                  </a:ext>
                </a:extLst>
              </a:tr>
              <a:tr h="370840">
                <a:tc>
                  <a:txBody>
                    <a:bodyPr/>
                    <a:lstStyle/>
                    <a:p>
                      <a:r>
                        <a:rPr lang="en-US" sz="1200" dirty="0"/>
                        <a:t>Inactive (1)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Other Opcodes</a:t>
                      </a:r>
                    </a:p>
                  </a:txBody>
                  <a:tcPr/>
                </a:tc>
                <a:tc>
                  <a:txBody>
                    <a:bodyPr/>
                    <a:lstStyle/>
                    <a:p>
                      <a:r>
                        <a:rPr lang="en-US" sz="1200" dirty="0"/>
                        <a:t>X</a:t>
                      </a:r>
                    </a:p>
                  </a:txBody>
                  <a:tcPr/>
                </a:tc>
                <a:tc>
                  <a:txBody>
                    <a:bodyPr/>
                    <a:lstStyle/>
                    <a:p>
                      <a:r>
                        <a:rPr lang="en-US" sz="1200" dirty="0"/>
                        <a:t>L/H</a:t>
                      </a:r>
                    </a:p>
                  </a:txBody>
                  <a:tcPr/>
                </a:tc>
                <a:tc>
                  <a:txBody>
                    <a:bodyPr/>
                    <a:lstStyle/>
                    <a:p>
                      <a:r>
                        <a:rPr lang="en-US" sz="1200" dirty="0"/>
                        <a:t>ARDest[L/H]</a:t>
                      </a:r>
                    </a:p>
                  </a:txBody>
                  <a:tcPr/>
                </a:tc>
                <a:extLst>
                  <a:ext uri="{0D108BD9-81ED-4DB2-BD59-A6C34878D82A}">
                    <a16:rowId xmlns:a16="http://schemas.microsoft.com/office/drawing/2014/main" val="496349430"/>
                  </a:ext>
                </a:extLst>
              </a:tr>
              <a:tr h="370840">
                <a:tc>
                  <a:txBody>
                    <a:bodyPr/>
                    <a:lstStyle/>
                    <a:p>
                      <a:r>
                        <a:rPr lang="en-US" sz="1200" dirty="0"/>
                        <a:t>Inactive (1)</a:t>
                      </a:r>
                    </a:p>
                  </a:txBody>
                  <a:tcPr/>
                </a:tc>
                <a:tc>
                  <a:txBody>
                    <a:bodyPr/>
                    <a:lstStyle/>
                    <a:p>
                      <a:r>
                        <a:rPr lang="en-US" sz="1200" dirty="0"/>
                        <a:t>0</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None</a:t>
                      </a:r>
                    </a:p>
                  </a:txBody>
                  <a:tcPr/>
                </a:tc>
                <a:extLst>
                  <a:ext uri="{0D108BD9-81ED-4DB2-BD59-A6C34878D82A}">
                    <a16:rowId xmlns:a16="http://schemas.microsoft.com/office/drawing/2014/main" val="2636728209"/>
                  </a:ext>
                </a:extLst>
              </a:tr>
            </a:tbl>
          </a:graphicData>
        </a:graphic>
      </p:graphicFrame>
    </p:spTree>
    <p:extLst>
      <p:ext uri="{BB962C8B-B14F-4D97-AF65-F5344CB8AC3E}">
        <p14:creationId xmlns:p14="http://schemas.microsoft.com/office/powerpoint/2010/main" val="2730212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EA90F-262B-44FA-188B-40F48AD6CD24}"/>
              </a:ext>
            </a:extLst>
          </p:cNvPr>
          <p:cNvSpPr>
            <a:spLocks noGrp="1"/>
          </p:cNvSpPr>
          <p:nvPr>
            <p:ph type="ctrTitle"/>
          </p:nvPr>
        </p:nvSpPr>
        <p:spPr/>
        <p:txBody>
          <a:bodyPr/>
          <a:lstStyle/>
          <a:p>
            <a:r>
              <a:rPr lang="en-US" dirty="0"/>
              <a:t>Address Bus Arbiter (v2.0)</a:t>
            </a:r>
          </a:p>
        </p:txBody>
      </p:sp>
      <p:grpSp>
        <p:nvGrpSpPr>
          <p:cNvPr id="3" name="Group 2">
            <a:extLst>
              <a:ext uri="{FF2B5EF4-FFF2-40B4-BE49-F238E27FC236}">
                <a16:creationId xmlns:a16="http://schemas.microsoft.com/office/drawing/2014/main" id="{FA906901-D599-B141-2BC3-42562243554C}"/>
              </a:ext>
            </a:extLst>
          </p:cNvPr>
          <p:cNvGrpSpPr/>
          <p:nvPr/>
        </p:nvGrpSpPr>
        <p:grpSpPr>
          <a:xfrm rot="10800000">
            <a:off x="5883497" y="1557825"/>
            <a:ext cx="1066795" cy="1348207"/>
            <a:chOff x="7412689" y="3305857"/>
            <a:chExt cx="1066794" cy="1348207"/>
          </a:xfrm>
        </p:grpSpPr>
        <p:pic>
          <p:nvPicPr>
            <p:cNvPr id="4" name="Picture 3">
              <a:extLst>
                <a:ext uri="{FF2B5EF4-FFF2-40B4-BE49-F238E27FC236}">
                  <a16:creationId xmlns:a16="http://schemas.microsoft.com/office/drawing/2014/main" id="{2D992195-39C6-9279-352F-56B8B77098F1}"/>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 name="TextBox 4">
              <a:extLst>
                <a:ext uri="{FF2B5EF4-FFF2-40B4-BE49-F238E27FC236}">
                  <a16:creationId xmlns:a16="http://schemas.microsoft.com/office/drawing/2014/main" id="{1A5F78E8-253F-44D0-378F-0682A3ADEAFD}"/>
                </a:ext>
              </a:extLst>
            </p:cNvPr>
            <p:cNvSpPr txBox="1"/>
            <p:nvPr/>
          </p:nvSpPr>
          <p:spPr>
            <a:xfrm rot="5400000">
              <a:off x="7424929" y="3826734"/>
              <a:ext cx="926411" cy="430887"/>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3" action="ppaction://hlinksldjump"/>
                </a:rPr>
                <a:t>138: </a:t>
              </a:r>
              <a:r>
                <a:rPr lang="en-US" sz="1100" err="1">
                  <a:hlinkClick r:id="rId3" action="ppaction://hlinksldjump"/>
                </a:rPr>
                <a:t>Addr</a:t>
              </a:r>
              <a:r>
                <a:rPr lang="en-US" sz="1100">
                  <a:hlinkClick r:id="rId3" action="ppaction://hlinksldjump"/>
                </a:rPr>
                <a:t> Bus Arbiter</a:t>
              </a:r>
              <a:endParaRPr lang="en-US" sz="1100"/>
            </a:p>
          </p:txBody>
        </p:sp>
      </p:grpSp>
      <p:sp>
        <p:nvSpPr>
          <p:cNvPr id="6" name="Rectangle 5">
            <a:hlinkClick r:id="rId4" action="ppaction://hlinksldjump"/>
            <a:extLst>
              <a:ext uri="{FF2B5EF4-FFF2-40B4-BE49-F238E27FC236}">
                <a16:creationId xmlns:a16="http://schemas.microsoft.com/office/drawing/2014/main" id="{3C5D4EC4-6998-6072-0D2C-5FAA9921AE59}"/>
              </a:ext>
            </a:extLst>
          </p:cNvPr>
          <p:cNvSpPr/>
          <p:nvPr/>
        </p:nvSpPr>
        <p:spPr>
          <a:xfrm>
            <a:off x="3245831" y="1563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cxnSp>
        <p:nvCxnSpPr>
          <p:cNvPr id="8" name="Straight Arrow Connector 7">
            <a:extLst>
              <a:ext uri="{FF2B5EF4-FFF2-40B4-BE49-F238E27FC236}">
                <a16:creationId xmlns:a16="http://schemas.microsoft.com/office/drawing/2014/main" id="{40E98A72-B500-55CC-8978-BED2F9FF4ADB}"/>
              </a:ext>
            </a:extLst>
          </p:cNvPr>
          <p:cNvCxnSpPr>
            <a:stCxn id="6" idx="3"/>
          </p:cNvCxnSpPr>
          <p:nvPr/>
        </p:nvCxnSpPr>
        <p:spPr>
          <a:xfrm>
            <a:off x="4708871" y="1655351"/>
            <a:ext cx="12116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hlinkClick r:id="rId5" action="ppaction://hlinksldjump"/>
            <a:extLst>
              <a:ext uri="{FF2B5EF4-FFF2-40B4-BE49-F238E27FC236}">
                <a16:creationId xmlns:a16="http://schemas.microsoft.com/office/drawing/2014/main" id="{51A6C49A-2E9F-071C-D8A6-A0F2EA849EB4}"/>
              </a:ext>
            </a:extLst>
          </p:cNvPr>
          <p:cNvSpPr txBox="1"/>
          <p:nvPr/>
        </p:nvSpPr>
        <p:spPr>
          <a:xfrm>
            <a:off x="3857804" y="1838231"/>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11" name="Connector: Elbow 10">
            <a:extLst>
              <a:ext uri="{FF2B5EF4-FFF2-40B4-BE49-F238E27FC236}">
                <a16:creationId xmlns:a16="http://schemas.microsoft.com/office/drawing/2014/main" id="{CD79C408-F9AD-10C7-EFC3-92D18E60585C}"/>
              </a:ext>
            </a:extLst>
          </p:cNvPr>
          <p:cNvCxnSpPr>
            <a:stCxn id="9" idx="3"/>
          </p:cNvCxnSpPr>
          <p:nvPr/>
        </p:nvCxnSpPr>
        <p:spPr>
          <a:xfrm flipV="1">
            <a:off x="4708871" y="1838229"/>
            <a:ext cx="1211637" cy="923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hlinkClick r:id="rId6" action="ppaction://hlinksldjump"/>
            <a:extLst>
              <a:ext uri="{FF2B5EF4-FFF2-40B4-BE49-F238E27FC236}">
                <a16:creationId xmlns:a16="http://schemas.microsoft.com/office/drawing/2014/main" id="{74E4938B-F0AE-8838-6851-EF1AF740E8BD}"/>
              </a:ext>
            </a:extLst>
          </p:cNvPr>
          <p:cNvSpPr txBox="1"/>
          <p:nvPr/>
        </p:nvSpPr>
        <p:spPr>
          <a:xfrm>
            <a:off x="7643089" y="1617957"/>
            <a:ext cx="1342227" cy="215444"/>
          </a:xfrm>
          <a:prstGeom prst="rect">
            <a:avLst/>
          </a:prstGeom>
          <a:solidFill>
            <a:schemeClr val="bg1"/>
          </a:solidFill>
          <a:ln>
            <a:solidFill>
              <a:schemeClr val="accent1"/>
            </a:solidFill>
          </a:ln>
        </p:spPr>
        <p:txBody>
          <a:bodyPr wrap="none" tIns="0" bIns="0" rtlCol="0">
            <a:spAutoFit/>
          </a:bodyPr>
          <a:lstStyle/>
          <a:p>
            <a:r>
              <a:rPr lang="en-US" sz="1400" dirty="0"/>
              <a:t>Data Pointer OE</a:t>
            </a:r>
          </a:p>
        </p:txBody>
      </p:sp>
      <p:sp>
        <p:nvSpPr>
          <p:cNvPr id="14" name="TextBox 13">
            <a:hlinkClick r:id="rId7" action="ppaction://hlinksldjump"/>
            <a:extLst>
              <a:ext uri="{FF2B5EF4-FFF2-40B4-BE49-F238E27FC236}">
                <a16:creationId xmlns:a16="http://schemas.microsoft.com/office/drawing/2014/main" id="{5905D15D-FCD4-98DF-660F-B549CCC1F436}"/>
              </a:ext>
            </a:extLst>
          </p:cNvPr>
          <p:cNvSpPr txBox="1"/>
          <p:nvPr/>
        </p:nvSpPr>
        <p:spPr>
          <a:xfrm>
            <a:off x="7643088" y="1945939"/>
            <a:ext cx="1385572" cy="215444"/>
          </a:xfrm>
          <a:prstGeom prst="rect">
            <a:avLst/>
          </a:prstGeom>
          <a:solidFill>
            <a:schemeClr val="bg1"/>
          </a:solidFill>
          <a:ln>
            <a:solidFill>
              <a:schemeClr val="accent1"/>
            </a:solidFill>
          </a:ln>
        </p:spPr>
        <p:txBody>
          <a:bodyPr wrap="none" tIns="0" bIns="0" rtlCol="0">
            <a:spAutoFit/>
          </a:bodyPr>
          <a:lstStyle/>
          <a:p>
            <a:r>
              <a:rPr lang="en-US" sz="1400" dirty="0"/>
              <a:t>Stack Pointer OE</a:t>
            </a:r>
          </a:p>
        </p:txBody>
      </p:sp>
      <p:sp>
        <p:nvSpPr>
          <p:cNvPr id="15" name="TextBox 14">
            <a:hlinkClick r:id="rId8" action="ppaction://hlinksldjump"/>
            <a:extLst>
              <a:ext uri="{FF2B5EF4-FFF2-40B4-BE49-F238E27FC236}">
                <a16:creationId xmlns:a16="http://schemas.microsoft.com/office/drawing/2014/main" id="{AF48A073-3C4C-830D-905E-A24A043B4C46}"/>
              </a:ext>
            </a:extLst>
          </p:cNvPr>
          <p:cNvSpPr txBox="1"/>
          <p:nvPr/>
        </p:nvSpPr>
        <p:spPr>
          <a:xfrm>
            <a:off x="7643087" y="2273921"/>
            <a:ext cx="1681358" cy="215444"/>
          </a:xfrm>
          <a:prstGeom prst="rect">
            <a:avLst/>
          </a:prstGeom>
          <a:solidFill>
            <a:schemeClr val="bg1"/>
          </a:solidFill>
          <a:ln>
            <a:solidFill>
              <a:schemeClr val="accent1"/>
            </a:solidFill>
          </a:ln>
        </p:spPr>
        <p:txBody>
          <a:bodyPr wrap="none" tIns="0" bIns="0" rtlCol="0">
            <a:spAutoFit/>
          </a:bodyPr>
          <a:lstStyle/>
          <a:p>
            <a:r>
              <a:rPr lang="en-US" sz="1400"/>
              <a:t>Program Counter OE</a:t>
            </a:r>
          </a:p>
        </p:txBody>
      </p:sp>
      <p:cxnSp>
        <p:nvCxnSpPr>
          <p:cNvPr id="17" name="Connector: Elbow 16">
            <a:extLst>
              <a:ext uri="{FF2B5EF4-FFF2-40B4-BE49-F238E27FC236}">
                <a16:creationId xmlns:a16="http://schemas.microsoft.com/office/drawing/2014/main" id="{BC2693F4-8BC8-9BA6-F75F-34FA4858ED42}"/>
              </a:ext>
            </a:extLst>
          </p:cNvPr>
          <p:cNvCxnSpPr>
            <a:endCxn id="13" idx="1"/>
          </p:cNvCxnSpPr>
          <p:nvPr/>
        </p:nvCxnSpPr>
        <p:spPr>
          <a:xfrm flipV="1">
            <a:off x="6950293" y="1725679"/>
            <a:ext cx="692796" cy="1077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E4A97-C44F-B8BE-8324-9CA5BB8EC06B}"/>
              </a:ext>
            </a:extLst>
          </p:cNvPr>
          <p:cNvCxnSpPr>
            <a:cxnSpLocks/>
            <a:endCxn id="14" idx="1"/>
          </p:cNvCxnSpPr>
          <p:nvPr/>
        </p:nvCxnSpPr>
        <p:spPr>
          <a:xfrm>
            <a:off x="6950293" y="1985800"/>
            <a:ext cx="692795" cy="678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CE0CDAC-13EB-0466-F010-4B2CCA009607}"/>
              </a:ext>
            </a:extLst>
          </p:cNvPr>
          <p:cNvCxnSpPr>
            <a:cxnSpLocks/>
            <a:endCxn id="15" idx="1"/>
          </p:cNvCxnSpPr>
          <p:nvPr/>
        </p:nvCxnSpPr>
        <p:spPr>
          <a:xfrm>
            <a:off x="6860770" y="2138201"/>
            <a:ext cx="782317" cy="2434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hlinkClick r:id="rId9" action="ppaction://hlinksldjump"/>
            <a:extLst>
              <a:ext uri="{FF2B5EF4-FFF2-40B4-BE49-F238E27FC236}">
                <a16:creationId xmlns:a16="http://schemas.microsoft.com/office/drawing/2014/main" id="{CC5174A9-3B26-4DE8-66A7-9856560C687A}"/>
              </a:ext>
            </a:extLst>
          </p:cNvPr>
          <p:cNvSpPr txBox="1"/>
          <p:nvPr/>
        </p:nvSpPr>
        <p:spPr>
          <a:xfrm>
            <a:off x="3959948" y="2103720"/>
            <a:ext cx="748923" cy="26161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1100"/>
              <a:t>Bus Grant</a:t>
            </a:r>
          </a:p>
        </p:txBody>
      </p:sp>
      <p:cxnSp>
        <p:nvCxnSpPr>
          <p:cNvPr id="10" name="Connector: Elbow 9">
            <a:extLst>
              <a:ext uri="{FF2B5EF4-FFF2-40B4-BE49-F238E27FC236}">
                <a16:creationId xmlns:a16="http://schemas.microsoft.com/office/drawing/2014/main" id="{B32DBC24-7BD8-1A78-4933-808AC3EB1741}"/>
              </a:ext>
            </a:extLst>
          </p:cNvPr>
          <p:cNvCxnSpPr>
            <a:cxnSpLocks/>
            <a:stCxn id="7" idx="3"/>
          </p:cNvCxnSpPr>
          <p:nvPr/>
        </p:nvCxnSpPr>
        <p:spPr>
          <a:xfrm flipV="1">
            <a:off x="4708871" y="1985800"/>
            <a:ext cx="1223727" cy="248725"/>
          </a:xfrm>
          <a:prstGeom prst="bentConnector3">
            <a:avLst>
              <a:gd name="adj1" fmla="val 5731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Speech Bubble: Rectangle with Corners Rounded 19">
            <a:extLst>
              <a:ext uri="{FF2B5EF4-FFF2-40B4-BE49-F238E27FC236}">
                <a16:creationId xmlns:a16="http://schemas.microsoft.com/office/drawing/2014/main" id="{21A0C293-07C9-7C02-3899-7DD340105F2D}"/>
              </a:ext>
            </a:extLst>
          </p:cNvPr>
          <p:cNvSpPr/>
          <p:nvPr/>
        </p:nvSpPr>
        <p:spPr>
          <a:xfrm>
            <a:off x="1390245" y="3819912"/>
            <a:ext cx="3711171" cy="803564"/>
          </a:xfrm>
          <a:prstGeom prst="wedgeRoundRectCallout">
            <a:avLst>
              <a:gd name="adj1" fmla="val 32848"/>
              <a:gd name="adj2" fmla="val -23019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When the bus is granted to MMIO Master (SD Card) all other masters set to three state (No one transmit address on the bus)</a:t>
            </a:r>
          </a:p>
        </p:txBody>
      </p:sp>
      <p:sp>
        <p:nvSpPr>
          <p:cNvPr id="12" name="TextBox 11">
            <a:extLst>
              <a:ext uri="{FF2B5EF4-FFF2-40B4-BE49-F238E27FC236}">
                <a16:creationId xmlns:a16="http://schemas.microsoft.com/office/drawing/2014/main" id="{C6C0F792-37CA-BFD5-7763-A3E4B5F3ABBB}"/>
              </a:ext>
            </a:extLst>
          </p:cNvPr>
          <p:cNvSpPr txBox="1"/>
          <p:nvPr/>
        </p:nvSpPr>
        <p:spPr>
          <a:xfrm>
            <a:off x="5314689" y="218365"/>
            <a:ext cx="3729790" cy="923330"/>
          </a:xfrm>
          <a:prstGeom prst="rect">
            <a:avLst/>
          </a:prstGeom>
          <a:solidFill>
            <a:srgbClr val="FFC000"/>
          </a:solidFill>
        </p:spPr>
        <p:txBody>
          <a:bodyPr wrap="square" rtlCol="0">
            <a:spAutoFit/>
          </a:bodyPr>
          <a:lstStyle/>
          <a:p>
            <a:r>
              <a:rPr lang="en-US" b="1" dirty="0"/>
              <a:t>Note: </a:t>
            </a:r>
            <a:r>
              <a:rPr lang="en-US" dirty="0"/>
              <a:t>The Address Bus Arbiter </a:t>
            </a:r>
            <a:r>
              <a:rPr lang="en-US" b="1" dirty="0">
                <a:solidFill>
                  <a:srgbClr val="C00000"/>
                </a:solidFill>
              </a:rPr>
              <a:t>Deprecated</a:t>
            </a:r>
            <a:r>
              <a:rPr lang="en-US" dirty="0"/>
              <a:t>. It is replaced by the </a:t>
            </a:r>
            <a:r>
              <a:rPr lang="en-US" dirty="0" err="1"/>
              <a:t>ARSelect</a:t>
            </a:r>
            <a:r>
              <a:rPr lang="en-US" dirty="0"/>
              <a:t> LUT.</a:t>
            </a:r>
            <a:endParaRPr lang="en-US" b="1" dirty="0"/>
          </a:p>
        </p:txBody>
      </p:sp>
      <p:sp>
        <p:nvSpPr>
          <p:cNvPr id="16" name="TextBox 15">
            <a:extLst>
              <a:ext uri="{FF2B5EF4-FFF2-40B4-BE49-F238E27FC236}">
                <a16:creationId xmlns:a16="http://schemas.microsoft.com/office/drawing/2014/main" id="{F4BF5A1C-D7C8-A1AD-B973-CD06C9B803BB}"/>
              </a:ext>
            </a:extLst>
          </p:cNvPr>
          <p:cNvSpPr txBox="1"/>
          <p:nvPr/>
        </p:nvSpPr>
        <p:spPr>
          <a:xfrm rot="1788306">
            <a:off x="4145201" y="2537332"/>
            <a:ext cx="4228402" cy="1569660"/>
          </a:xfrm>
          <a:prstGeom prst="rect">
            <a:avLst/>
          </a:prstGeom>
          <a:noFill/>
        </p:spPr>
        <p:txBody>
          <a:bodyPr wrap="none" rtlCol="0">
            <a:spAutoFit/>
          </a:bodyPr>
          <a:lstStyle/>
          <a:p>
            <a:r>
              <a:rPr lang="en-US" sz="9600" dirty="0">
                <a:solidFill>
                  <a:srgbClr val="FF0000"/>
                </a:solidFill>
              </a:rPr>
              <a:t>Remove</a:t>
            </a:r>
          </a:p>
        </p:txBody>
      </p:sp>
    </p:spTree>
    <p:extLst>
      <p:ext uri="{BB962C8B-B14F-4D97-AF65-F5344CB8AC3E}">
        <p14:creationId xmlns:p14="http://schemas.microsoft.com/office/powerpoint/2010/main" val="16619202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EC9E7-EF34-96FE-B93C-0B3B5C349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EED380-2825-28A7-B0D7-272A23B108FC}"/>
              </a:ext>
            </a:extLst>
          </p:cNvPr>
          <p:cNvSpPr>
            <a:spLocks noGrp="1"/>
          </p:cNvSpPr>
          <p:nvPr>
            <p:ph type="ctrTitle"/>
          </p:nvPr>
        </p:nvSpPr>
        <p:spPr>
          <a:xfrm>
            <a:off x="914400" y="457200"/>
            <a:ext cx="7206916" cy="457200"/>
          </a:xfrm>
        </p:spPr>
        <p:txBody>
          <a:bodyPr/>
          <a:lstStyle/>
          <a:p>
            <a:r>
              <a:rPr lang="en-US" dirty="0"/>
              <a:t>(Data Bus </a:t>
            </a:r>
            <a:r>
              <a:rPr lang="en-US" dirty="0">
                <a:sym typeface="Wingdings" panose="05000000000000000000" pitchFamily="2" charset="2"/>
              </a:rPr>
              <a:t> AR) Loading (AR Data Bus Load Enable LUT)</a:t>
            </a:r>
            <a:endParaRPr lang="en-US" dirty="0"/>
          </a:p>
        </p:txBody>
      </p:sp>
      <p:sp>
        <p:nvSpPr>
          <p:cNvPr id="3" name="TextBox 2">
            <a:extLst>
              <a:ext uri="{FF2B5EF4-FFF2-40B4-BE49-F238E27FC236}">
                <a16:creationId xmlns:a16="http://schemas.microsoft.com/office/drawing/2014/main" id="{F4B5A4B3-5E75-4CF0-1009-3506AF138A92}"/>
              </a:ext>
            </a:extLst>
          </p:cNvPr>
          <p:cNvSpPr txBox="1"/>
          <p:nvPr/>
        </p:nvSpPr>
        <p:spPr>
          <a:xfrm>
            <a:off x="914400" y="1058780"/>
            <a:ext cx="5829300" cy="923330"/>
          </a:xfrm>
          <a:prstGeom prst="rect">
            <a:avLst/>
          </a:prstGeom>
          <a:noFill/>
        </p:spPr>
        <p:txBody>
          <a:bodyPr wrap="square" rtlCol="0">
            <a:spAutoFit/>
          </a:bodyPr>
          <a:lstStyle/>
          <a:p>
            <a:r>
              <a:rPr lang="en-US" dirty="0"/>
              <a:t>The Data Bus </a:t>
            </a:r>
            <a:r>
              <a:rPr lang="en-US" dirty="0">
                <a:sym typeface="Wingdings" panose="05000000000000000000" pitchFamily="2" charset="2"/>
              </a:rPr>
              <a:t> AR Loading combinational logic (explained in previous slide) is implemented as a (8 bit  8 bit) (256 byte) LUT in an EEPROM.</a:t>
            </a:r>
            <a:endParaRPr lang="en-US" dirty="0"/>
          </a:p>
        </p:txBody>
      </p:sp>
      <p:graphicFrame>
        <p:nvGraphicFramePr>
          <p:cNvPr id="9" name="Table 8">
            <a:extLst>
              <a:ext uri="{FF2B5EF4-FFF2-40B4-BE49-F238E27FC236}">
                <a16:creationId xmlns:a16="http://schemas.microsoft.com/office/drawing/2014/main" id="{7878AD53-DD2C-78A5-23A4-3FD5967772F3}"/>
              </a:ext>
            </a:extLst>
          </p:cNvPr>
          <p:cNvGraphicFramePr>
            <a:graphicFrameLocks noGrp="1"/>
          </p:cNvGraphicFramePr>
          <p:nvPr>
            <p:extLst>
              <p:ext uri="{D42A27DB-BD31-4B8C-83A1-F6EECF244321}">
                <p14:modId xmlns:p14="http://schemas.microsoft.com/office/powerpoint/2010/main" val="2186795727"/>
              </p:ext>
            </p:extLst>
          </p:nvPr>
        </p:nvGraphicFramePr>
        <p:xfrm>
          <a:off x="914399" y="1982110"/>
          <a:ext cx="3639553" cy="3423920"/>
        </p:xfrm>
        <a:graphic>
          <a:graphicData uri="http://schemas.openxmlformats.org/drawingml/2006/table">
            <a:tbl>
              <a:tblPr firstRow="1" bandRow="1">
                <a:tableStyleId>{5C22544A-7EE6-4342-B048-85BDC9FD1C3A}</a:tableStyleId>
              </a:tblPr>
              <a:tblGrid>
                <a:gridCol w="1484650">
                  <a:extLst>
                    <a:ext uri="{9D8B030D-6E8A-4147-A177-3AD203B41FA5}">
                      <a16:colId xmlns:a16="http://schemas.microsoft.com/office/drawing/2014/main" val="2482476324"/>
                    </a:ext>
                  </a:extLst>
                </a:gridCol>
                <a:gridCol w="2154903">
                  <a:extLst>
                    <a:ext uri="{9D8B030D-6E8A-4147-A177-3AD203B41FA5}">
                      <a16:colId xmlns:a16="http://schemas.microsoft.com/office/drawing/2014/main" val="777123861"/>
                    </a:ext>
                  </a:extLst>
                </a:gridCol>
              </a:tblGrid>
              <a:tr h="0">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370840">
                <a:tc>
                  <a:txBody>
                    <a:bodyPr/>
                    <a:lstStyle/>
                    <a:p>
                      <a:r>
                        <a:rPr lang="en-US" sz="1200" dirty="0"/>
                        <a:t>7</a:t>
                      </a:r>
                    </a:p>
                  </a:txBody>
                  <a:tcPr/>
                </a:tc>
                <a:tc>
                  <a:txBody>
                    <a:bodyPr/>
                    <a:lstStyle/>
                    <a:p>
                      <a:r>
                        <a:rPr lang="en-US" sz="1200" dirty="0"/>
                        <a:t>PC Load Branch (</a:t>
                      </a:r>
                      <a:r>
                        <a:rPr lang="en-US" sz="1200" b="1" dirty="0"/>
                        <a:t>ACTIVE LOW</a:t>
                      </a:r>
                      <a:r>
                        <a:rPr lang="en-US" sz="1200" dirty="0"/>
                        <a:t>)</a:t>
                      </a:r>
                    </a:p>
                  </a:txBody>
                  <a:tcPr/>
                </a:tc>
                <a:extLst>
                  <a:ext uri="{0D108BD9-81ED-4DB2-BD59-A6C34878D82A}">
                    <a16:rowId xmlns:a16="http://schemas.microsoft.com/office/drawing/2014/main" val="4162940809"/>
                  </a:ext>
                </a:extLst>
              </a:tr>
              <a:tr h="370840">
                <a:tc>
                  <a:txBody>
                    <a:bodyPr/>
                    <a:lstStyle/>
                    <a:p>
                      <a:r>
                        <a:rPr lang="en-US" sz="1200" dirty="0"/>
                        <a:t>6</a:t>
                      </a:r>
                    </a:p>
                  </a:txBody>
                  <a:tcPr/>
                </a:tc>
                <a:tc>
                  <a:txBody>
                    <a:bodyPr/>
                    <a:lstStyle/>
                    <a:p>
                      <a:r>
                        <a:rPr lang="en-US" sz="1200" i="1" dirty="0" err="1"/>
                        <a:t>loadAR</a:t>
                      </a:r>
                      <a:r>
                        <a:rPr lang="en-US" sz="1200" i="0" dirty="0"/>
                        <a:t> (control signal)</a:t>
                      </a:r>
                      <a:endParaRPr lang="en-US" sz="1200" i="1" dirty="0"/>
                    </a:p>
                  </a:txBody>
                  <a:tcPr/>
                </a:tc>
                <a:extLst>
                  <a:ext uri="{0D108BD9-81ED-4DB2-BD59-A6C34878D82A}">
                    <a16:rowId xmlns:a16="http://schemas.microsoft.com/office/drawing/2014/main" val="38975368"/>
                  </a:ext>
                </a:extLst>
              </a:tr>
              <a:tr h="370840">
                <a:tc>
                  <a:txBody>
                    <a:bodyPr/>
                    <a:lstStyle/>
                    <a:p>
                      <a:r>
                        <a:rPr lang="en-US" sz="1200" dirty="0"/>
                        <a:t>5</a:t>
                      </a:r>
                    </a:p>
                  </a:txBody>
                  <a:tcPr/>
                </a:tc>
                <a:tc>
                  <a:txBody>
                    <a:bodyPr/>
                    <a:lstStyle/>
                    <a:p>
                      <a:r>
                        <a:rPr lang="en-US" sz="1200" i="1" dirty="0"/>
                        <a:t>PC Load</a:t>
                      </a:r>
                      <a:r>
                        <a:rPr lang="en-US" sz="1200" i="0" dirty="0"/>
                        <a:t> (control signal)</a:t>
                      </a:r>
                      <a:endParaRPr lang="en-US" sz="1200" i="1" dirty="0"/>
                    </a:p>
                  </a:txBody>
                  <a:tcPr/>
                </a:tc>
                <a:extLst>
                  <a:ext uri="{0D108BD9-81ED-4DB2-BD59-A6C34878D82A}">
                    <a16:rowId xmlns:a16="http://schemas.microsoft.com/office/drawing/2014/main" val="1263556232"/>
                  </a:ext>
                </a:extLst>
              </a:tr>
              <a:tr h="370840">
                <a:tc>
                  <a:txBody>
                    <a:bodyPr/>
                    <a:lstStyle/>
                    <a:p>
                      <a:r>
                        <a:rPr lang="en-US" sz="1200" dirty="0"/>
                        <a:t>4</a:t>
                      </a:r>
                    </a:p>
                  </a:txBody>
                  <a:tcPr/>
                </a:tc>
                <a:tc>
                  <a:txBody>
                    <a:bodyPr/>
                    <a:lstStyle/>
                    <a:p>
                      <a:r>
                        <a:rPr lang="en-US" sz="1200" i="1" dirty="0" err="1"/>
                        <a:t>loadARHorL</a:t>
                      </a:r>
                      <a:r>
                        <a:rPr lang="en-US" sz="1200" i="0" dirty="0"/>
                        <a:t> (control signal)</a:t>
                      </a:r>
                      <a:endParaRPr lang="en-US" sz="1200" i="1" dirty="0"/>
                    </a:p>
                  </a:txBody>
                  <a:tcPr/>
                </a:tc>
                <a:extLst>
                  <a:ext uri="{0D108BD9-81ED-4DB2-BD59-A6C34878D82A}">
                    <a16:rowId xmlns:a16="http://schemas.microsoft.com/office/drawing/2014/main" val="3876244510"/>
                  </a:ext>
                </a:extLst>
              </a:tr>
              <a:tr h="370840">
                <a:tc>
                  <a:txBody>
                    <a:bodyPr/>
                    <a:lstStyle/>
                    <a:p>
                      <a:r>
                        <a:rPr lang="en-US" sz="1200" dirty="0"/>
                        <a:t>3</a:t>
                      </a:r>
                    </a:p>
                  </a:txBody>
                  <a:tcPr/>
                </a:tc>
                <a:tc>
                  <a:txBody>
                    <a:bodyPr/>
                    <a:lstStyle/>
                    <a:p>
                      <a:r>
                        <a:rPr lang="en-US" sz="1200" i="0" dirty="0" err="1"/>
                        <a:t>Opcode_MAA</a:t>
                      </a:r>
                      <a:r>
                        <a:rPr lang="en-US" sz="1200" i="0" dirty="0"/>
                        <a:t> (</a:t>
                      </a:r>
                      <a:r>
                        <a:rPr lang="en-US" sz="1200" b="1" i="0" dirty="0"/>
                        <a:t>ACTIVE LOW</a:t>
                      </a:r>
                      <a:r>
                        <a:rPr lang="en-US" sz="1200" i="0" dirty="0"/>
                        <a:t>)</a:t>
                      </a:r>
                    </a:p>
                  </a:txBody>
                  <a:tcPr/>
                </a:tc>
                <a:extLst>
                  <a:ext uri="{0D108BD9-81ED-4DB2-BD59-A6C34878D82A}">
                    <a16:rowId xmlns:a16="http://schemas.microsoft.com/office/drawing/2014/main" val="34840973"/>
                  </a:ext>
                </a:extLst>
              </a:tr>
              <a:tr h="370840">
                <a:tc>
                  <a:txBody>
                    <a:bodyPr/>
                    <a:lstStyle/>
                    <a:p>
                      <a:r>
                        <a:rPr lang="en-US" sz="1200" dirty="0"/>
                        <a:t>2</a:t>
                      </a:r>
                    </a:p>
                  </a:txBody>
                  <a:tcPr/>
                </a:tc>
                <a:tc>
                  <a:txBody>
                    <a:bodyPr/>
                    <a:lstStyle/>
                    <a:p>
                      <a:r>
                        <a:rPr lang="en-US" sz="1200" dirty="0"/>
                        <a:t>(AR) L/H instruction operand</a:t>
                      </a:r>
                    </a:p>
                  </a:txBody>
                  <a:tcPr/>
                </a:tc>
                <a:extLst>
                  <a:ext uri="{0D108BD9-81ED-4DB2-BD59-A6C34878D82A}">
                    <a16:rowId xmlns:a16="http://schemas.microsoft.com/office/drawing/2014/main" val="3812691075"/>
                  </a:ext>
                </a:extLst>
              </a:tr>
              <a:tr h="370840">
                <a:tc>
                  <a:txBody>
                    <a:bodyPr/>
                    <a:lstStyle/>
                    <a:p>
                      <a:r>
                        <a:rPr lang="en-US" sz="1200" dirty="0"/>
                        <a:t>1</a:t>
                      </a:r>
                    </a:p>
                  </a:txBody>
                  <a:tcPr/>
                </a:tc>
                <a:tc>
                  <a:txBody>
                    <a:bodyPr/>
                    <a:lstStyle/>
                    <a:p>
                      <a:r>
                        <a:rPr lang="en-US" sz="1200" dirty="0"/>
                        <a:t>ARDest[1]</a:t>
                      </a:r>
                    </a:p>
                  </a:txBody>
                  <a:tcPr/>
                </a:tc>
                <a:extLst>
                  <a:ext uri="{0D108BD9-81ED-4DB2-BD59-A6C34878D82A}">
                    <a16:rowId xmlns:a16="http://schemas.microsoft.com/office/drawing/2014/main" val="523843"/>
                  </a:ext>
                </a:extLst>
              </a:tr>
              <a:tr h="370840">
                <a:tc>
                  <a:txBody>
                    <a:bodyPr/>
                    <a:lstStyle/>
                    <a:p>
                      <a:r>
                        <a:rPr lang="en-US" sz="1200" dirty="0"/>
                        <a:t>0</a:t>
                      </a:r>
                    </a:p>
                  </a:txBody>
                  <a:tcPr/>
                </a:tc>
                <a:tc>
                  <a:txBody>
                    <a:bodyPr/>
                    <a:lstStyle/>
                    <a:p>
                      <a:r>
                        <a:rPr lang="en-US" sz="1200" dirty="0"/>
                        <a:t>ARDest[0]</a:t>
                      </a:r>
                    </a:p>
                  </a:txBody>
                  <a:tcPr/>
                </a:tc>
                <a:extLst>
                  <a:ext uri="{0D108BD9-81ED-4DB2-BD59-A6C34878D82A}">
                    <a16:rowId xmlns:a16="http://schemas.microsoft.com/office/drawing/2014/main" val="2010627648"/>
                  </a:ext>
                </a:extLst>
              </a:tr>
            </a:tbl>
          </a:graphicData>
        </a:graphic>
      </p:graphicFrame>
      <p:graphicFrame>
        <p:nvGraphicFramePr>
          <p:cNvPr id="10" name="Table 9">
            <a:extLst>
              <a:ext uri="{FF2B5EF4-FFF2-40B4-BE49-F238E27FC236}">
                <a16:creationId xmlns:a16="http://schemas.microsoft.com/office/drawing/2014/main" id="{2A8DA712-7969-F98A-955A-98721ECF8D8E}"/>
              </a:ext>
            </a:extLst>
          </p:cNvPr>
          <p:cNvGraphicFramePr>
            <a:graphicFrameLocks noGrp="1"/>
          </p:cNvGraphicFramePr>
          <p:nvPr>
            <p:extLst>
              <p:ext uri="{D42A27DB-BD31-4B8C-83A1-F6EECF244321}">
                <p14:modId xmlns:p14="http://schemas.microsoft.com/office/powerpoint/2010/main" val="1920207608"/>
              </p:ext>
            </p:extLst>
          </p:nvPr>
        </p:nvGraphicFramePr>
        <p:xfrm>
          <a:off x="4778542" y="1982111"/>
          <a:ext cx="3812005" cy="3432342"/>
        </p:xfrm>
        <a:graphic>
          <a:graphicData uri="http://schemas.openxmlformats.org/drawingml/2006/table">
            <a:tbl>
              <a:tblPr firstRow="1" bandRow="1">
                <a:tableStyleId>{5C22544A-7EE6-4342-B048-85BDC9FD1C3A}</a:tableStyleId>
              </a:tblPr>
              <a:tblGrid>
                <a:gridCol w="1554996">
                  <a:extLst>
                    <a:ext uri="{9D8B030D-6E8A-4147-A177-3AD203B41FA5}">
                      <a16:colId xmlns:a16="http://schemas.microsoft.com/office/drawing/2014/main" val="2482476324"/>
                    </a:ext>
                  </a:extLst>
                </a:gridCol>
                <a:gridCol w="2257009">
                  <a:extLst>
                    <a:ext uri="{9D8B030D-6E8A-4147-A177-3AD203B41FA5}">
                      <a16:colId xmlns:a16="http://schemas.microsoft.com/office/drawing/2014/main" val="777123861"/>
                    </a:ext>
                  </a:extLst>
                </a:gridCol>
              </a:tblGrid>
              <a:tr h="452989">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359706">
                <a:tc>
                  <a:txBody>
                    <a:bodyPr/>
                    <a:lstStyle/>
                    <a:p>
                      <a:r>
                        <a:rPr lang="en-US" sz="1200" dirty="0"/>
                        <a:t>7</a:t>
                      </a:r>
                    </a:p>
                  </a:txBody>
                  <a:tcPr/>
                </a:tc>
                <a:tc>
                  <a:txBody>
                    <a:bodyPr/>
                    <a:lstStyle/>
                    <a:p>
                      <a:r>
                        <a:rPr lang="en-US" sz="1200" dirty="0"/>
                        <a:t>BP[H]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4162940809"/>
                  </a:ext>
                </a:extLst>
              </a:tr>
              <a:tr h="359706">
                <a:tc>
                  <a:txBody>
                    <a:bodyPr/>
                    <a:lstStyle/>
                    <a:p>
                      <a:r>
                        <a:rPr lang="en-US" sz="1200" dirty="0"/>
                        <a:t>6</a:t>
                      </a:r>
                    </a:p>
                  </a:txBody>
                  <a:tcPr/>
                </a:tc>
                <a:tc>
                  <a:txBody>
                    <a:bodyPr/>
                    <a:lstStyle/>
                    <a:p>
                      <a:r>
                        <a:rPr lang="en-US" sz="1200" i="0" dirty="0"/>
                        <a:t>BP[L] Load Enable (</a:t>
                      </a:r>
                      <a:r>
                        <a:rPr lang="en-US" sz="1200" b="1" i="0" dirty="0"/>
                        <a:t>ACTIVE LOW</a:t>
                      </a:r>
                      <a:r>
                        <a:rPr lang="en-US" sz="1200" i="0" dirty="0"/>
                        <a:t>)</a:t>
                      </a:r>
                    </a:p>
                  </a:txBody>
                  <a:tcPr/>
                </a:tc>
                <a:extLst>
                  <a:ext uri="{0D108BD9-81ED-4DB2-BD59-A6C34878D82A}">
                    <a16:rowId xmlns:a16="http://schemas.microsoft.com/office/drawing/2014/main" val="38975368"/>
                  </a:ext>
                </a:extLst>
              </a:tr>
              <a:tr h="359706">
                <a:tc>
                  <a:txBody>
                    <a:bodyPr/>
                    <a:lstStyle/>
                    <a:p>
                      <a:r>
                        <a:rPr lang="en-US" sz="1200" dirty="0"/>
                        <a:t>5</a:t>
                      </a:r>
                    </a:p>
                  </a:txBody>
                  <a:tcPr/>
                </a:tc>
                <a:tc>
                  <a:txBody>
                    <a:bodyPr/>
                    <a:lstStyle/>
                    <a:p>
                      <a:r>
                        <a:rPr lang="en-US" sz="1200" i="0" dirty="0"/>
                        <a:t>SP[H] Load Enable (</a:t>
                      </a:r>
                      <a:r>
                        <a:rPr lang="en-US" sz="1200" b="1" i="0" dirty="0"/>
                        <a:t>ACTIVE LOW</a:t>
                      </a:r>
                      <a:r>
                        <a:rPr lang="en-US" sz="1200" i="0" dirty="0"/>
                        <a:t>)</a:t>
                      </a:r>
                    </a:p>
                  </a:txBody>
                  <a:tcPr/>
                </a:tc>
                <a:extLst>
                  <a:ext uri="{0D108BD9-81ED-4DB2-BD59-A6C34878D82A}">
                    <a16:rowId xmlns:a16="http://schemas.microsoft.com/office/drawing/2014/main" val="1263556232"/>
                  </a:ext>
                </a:extLst>
              </a:tr>
              <a:tr h="359706">
                <a:tc>
                  <a:txBody>
                    <a:bodyPr/>
                    <a:lstStyle/>
                    <a:p>
                      <a:r>
                        <a:rPr lang="en-US" sz="1200" dirty="0"/>
                        <a:t>4</a:t>
                      </a:r>
                    </a:p>
                  </a:txBody>
                  <a:tcPr/>
                </a:tc>
                <a:tc>
                  <a:txBody>
                    <a:bodyPr/>
                    <a:lstStyle/>
                    <a:p>
                      <a:r>
                        <a:rPr lang="en-US" sz="1200" i="0" dirty="0"/>
                        <a:t>SP[L] Load Enable (</a:t>
                      </a:r>
                      <a:r>
                        <a:rPr lang="en-US" sz="1200" b="1" i="0" dirty="0"/>
                        <a:t>ACTIVE LOW</a:t>
                      </a:r>
                      <a:r>
                        <a:rPr lang="en-US" sz="1200" i="0" dirty="0"/>
                        <a:t>)</a:t>
                      </a:r>
                    </a:p>
                  </a:txBody>
                  <a:tcPr/>
                </a:tc>
                <a:extLst>
                  <a:ext uri="{0D108BD9-81ED-4DB2-BD59-A6C34878D82A}">
                    <a16:rowId xmlns:a16="http://schemas.microsoft.com/office/drawing/2014/main" val="3876244510"/>
                  </a:ext>
                </a:extLst>
              </a:tr>
              <a:tr h="359706">
                <a:tc>
                  <a:txBody>
                    <a:bodyPr/>
                    <a:lstStyle/>
                    <a:p>
                      <a:r>
                        <a:rPr lang="en-US" sz="1200" dirty="0"/>
                        <a:t>3</a:t>
                      </a:r>
                    </a:p>
                  </a:txBody>
                  <a:tcPr/>
                </a:tc>
                <a:tc>
                  <a:txBody>
                    <a:bodyPr/>
                    <a:lstStyle/>
                    <a:p>
                      <a:r>
                        <a:rPr lang="en-US" sz="1200" i="0" dirty="0"/>
                        <a:t>DP[H] Load Enable (</a:t>
                      </a:r>
                      <a:r>
                        <a:rPr lang="en-US" sz="1200" b="1" i="0" dirty="0"/>
                        <a:t>ACTIVE LOW</a:t>
                      </a:r>
                      <a:r>
                        <a:rPr lang="en-US" sz="1200" i="0" dirty="0"/>
                        <a:t>)</a:t>
                      </a:r>
                    </a:p>
                  </a:txBody>
                  <a:tcPr/>
                </a:tc>
                <a:extLst>
                  <a:ext uri="{0D108BD9-81ED-4DB2-BD59-A6C34878D82A}">
                    <a16:rowId xmlns:a16="http://schemas.microsoft.com/office/drawing/2014/main" val="34840973"/>
                  </a:ext>
                </a:extLst>
              </a:tr>
              <a:tr h="359706">
                <a:tc>
                  <a:txBody>
                    <a:bodyPr/>
                    <a:lstStyle/>
                    <a:p>
                      <a:r>
                        <a:rPr lang="en-US" sz="1200" dirty="0"/>
                        <a:t>2</a:t>
                      </a:r>
                    </a:p>
                  </a:txBody>
                  <a:tcPr/>
                </a:tc>
                <a:tc>
                  <a:txBody>
                    <a:bodyPr/>
                    <a:lstStyle/>
                    <a:p>
                      <a:r>
                        <a:rPr lang="en-US" sz="1200" dirty="0"/>
                        <a:t>DP[L]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3812691075"/>
                  </a:ext>
                </a:extLst>
              </a:tr>
              <a:tr h="359706">
                <a:tc>
                  <a:txBody>
                    <a:bodyPr/>
                    <a:lstStyle/>
                    <a:p>
                      <a:r>
                        <a:rPr lang="en-US" sz="1200" dirty="0"/>
                        <a:t>1</a:t>
                      </a:r>
                    </a:p>
                  </a:txBody>
                  <a:tcPr/>
                </a:tc>
                <a:tc>
                  <a:txBody>
                    <a:bodyPr/>
                    <a:lstStyle/>
                    <a:p>
                      <a:r>
                        <a:rPr lang="en-US" sz="1200" dirty="0"/>
                        <a:t>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523843"/>
                  </a:ext>
                </a:extLst>
              </a:tr>
              <a:tr h="452989">
                <a:tc>
                  <a:txBody>
                    <a:bodyPr/>
                    <a:lstStyle/>
                    <a:p>
                      <a:r>
                        <a:rPr lang="en-US" sz="1200" dirty="0"/>
                        <a:t>0</a:t>
                      </a:r>
                    </a:p>
                  </a:txBody>
                  <a:tcPr/>
                </a:tc>
                <a:tc>
                  <a:txBody>
                    <a:bodyPr/>
                    <a:lstStyle/>
                    <a:p>
                      <a:r>
                        <a:rPr lang="en-US" sz="1200" dirty="0"/>
                        <a:t>PC[L] + PC[H] = 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2010627648"/>
                  </a:ext>
                </a:extLst>
              </a:tr>
            </a:tbl>
          </a:graphicData>
        </a:graphic>
      </p:graphicFrame>
    </p:spTree>
    <p:extLst>
      <p:ext uri="{BB962C8B-B14F-4D97-AF65-F5344CB8AC3E}">
        <p14:creationId xmlns:p14="http://schemas.microsoft.com/office/powerpoint/2010/main" val="16631107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56D05-8C86-7504-8005-95342D8CA2E7}"/>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B8FEEF34-838E-B29E-8FC5-50DAE2B91897}"/>
              </a:ext>
            </a:extLst>
          </p:cNvPr>
          <p:cNvSpPr>
            <a:spLocks noGrp="1"/>
          </p:cNvSpPr>
          <p:nvPr>
            <p:ph type="ctrTitle"/>
          </p:nvPr>
        </p:nvSpPr>
        <p:spPr>
          <a:xfrm>
            <a:off x="914400" y="182880"/>
            <a:ext cx="9144000" cy="457200"/>
          </a:xfrm>
        </p:spPr>
        <p:txBody>
          <a:bodyPr/>
          <a:lstStyle/>
          <a:p>
            <a:r>
              <a:rPr lang="en-US" dirty="0"/>
              <a:t>Micro-Instructions Control: PUSH (01110)</a:t>
            </a:r>
          </a:p>
        </p:txBody>
      </p:sp>
      <p:graphicFrame>
        <p:nvGraphicFramePr>
          <p:cNvPr id="5" name="Table 4">
            <a:extLst>
              <a:ext uri="{FF2B5EF4-FFF2-40B4-BE49-F238E27FC236}">
                <a16:creationId xmlns:a16="http://schemas.microsoft.com/office/drawing/2014/main" id="{6400E323-44B1-DE56-4403-D030F30F48CB}"/>
              </a:ext>
            </a:extLst>
          </p:cNvPr>
          <p:cNvGraphicFramePr>
            <a:graphicFrameLocks noGrp="1"/>
          </p:cNvGraphicFramePr>
          <p:nvPr>
            <p:extLst>
              <p:ext uri="{D42A27DB-BD31-4B8C-83A1-F6EECF244321}">
                <p14:modId xmlns:p14="http://schemas.microsoft.com/office/powerpoint/2010/main" val="2503102593"/>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0x00_80_00</a:t>
                      </a:r>
                    </a:p>
                  </a:txBody>
                  <a:tcPr/>
                </a:tc>
                <a:tc>
                  <a:txBody>
                    <a:bodyPr/>
                    <a:lstStyle/>
                    <a:p>
                      <a:pPr algn="l"/>
                      <a:r>
                        <a:rPr lang="en-US" sz="1200" dirty="0"/>
                        <a:t>(SP--;) Decrement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0x00_48_10</a:t>
                      </a:r>
                    </a:p>
                  </a:txBody>
                  <a:tcPr/>
                </a:tc>
                <a:tc>
                  <a:txBody>
                    <a:bodyPr/>
                    <a:lstStyle/>
                    <a:p>
                      <a:pPr algn="l"/>
                      <a:r>
                        <a:rPr lang="en-US" sz="1200" dirty="0"/>
                        <a:t>(*SP = Rs1;) Write Rs1 to the Data Bus, Write SP to the Address Bus, and Set Memory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55ECF280-2D58-1864-D5BF-EFC4AF43CA70}"/>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FEE0E71A-1FEF-F78D-17B0-7E791D369E66}"/>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71</a:t>
            </a:fld>
            <a:endParaRPr lang="en-US" b="1">
              <a:solidFill>
                <a:schemeClr val="bg1"/>
              </a:solidFill>
            </a:endParaRPr>
          </a:p>
        </p:txBody>
      </p:sp>
      <p:graphicFrame>
        <p:nvGraphicFramePr>
          <p:cNvPr id="14" name="Table 4">
            <a:extLst>
              <a:ext uri="{FF2B5EF4-FFF2-40B4-BE49-F238E27FC236}">
                <a16:creationId xmlns:a16="http://schemas.microsoft.com/office/drawing/2014/main" id="{C3692F6C-5E73-F4E7-FC71-7862E87A13A6}"/>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dirty="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dirty="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72D722-32A6-D50F-A11B-FF2A90587F78}"/>
              </a:ext>
            </a:extLst>
          </p:cNvPr>
          <p:cNvGraphicFramePr>
            <a:graphicFrameLocks noGrp="1"/>
          </p:cNvGraphicFramePr>
          <p:nvPr>
            <p:extLst>
              <p:ext uri="{D42A27DB-BD31-4B8C-83A1-F6EECF244321}">
                <p14:modId xmlns:p14="http://schemas.microsoft.com/office/powerpoint/2010/main" val="213102952"/>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PUSH</a:t>
                      </a:r>
                    </a:p>
                  </a:txBody>
                  <a:tcPr>
                    <a:solidFill>
                      <a:schemeClr val="accent6"/>
                    </a:solidFill>
                  </a:tcPr>
                </a:tc>
                <a:tc>
                  <a:txBody>
                    <a:bodyPr/>
                    <a:lstStyle/>
                    <a:p>
                      <a:pPr algn="ctr"/>
                      <a:r>
                        <a:rPr lang="en-US" sz="1300" dirty="0"/>
                        <a:t>XX</a:t>
                      </a:r>
                    </a:p>
                  </a:txBody>
                  <a:tcPr/>
                </a:tc>
                <a:tc>
                  <a:txBody>
                    <a:bodyPr/>
                    <a:lstStyle/>
                    <a:p>
                      <a:pPr algn="ctr"/>
                      <a:r>
                        <a:rPr lang="en-US" sz="1300" dirty="0"/>
                        <a:t>Rs1</a:t>
                      </a:r>
                    </a:p>
                  </a:txBody>
                  <a:tcPr/>
                </a:tc>
                <a:tc>
                  <a:txBody>
                    <a:bodyPr/>
                    <a:lstStyle/>
                    <a:p>
                      <a:pPr algn="ctr"/>
                      <a:r>
                        <a:rPr lang="en-US" sz="1300" dirty="0"/>
                        <a:t>XXXX</a:t>
                      </a:r>
                    </a:p>
                  </a:txBody>
                  <a:tcPr/>
                </a:tc>
                <a:tc>
                  <a:txBody>
                    <a:bodyPr/>
                    <a:lstStyle/>
                    <a:p>
                      <a:pPr algn="ctr"/>
                      <a:r>
                        <a:rPr lang="en-US" sz="1300" dirty="0"/>
                        <a:t>XX</a:t>
                      </a:r>
                    </a:p>
                  </a:txBody>
                  <a:tcPr/>
                </a:tc>
                <a:tc>
                  <a:txBody>
                    <a:bodyPr/>
                    <a:lstStyle/>
                    <a:p>
                      <a:pPr algn="ctr"/>
                      <a:r>
                        <a:rPr lang="en-US" sz="1300" dirty="0"/>
                        <a:t>X</a:t>
                      </a:r>
                    </a:p>
                  </a:txBody>
                  <a:tcPr/>
                </a:tc>
                <a:tc>
                  <a:txBody>
                    <a:bodyPr/>
                    <a:lstStyle/>
                    <a:p>
                      <a:pPr algn="ctr"/>
                      <a:r>
                        <a:rPr lang="en-US" sz="1300" dirty="0" err="1"/>
                        <a:t>OpCode</a:t>
                      </a:r>
                      <a:r>
                        <a:rPr lang="en-US" sz="1300" dirty="0"/>
                        <a:t>=0x0e</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E58A771D-F471-9F63-C33E-DAE4F058AD6F}"/>
              </a:ext>
            </a:extLst>
          </p:cNvPr>
          <p:cNvSpPr txBox="1"/>
          <p:nvPr/>
        </p:nvSpPr>
        <p:spPr>
          <a:xfrm>
            <a:off x="10966456" y="2"/>
            <a:ext cx="686406" cy="1323439"/>
          </a:xfrm>
          <a:prstGeom prst="rect">
            <a:avLst/>
          </a:prstGeom>
          <a:noFill/>
        </p:spPr>
        <p:txBody>
          <a:bodyPr wrap="none" rtlCol="0">
            <a:spAutoFit/>
          </a:bodyPr>
          <a:lstStyle/>
          <a:p>
            <a:r>
              <a:rPr lang="en-US" sz="8000" dirty="0">
                <a:solidFill>
                  <a:schemeClr val="accent1">
                    <a:lumMod val="60000"/>
                    <a:lumOff val="40000"/>
                  </a:schemeClr>
                </a:solidFill>
              </a:rPr>
              <a:t>E</a:t>
            </a:r>
          </a:p>
        </p:txBody>
      </p:sp>
      <p:sp>
        <p:nvSpPr>
          <p:cNvPr id="6" name="TextBox 5">
            <a:extLst>
              <a:ext uri="{FF2B5EF4-FFF2-40B4-BE49-F238E27FC236}">
                <a16:creationId xmlns:a16="http://schemas.microsoft.com/office/drawing/2014/main" id="{EF91A32F-75DD-06DA-7BFF-19B60B9E6991}"/>
              </a:ext>
            </a:extLst>
          </p:cNvPr>
          <p:cNvSpPr txBox="1"/>
          <p:nvPr/>
        </p:nvSpPr>
        <p:spPr>
          <a:xfrm>
            <a:off x="6615405" y="4958332"/>
            <a:ext cx="1564852"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PUSH R2</a:t>
            </a:r>
          </a:p>
        </p:txBody>
      </p:sp>
      <p:sp>
        <p:nvSpPr>
          <p:cNvPr id="7" name="TextBox 6">
            <a:extLst>
              <a:ext uri="{FF2B5EF4-FFF2-40B4-BE49-F238E27FC236}">
                <a16:creationId xmlns:a16="http://schemas.microsoft.com/office/drawing/2014/main" id="{EC55319C-9B8C-F466-3454-912C255CDF76}"/>
              </a:ext>
            </a:extLst>
          </p:cNvPr>
          <p:cNvSpPr txBox="1"/>
          <p:nvPr/>
        </p:nvSpPr>
        <p:spPr>
          <a:xfrm>
            <a:off x="6615404" y="4495763"/>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SP--; *SP = Rs1</a:t>
            </a:r>
          </a:p>
        </p:txBody>
      </p:sp>
    </p:spTree>
    <p:extLst>
      <p:ext uri="{BB962C8B-B14F-4D97-AF65-F5344CB8AC3E}">
        <p14:creationId xmlns:p14="http://schemas.microsoft.com/office/powerpoint/2010/main" val="224399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9D9F8-C3EF-D193-0BD0-39BFC809852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5C3FEED-B206-F005-627C-CA50A3F427D4}"/>
              </a:ext>
            </a:extLst>
          </p:cNvPr>
          <p:cNvSpPr>
            <a:spLocks noGrp="1"/>
          </p:cNvSpPr>
          <p:nvPr>
            <p:ph type="ctrTitle"/>
          </p:nvPr>
        </p:nvSpPr>
        <p:spPr>
          <a:xfrm>
            <a:off x="914400" y="182880"/>
            <a:ext cx="9144000" cy="457200"/>
          </a:xfrm>
        </p:spPr>
        <p:txBody>
          <a:bodyPr/>
          <a:lstStyle/>
          <a:p>
            <a:r>
              <a:rPr lang="en-US" dirty="0"/>
              <a:t>Micro-Instructions Control: POP (01111)</a:t>
            </a:r>
          </a:p>
        </p:txBody>
      </p:sp>
      <p:graphicFrame>
        <p:nvGraphicFramePr>
          <p:cNvPr id="5" name="Table 4">
            <a:extLst>
              <a:ext uri="{FF2B5EF4-FFF2-40B4-BE49-F238E27FC236}">
                <a16:creationId xmlns:a16="http://schemas.microsoft.com/office/drawing/2014/main" id="{A1FE19AE-1AFE-8892-A73D-F4E03934A7FE}"/>
              </a:ext>
            </a:extLst>
          </p:cNvPr>
          <p:cNvGraphicFramePr>
            <a:graphicFrameLocks noGrp="1"/>
          </p:cNvGraphicFramePr>
          <p:nvPr>
            <p:extLst>
              <p:ext uri="{D42A27DB-BD31-4B8C-83A1-F6EECF244321}">
                <p14:modId xmlns:p14="http://schemas.microsoft.com/office/powerpoint/2010/main" val="4270814333"/>
              </p:ext>
            </p:extLst>
          </p:nvPr>
        </p:nvGraphicFramePr>
        <p:xfrm>
          <a:off x="4716581" y="742463"/>
          <a:ext cx="6249874" cy="172667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0x01_c4_20</a:t>
                      </a:r>
                    </a:p>
                  </a:txBody>
                  <a:tcPr/>
                </a:tc>
                <a:tc>
                  <a:txBody>
                    <a:bodyPr/>
                    <a:lstStyle/>
                    <a:p>
                      <a:pPr algn="l"/>
                      <a:r>
                        <a:rPr lang="en-US" sz="1200" dirty="0"/>
                        <a:t>(Rd = *SP; SP++;) Write SP to the Address Bus, Set Memory to write to the Data Bus, Set Rd to read from the Data Bus, and increment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32C368D3-8318-B846-936D-A8010B2F4F7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6E7B3A47-F6AE-5A30-4F40-CA1A4466727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72</a:t>
            </a:fld>
            <a:endParaRPr lang="en-US" b="1">
              <a:solidFill>
                <a:schemeClr val="bg1"/>
              </a:solidFill>
            </a:endParaRPr>
          </a:p>
        </p:txBody>
      </p:sp>
      <p:graphicFrame>
        <p:nvGraphicFramePr>
          <p:cNvPr id="14" name="Table 4">
            <a:extLst>
              <a:ext uri="{FF2B5EF4-FFF2-40B4-BE49-F238E27FC236}">
                <a16:creationId xmlns:a16="http://schemas.microsoft.com/office/drawing/2014/main" id="{D309B28F-4BCC-6778-6923-4AA632E15BAA}"/>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B2F53A48-8C99-235C-9252-281928442DB9}"/>
              </a:ext>
            </a:extLst>
          </p:cNvPr>
          <p:cNvGraphicFramePr>
            <a:graphicFrameLocks noGrp="1"/>
          </p:cNvGraphicFramePr>
          <p:nvPr>
            <p:extLst>
              <p:ext uri="{D42A27DB-BD31-4B8C-83A1-F6EECF244321}">
                <p14:modId xmlns:p14="http://schemas.microsoft.com/office/powerpoint/2010/main" val="155205378"/>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POP</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Rd</a:t>
                      </a:r>
                    </a:p>
                  </a:txBody>
                  <a:tcPr/>
                </a:tc>
                <a:tc>
                  <a:txBody>
                    <a:bodyPr/>
                    <a:lstStyle/>
                    <a:p>
                      <a:pPr algn="ctr"/>
                      <a:r>
                        <a:rPr lang="en-US" sz="1300" dirty="0"/>
                        <a:t>X</a:t>
                      </a:r>
                    </a:p>
                  </a:txBody>
                  <a:tcPr/>
                </a:tc>
                <a:tc>
                  <a:txBody>
                    <a:bodyPr/>
                    <a:lstStyle/>
                    <a:p>
                      <a:pPr algn="ctr"/>
                      <a:r>
                        <a:rPr lang="en-US" sz="1300" dirty="0" err="1"/>
                        <a:t>OpCode</a:t>
                      </a:r>
                      <a:r>
                        <a:rPr lang="en-US" sz="1300" dirty="0"/>
                        <a:t>=0x0f</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75DAA6B7-DF62-0B04-86DB-DFE7F58D6B77}"/>
              </a:ext>
            </a:extLst>
          </p:cNvPr>
          <p:cNvSpPr txBox="1"/>
          <p:nvPr/>
        </p:nvSpPr>
        <p:spPr>
          <a:xfrm>
            <a:off x="10966456" y="2"/>
            <a:ext cx="655949" cy="1323439"/>
          </a:xfrm>
          <a:prstGeom prst="rect">
            <a:avLst/>
          </a:prstGeom>
          <a:noFill/>
        </p:spPr>
        <p:txBody>
          <a:bodyPr wrap="none" rtlCol="0">
            <a:spAutoFit/>
          </a:bodyPr>
          <a:lstStyle/>
          <a:p>
            <a:r>
              <a:rPr lang="en-US" sz="8000" dirty="0">
                <a:solidFill>
                  <a:schemeClr val="accent1">
                    <a:lumMod val="60000"/>
                    <a:lumOff val="40000"/>
                  </a:schemeClr>
                </a:solidFill>
              </a:rPr>
              <a:t>F</a:t>
            </a:r>
          </a:p>
        </p:txBody>
      </p:sp>
      <p:sp>
        <p:nvSpPr>
          <p:cNvPr id="6" name="TextBox 5">
            <a:extLst>
              <a:ext uri="{FF2B5EF4-FFF2-40B4-BE49-F238E27FC236}">
                <a16:creationId xmlns:a16="http://schemas.microsoft.com/office/drawing/2014/main" id="{B050D677-160E-B531-5F75-33143192D450}"/>
              </a:ext>
            </a:extLst>
          </p:cNvPr>
          <p:cNvSpPr txBox="1"/>
          <p:nvPr/>
        </p:nvSpPr>
        <p:spPr>
          <a:xfrm>
            <a:off x="6615405" y="4958332"/>
            <a:ext cx="1367682"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POP R1</a:t>
            </a:r>
          </a:p>
        </p:txBody>
      </p:sp>
      <p:sp>
        <p:nvSpPr>
          <p:cNvPr id="7" name="TextBox 6">
            <a:extLst>
              <a:ext uri="{FF2B5EF4-FFF2-40B4-BE49-F238E27FC236}">
                <a16:creationId xmlns:a16="http://schemas.microsoft.com/office/drawing/2014/main" id="{EE769354-458B-2172-18DC-36341E65606D}"/>
              </a:ext>
            </a:extLst>
          </p:cNvPr>
          <p:cNvSpPr txBox="1"/>
          <p:nvPr/>
        </p:nvSpPr>
        <p:spPr>
          <a:xfrm>
            <a:off x="6615404" y="4495763"/>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*SP; SP++</a:t>
            </a:r>
          </a:p>
        </p:txBody>
      </p:sp>
    </p:spTree>
    <p:extLst>
      <p:ext uri="{BB962C8B-B14F-4D97-AF65-F5344CB8AC3E}">
        <p14:creationId xmlns:p14="http://schemas.microsoft.com/office/powerpoint/2010/main" val="29373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0F85A-E372-E6DE-DBFA-1E083ACD3626}"/>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56C4FE5-2344-E136-C7F8-D19E872F1E94}"/>
              </a:ext>
            </a:extLst>
          </p:cNvPr>
          <p:cNvSpPr>
            <a:spLocks noGrp="1"/>
          </p:cNvSpPr>
          <p:nvPr>
            <p:ph type="ctrTitle"/>
          </p:nvPr>
        </p:nvSpPr>
        <p:spPr>
          <a:xfrm>
            <a:off x="914400" y="182880"/>
            <a:ext cx="9144000" cy="457200"/>
          </a:xfrm>
        </p:spPr>
        <p:txBody>
          <a:bodyPr/>
          <a:lstStyle/>
          <a:p>
            <a:r>
              <a:rPr lang="en-US" dirty="0"/>
              <a:t>Micro-Instructions Control: JSR (10000)</a:t>
            </a:r>
          </a:p>
        </p:txBody>
      </p:sp>
      <p:graphicFrame>
        <p:nvGraphicFramePr>
          <p:cNvPr id="5" name="Table 4">
            <a:extLst>
              <a:ext uri="{FF2B5EF4-FFF2-40B4-BE49-F238E27FC236}">
                <a16:creationId xmlns:a16="http://schemas.microsoft.com/office/drawing/2014/main" id="{D6DEFE0E-372A-DB78-D385-D1FB7BD83083}"/>
              </a:ext>
            </a:extLst>
          </p:cNvPr>
          <p:cNvGraphicFramePr>
            <a:graphicFrameLocks noGrp="1"/>
          </p:cNvGraphicFramePr>
          <p:nvPr>
            <p:extLst>
              <p:ext uri="{D42A27DB-BD31-4B8C-83A1-F6EECF244321}">
                <p14:modId xmlns:p14="http://schemas.microsoft.com/office/powerpoint/2010/main" val="3401145645"/>
              </p:ext>
            </p:extLst>
          </p:nvPr>
        </p:nvGraphicFramePr>
        <p:xfrm>
          <a:off x="4716581" y="742464"/>
          <a:ext cx="6249874" cy="4252480"/>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226840">
                <a:tc>
                  <a:txBody>
                    <a:bodyPr/>
                    <a:lstStyle/>
                    <a:p>
                      <a:r>
                        <a:rPr lang="en-US" sz="1000" dirty="0"/>
                        <a:t>Cycle #</a:t>
                      </a:r>
                    </a:p>
                  </a:txBody>
                  <a:tcPr/>
                </a:tc>
                <a:tc>
                  <a:txBody>
                    <a:bodyPr/>
                    <a:lstStyle/>
                    <a:p>
                      <a:r>
                        <a:rPr lang="en-US" sz="1000" dirty="0"/>
                        <a:t>Instruction</a:t>
                      </a:r>
                    </a:p>
                  </a:txBody>
                  <a:tcPr/>
                </a:tc>
                <a:tc>
                  <a:txBody>
                    <a:bodyPr/>
                    <a:lstStyle/>
                    <a:p>
                      <a:r>
                        <a:rPr lang="en-US" sz="1000"/>
                        <a:t>Explanation</a:t>
                      </a:r>
                    </a:p>
                  </a:txBody>
                  <a:tcPr/>
                </a:tc>
                <a:extLst>
                  <a:ext uri="{0D108BD9-81ED-4DB2-BD59-A6C34878D82A}">
                    <a16:rowId xmlns:a16="http://schemas.microsoft.com/office/drawing/2014/main" val="2319756336"/>
                  </a:ext>
                </a:extLst>
              </a:tr>
              <a:tr h="368614">
                <a:tc>
                  <a:txBody>
                    <a:bodyPr/>
                    <a:lstStyle/>
                    <a:p>
                      <a:pPr algn="ctr"/>
                      <a:r>
                        <a:rPr lang="en-US" sz="1000"/>
                        <a:t>0</a:t>
                      </a:r>
                    </a:p>
                  </a:txBody>
                  <a:tcPr/>
                </a:tc>
                <a:tc>
                  <a:txBody>
                    <a:bodyPr/>
                    <a:lstStyle/>
                    <a:p>
                      <a:pPr algn="l"/>
                      <a:r>
                        <a:rPr lang="en-US" sz="1000" dirty="0"/>
                        <a:t>0x00_82_00</a:t>
                      </a:r>
                    </a:p>
                  </a:txBody>
                  <a:tcPr/>
                </a:tc>
                <a:tc>
                  <a:txBody>
                    <a:bodyPr/>
                    <a:lstStyle/>
                    <a:p>
                      <a:pPr algn="l"/>
                      <a:r>
                        <a:rPr lang="en-US" sz="1000" dirty="0"/>
                        <a:t>(SP--; Address Bus Register High = PC[H];) Decrement SP and Write PC to the Address Bus.</a:t>
                      </a:r>
                    </a:p>
                  </a:txBody>
                  <a:tcPr/>
                </a:tc>
                <a:extLst>
                  <a:ext uri="{0D108BD9-81ED-4DB2-BD59-A6C34878D82A}">
                    <a16:rowId xmlns:a16="http://schemas.microsoft.com/office/drawing/2014/main" val="2570910443"/>
                  </a:ext>
                </a:extLst>
              </a:tr>
              <a:tr h="652164">
                <a:tc>
                  <a:txBody>
                    <a:bodyPr/>
                    <a:lstStyle/>
                    <a:p>
                      <a:pPr algn="ctr"/>
                      <a:r>
                        <a:rPr lang="en-US" sz="10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0x60_c8_00</a:t>
                      </a:r>
                    </a:p>
                  </a:txBody>
                  <a:tcPr/>
                </a:tc>
                <a:tc>
                  <a:txBody>
                    <a:bodyPr/>
                    <a:lstStyle/>
                    <a:p>
                      <a:pPr algn="l"/>
                      <a:r>
                        <a:rPr lang="en-US" sz="1000" dirty="0"/>
                        <a:t>(*SP = PC[H]; SP--;) Write SP to the Address Bus, Write Address Bus Register High to the Data Bus (PC[H]), Set Memory to read from the Data Bus, and decrement SP.</a:t>
                      </a:r>
                    </a:p>
                  </a:txBody>
                  <a:tcPr/>
                </a:tc>
                <a:extLst>
                  <a:ext uri="{0D108BD9-81ED-4DB2-BD59-A6C34878D82A}">
                    <a16:rowId xmlns:a16="http://schemas.microsoft.com/office/drawing/2014/main" val="631651838"/>
                  </a:ext>
                </a:extLst>
              </a:tr>
              <a:tr h="368614">
                <a:tc>
                  <a:txBody>
                    <a:bodyPr/>
                    <a:lstStyle/>
                    <a:p>
                      <a:pPr algn="ctr"/>
                      <a:r>
                        <a:rPr lang="en-US" sz="1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0x00_02_00</a:t>
                      </a:r>
                    </a:p>
                  </a:txBody>
                  <a:tcPr/>
                </a:tc>
                <a:tc>
                  <a:txBody>
                    <a:bodyPr/>
                    <a:lstStyle/>
                    <a:p>
                      <a:pPr algn="l"/>
                      <a:r>
                        <a:rPr lang="en-US" sz="1000" dirty="0"/>
                        <a:t>(Address Bus Register Low = PC[L]) Write PC to the Address Bus.</a:t>
                      </a:r>
                    </a:p>
                  </a:txBody>
                  <a:tcPr/>
                </a:tc>
                <a:extLst>
                  <a:ext uri="{0D108BD9-81ED-4DB2-BD59-A6C34878D82A}">
                    <a16:rowId xmlns:a16="http://schemas.microsoft.com/office/drawing/2014/main" val="2120637560"/>
                  </a:ext>
                </a:extLst>
              </a:tr>
              <a:tr h="510389">
                <a:tc>
                  <a:txBody>
                    <a:bodyPr/>
                    <a:lstStyle/>
                    <a:p>
                      <a:pPr algn="ctr"/>
                      <a:r>
                        <a:rPr lang="en-US" sz="10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0x20_48_00</a:t>
                      </a:r>
                    </a:p>
                  </a:txBody>
                  <a:tcPr/>
                </a:tc>
                <a:tc>
                  <a:txBody>
                    <a:bodyPr/>
                    <a:lstStyle/>
                    <a:p>
                      <a:pPr algn="l"/>
                      <a:r>
                        <a:rPr lang="en-US" sz="1000" dirty="0"/>
                        <a:t>(*SP = PC[L]) Write SP to the Address Bus, write Address Bus Register Low to the Data Bus (PC[L]), and set Memory to read from the Data Bus.</a:t>
                      </a:r>
                    </a:p>
                  </a:txBody>
                  <a:tcPr/>
                </a:tc>
                <a:extLst>
                  <a:ext uri="{0D108BD9-81ED-4DB2-BD59-A6C34878D82A}">
                    <a16:rowId xmlns:a16="http://schemas.microsoft.com/office/drawing/2014/main" val="4057949307"/>
                  </a:ext>
                </a:extLst>
              </a:tr>
              <a:tr h="368614">
                <a:tc>
                  <a:txBody>
                    <a:bodyPr/>
                    <a:lstStyle/>
                    <a:p>
                      <a:pPr algn="ctr"/>
                      <a:r>
                        <a:rPr lang="en-US" sz="10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0x00_00_00</a:t>
                      </a:r>
                    </a:p>
                  </a:txBody>
                  <a:tcPr/>
                </a:tc>
                <a:tc>
                  <a:txBody>
                    <a:bodyPr/>
                    <a:lstStyle/>
                    <a:p>
                      <a:pPr algn="l"/>
                      <a:r>
                        <a:rPr lang="en-US" sz="1000" dirty="0"/>
                        <a:t>(Address Bus Register High = DP[H]) Write DP to the Address Bus.</a:t>
                      </a:r>
                    </a:p>
                  </a:txBody>
                  <a:tcPr/>
                </a:tc>
                <a:extLst>
                  <a:ext uri="{0D108BD9-81ED-4DB2-BD59-A6C34878D82A}">
                    <a16:rowId xmlns:a16="http://schemas.microsoft.com/office/drawing/2014/main" val="3715456149"/>
                  </a:ext>
                </a:extLst>
              </a:tr>
              <a:tr h="652164">
                <a:tc>
                  <a:txBody>
                    <a:bodyPr/>
                    <a:lstStyle/>
                    <a:p>
                      <a:pPr algn="ctr"/>
                      <a:r>
                        <a:rPr lang="en-US" sz="10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0x66_01_00</a:t>
                      </a:r>
                    </a:p>
                  </a:txBody>
                  <a:tcPr/>
                </a:tc>
                <a:tc>
                  <a:txBody>
                    <a:bodyPr/>
                    <a:lstStyle/>
                    <a:p>
                      <a:pPr algn="l"/>
                      <a:r>
                        <a:rPr lang="en-US" sz="1000" dirty="0"/>
                        <a:t>(DHPC = DP[H]; Address Bus Register Low = DP[L]) Write DP to the Address Bus, write Address Bus Register High to the Data Bus (DP[H], and set DHPC to load from the Data Bus.</a:t>
                      </a:r>
                    </a:p>
                  </a:txBody>
                  <a:tcPr/>
                </a:tc>
                <a:extLst>
                  <a:ext uri="{0D108BD9-81ED-4DB2-BD59-A6C34878D82A}">
                    <a16:rowId xmlns:a16="http://schemas.microsoft.com/office/drawing/2014/main" val="414636575"/>
                  </a:ext>
                </a:extLst>
              </a:tr>
              <a:tr h="510389">
                <a:tc>
                  <a:txBody>
                    <a:bodyPr/>
                    <a:lstStyle/>
                    <a:p>
                      <a:pPr algn="ctr"/>
                      <a:r>
                        <a:rPr lang="en-US" sz="10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0x22_01_00</a:t>
                      </a:r>
                    </a:p>
                  </a:txBody>
                  <a:tcPr/>
                </a:tc>
                <a:tc>
                  <a:txBody>
                    <a:bodyPr/>
                    <a:lstStyle/>
                    <a:p>
                      <a:pPr algn="l"/>
                      <a:r>
                        <a:rPr lang="en-US" sz="1000" dirty="0"/>
                        <a:t>(PC[L] = DP[L] (and PC[H] = DHPC)) Write Address Bus Register Low to the Data Bus (DP[L]) and set PC[L] to load from the Data Bus.</a:t>
                      </a:r>
                    </a:p>
                  </a:txBody>
                  <a:tcPr/>
                </a:tc>
                <a:extLst>
                  <a:ext uri="{0D108BD9-81ED-4DB2-BD59-A6C34878D82A}">
                    <a16:rowId xmlns:a16="http://schemas.microsoft.com/office/drawing/2014/main" val="5554195"/>
                  </a:ext>
                </a:extLst>
              </a:tr>
              <a:tr h="320560">
                <a:tc>
                  <a:txBody>
                    <a:bodyPr/>
                    <a:lstStyle/>
                    <a:p>
                      <a:pPr algn="ctr"/>
                      <a:r>
                        <a:rPr lang="en-US" sz="10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0x00_00_80</a:t>
                      </a:r>
                    </a:p>
                  </a:txBody>
                  <a:tcPr/>
                </a:tc>
                <a:tc>
                  <a:txBody>
                    <a:bodyPr/>
                    <a:lstStyle/>
                    <a:p>
                      <a:pPr algn="l"/>
                      <a:r>
                        <a:rPr lang="en-US" sz="1000" dirty="0"/>
                        <a:t>Advance PC.</a:t>
                      </a:r>
                    </a:p>
                  </a:txBody>
                  <a:tcPr/>
                </a:tc>
                <a:extLst>
                  <a:ext uri="{0D108BD9-81ED-4DB2-BD59-A6C34878D82A}">
                    <a16:rowId xmlns:a16="http://schemas.microsoft.com/office/drawing/2014/main" val="3334043867"/>
                  </a:ext>
                </a:extLst>
              </a:tr>
            </a:tbl>
          </a:graphicData>
        </a:graphic>
      </p:graphicFrame>
      <p:pic>
        <p:nvPicPr>
          <p:cNvPr id="2" name="Picture 1">
            <a:hlinkClick r:id="rId3" action="ppaction://hlinksldjump"/>
            <a:extLst>
              <a:ext uri="{FF2B5EF4-FFF2-40B4-BE49-F238E27FC236}">
                <a16:creationId xmlns:a16="http://schemas.microsoft.com/office/drawing/2014/main" id="{32187D84-6671-77EE-AE4F-8DEE65E4935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9E0B63D0-51AF-73E8-1E7D-55E7806471F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73</a:t>
            </a:fld>
            <a:endParaRPr lang="en-US" b="1">
              <a:solidFill>
                <a:schemeClr val="bg1"/>
              </a:solidFill>
            </a:endParaRPr>
          </a:p>
        </p:txBody>
      </p:sp>
      <p:graphicFrame>
        <p:nvGraphicFramePr>
          <p:cNvPr id="14" name="Table 4">
            <a:extLst>
              <a:ext uri="{FF2B5EF4-FFF2-40B4-BE49-F238E27FC236}">
                <a16:creationId xmlns:a16="http://schemas.microsoft.com/office/drawing/2014/main" id="{3B90AD57-76C3-B627-452C-41659135678D}"/>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dirty="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78B3169C-758F-F593-CAAC-0F0AAEFEDFA8}"/>
              </a:ext>
            </a:extLst>
          </p:cNvPr>
          <p:cNvGraphicFramePr>
            <a:graphicFrameLocks noGrp="1"/>
          </p:cNvGraphicFramePr>
          <p:nvPr>
            <p:extLst>
              <p:ext uri="{D42A27DB-BD31-4B8C-83A1-F6EECF244321}">
                <p14:modId xmlns:p14="http://schemas.microsoft.com/office/powerpoint/2010/main" val="2753346553"/>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JSR</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XX</a:t>
                      </a:r>
                    </a:p>
                  </a:txBody>
                  <a:tcPr/>
                </a:tc>
                <a:tc>
                  <a:txBody>
                    <a:bodyPr/>
                    <a:lstStyle/>
                    <a:p>
                      <a:pPr algn="ctr"/>
                      <a:r>
                        <a:rPr lang="en-US" sz="1300" dirty="0"/>
                        <a:t>X</a:t>
                      </a:r>
                    </a:p>
                  </a:txBody>
                  <a:tcPr/>
                </a:tc>
                <a:tc>
                  <a:txBody>
                    <a:bodyPr/>
                    <a:lstStyle/>
                    <a:p>
                      <a:pPr algn="ctr"/>
                      <a:r>
                        <a:rPr lang="en-US" sz="1300" dirty="0" err="1"/>
                        <a:t>OpCode</a:t>
                      </a:r>
                      <a:r>
                        <a:rPr lang="en-US" sz="1300" dirty="0"/>
                        <a:t>=0x10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B4DC4DFC-C86E-0BEC-AFD7-75FAF187D55D}"/>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10</a:t>
            </a:r>
          </a:p>
        </p:txBody>
      </p:sp>
      <p:sp>
        <p:nvSpPr>
          <p:cNvPr id="6" name="TextBox 5">
            <a:extLst>
              <a:ext uri="{FF2B5EF4-FFF2-40B4-BE49-F238E27FC236}">
                <a16:creationId xmlns:a16="http://schemas.microsoft.com/office/drawing/2014/main" id="{7D622C29-7235-DD28-BD1F-10BC027AA9FD}"/>
              </a:ext>
            </a:extLst>
          </p:cNvPr>
          <p:cNvSpPr txBox="1"/>
          <p:nvPr/>
        </p:nvSpPr>
        <p:spPr>
          <a:xfrm>
            <a:off x="8584876" y="5105005"/>
            <a:ext cx="776175"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JSR</a:t>
            </a:r>
          </a:p>
        </p:txBody>
      </p:sp>
      <p:sp>
        <p:nvSpPr>
          <p:cNvPr id="7" name="TextBox 6">
            <a:extLst>
              <a:ext uri="{FF2B5EF4-FFF2-40B4-BE49-F238E27FC236}">
                <a16:creationId xmlns:a16="http://schemas.microsoft.com/office/drawing/2014/main" id="{4DBECC07-4EB8-DA08-DFFD-15411969A1D9}"/>
              </a:ext>
            </a:extLst>
          </p:cNvPr>
          <p:cNvSpPr txBox="1"/>
          <p:nvPr/>
        </p:nvSpPr>
        <p:spPr>
          <a:xfrm>
            <a:off x="4716581" y="5012672"/>
            <a:ext cx="3570208" cy="707886"/>
          </a:xfrm>
          <a:prstGeom prst="rect">
            <a:avLst/>
          </a:prstGeom>
          <a:noFill/>
        </p:spPr>
        <p:txBody>
          <a:bodyPr wrap="none" rtlCol="0">
            <a:spAutoFit/>
          </a:bodyPr>
          <a:lstStyle/>
          <a:p>
            <a:r>
              <a:rPr lang="en-US" sz="2000" dirty="0">
                <a:solidFill>
                  <a:srgbClr val="00B050"/>
                </a:solidFill>
                <a:latin typeface="Consolas" panose="020B0609020204030204" pitchFamily="49" charset="0"/>
              </a:rPr>
              <a:t>SP--; *SP = PC[H]; SP--;</a:t>
            </a:r>
          </a:p>
          <a:p>
            <a:r>
              <a:rPr lang="en-US" sz="2000" dirty="0">
                <a:solidFill>
                  <a:srgbClr val="00B050"/>
                </a:solidFill>
                <a:latin typeface="Consolas" panose="020B0609020204030204" pitchFamily="49" charset="0"/>
              </a:rPr>
              <a:t>*SP = PC[L]; PC = DP;</a:t>
            </a:r>
          </a:p>
        </p:txBody>
      </p:sp>
    </p:spTree>
    <p:extLst>
      <p:ext uri="{BB962C8B-B14F-4D97-AF65-F5344CB8AC3E}">
        <p14:creationId xmlns:p14="http://schemas.microsoft.com/office/powerpoint/2010/main" val="24331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D9FF6-6D1A-B11F-0796-31220323FB5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E55CAA9-ADBE-FBED-CA9E-958DB9DDA198}"/>
              </a:ext>
            </a:extLst>
          </p:cNvPr>
          <p:cNvSpPr>
            <a:spLocks noGrp="1"/>
          </p:cNvSpPr>
          <p:nvPr>
            <p:ph type="ctrTitle"/>
          </p:nvPr>
        </p:nvSpPr>
        <p:spPr>
          <a:xfrm>
            <a:off x="914400" y="182880"/>
            <a:ext cx="9144000" cy="457200"/>
          </a:xfrm>
        </p:spPr>
        <p:txBody>
          <a:bodyPr/>
          <a:lstStyle/>
          <a:p>
            <a:r>
              <a:rPr lang="en-US" dirty="0"/>
              <a:t>Micro-Instructions Control: RTS (10001)</a:t>
            </a:r>
          </a:p>
        </p:txBody>
      </p:sp>
      <p:graphicFrame>
        <p:nvGraphicFramePr>
          <p:cNvPr id="5" name="Table 4">
            <a:extLst>
              <a:ext uri="{FF2B5EF4-FFF2-40B4-BE49-F238E27FC236}">
                <a16:creationId xmlns:a16="http://schemas.microsoft.com/office/drawing/2014/main" id="{3588C052-5DC6-D28B-7EB0-E24E11F9CDC2}"/>
              </a:ext>
            </a:extLst>
          </p:cNvPr>
          <p:cNvGraphicFramePr>
            <a:graphicFrameLocks noGrp="1"/>
          </p:cNvGraphicFramePr>
          <p:nvPr>
            <p:extLst>
              <p:ext uri="{D42A27DB-BD31-4B8C-83A1-F6EECF244321}">
                <p14:modId xmlns:p14="http://schemas.microsoft.com/office/powerpoint/2010/main" val="3765301173"/>
              </p:ext>
            </p:extLst>
          </p:nvPr>
        </p:nvGraphicFramePr>
        <p:xfrm>
          <a:off x="4716581" y="742463"/>
          <a:ext cx="6249874" cy="312875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0x01_80_00</a:t>
                      </a:r>
                    </a:p>
                  </a:txBody>
                  <a:tcPr/>
                </a:tc>
                <a:tc>
                  <a:txBody>
                    <a:bodyPr/>
                    <a:lstStyle/>
                    <a:p>
                      <a:pPr algn="l"/>
                      <a:r>
                        <a:rPr lang="en-US" sz="1200" dirty="0"/>
                        <a:t>(SP++;) Increment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0x06_c5_00</a:t>
                      </a:r>
                    </a:p>
                  </a:txBody>
                  <a:tcPr/>
                </a:tc>
                <a:tc>
                  <a:txBody>
                    <a:bodyPr/>
                    <a:lstStyle/>
                    <a:p>
                      <a:pPr algn="l"/>
                      <a:r>
                        <a:rPr lang="en-US" sz="1200" dirty="0"/>
                        <a:t>(DHPC = *SP; SP--;) Write SP to the Address Bus, Set Memory to write to the Data Bus, Set DHPC to read from the Data Bus, and decrement SP.</a:t>
                      </a:r>
                    </a:p>
                  </a:txBody>
                  <a:tcPr/>
                </a:tc>
                <a:extLst>
                  <a:ext uri="{0D108BD9-81ED-4DB2-BD59-A6C34878D82A}">
                    <a16:rowId xmlns:a16="http://schemas.microsoft.com/office/drawing/2014/main" val="631651838"/>
                  </a:ext>
                </a:extLst>
              </a:tr>
              <a:tr h="579120">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0x03_c5_00</a:t>
                      </a:r>
                    </a:p>
                  </a:txBody>
                  <a:tcPr/>
                </a:tc>
                <a:tc>
                  <a:txBody>
                    <a:bodyPr/>
                    <a:lstStyle/>
                    <a:p>
                      <a:pPr algn="l"/>
                      <a:r>
                        <a:rPr lang="en-US" sz="1200" dirty="0"/>
                        <a:t>(PC[L] = *SP; SP++;) Write SP to the Address Bus, Set Memory to write to the Data Bus, Set PC[L] to read from the Data Bus (and PC[H] = DHPC), and increment SP.</a:t>
                      </a:r>
                    </a:p>
                  </a:txBody>
                  <a:tcPr/>
                </a:tc>
                <a:extLst>
                  <a:ext uri="{0D108BD9-81ED-4DB2-BD59-A6C34878D82A}">
                    <a16:rowId xmlns:a16="http://schemas.microsoft.com/office/drawing/2014/main" val="1338880606"/>
                  </a:ext>
                </a:extLst>
              </a:tr>
              <a:tr h="57912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0x01_80_80</a:t>
                      </a:r>
                    </a:p>
                  </a:txBody>
                  <a:tcPr/>
                </a:tc>
                <a:tc>
                  <a:txBody>
                    <a:bodyPr/>
                    <a:lstStyle/>
                    <a:p>
                      <a:pPr algn="l"/>
                      <a:r>
                        <a:rPr lang="en-US" sz="1200" dirty="0"/>
                        <a:t>(SP++;) Increment SP and Advance PC.</a:t>
                      </a:r>
                    </a:p>
                  </a:txBody>
                  <a:tcPr/>
                </a:tc>
                <a:extLst>
                  <a:ext uri="{0D108BD9-81ED-4DB2-BD59-A6C34878D82A}">
                    <a16:rowId xmlns:a16="http://schemas.microsoft.com/office/drawing/2014/main" val="507231817"/>
                  </a:ext>
                </a:extLst>
              </a:tr>
            </a:tbl>
          </a:graphicData>
        </a:graphic>
      </p:graphicFrame>
      <p:pic>
        <p:nvPicPr>
          <p:cNvPr id="2" name="Picture 1">
            <a:hlinkClick r:id="rId3" action="ppaction://hlinksldjump"/>
            <a:extLst>
              <a:ext uri="{FF2B5EF4-FFF2-40B4-BE49-F238E27FC236}">
                <a16:creationId xmlns:a16="http://schemas.microsoft.com/office/drawing/2014/main" id="{C7213E28-90B9-E153-D551-49CF0B6D1CA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7A8BDC13-907A-105A-60AB-006150257600}"/>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74</a:t>
            </a:fld>
            <a:endParaRPr lang="en-US" b="1">
              <a:solidFill>
                <a:schemeClr val="bg1"/>
              </a:solidFill>
            </a:endParaRPr>
          </a:p>
        </p:txBody>
      </p:sp>
      <p:graphicFrame>
        <p:nvGraphicFramePr>
          <p:cNvPr id="14" name="Table 4">
            <a:extLst>
              <a:ext uri="{FF2B5EF4-FFF2-40B4-BE49-F238E27FC236}">
                <a16:creationId xmlns:a16="http://schemas.microsoft.com/office/drawing/2014/main" id="{ED70C8FA-748D-5D91-44C7-0989CEF2A91E}"/>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EE0DFB-0671-6951-FFDF-01D7F071F356}"/>
              </a:ext>
            </a:extLst>
          </p:cNvPr>
          <p:cNvGraphicFramePr>
            <a:graphicFrameLocks noGrp="1"/>
          </p:cNvGraphicFramePr>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POP</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Rd</a:t>
                      </a:r>
                    </a:p>
                  </a:txBody>
                  <a:tcPr/>
                </a:tc>
                <a:tc>
                  <a:txBody>
                    <a:bodyPr/>
                    <a:lstStyle/>
                    <a:p>
                      <a:pPr algn="ctr"/>
                      <a:r>
                        <a:rPr lang="en-US" sz="1300" dirty="0"/>
                        <a:t>X</a:t>
                      </a:r>
                    </a:p>
                  </a:txBody>
                  <a:tcPr/>
                </a:tc>
                <a:tc>
                  <a:txBody>
                    <a:bodyPr/>
                    <a:lstStyle/>
                    <a:p>
                      <a:pPr algn="ctr"/>
                      <a:r>
                        <a:rPr lang="en-US" sz="1300" dirty="0" err="1"/>
                        <a:t>OpCode</a:t>
                      </a:r>
                      <a:r>
                        <a:rPr lang="en-US" sz="1300" dirty="0"/>
                        <a:t>=0x0f</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3703536-D4E9-C0AD-46D5-B02AA850C4DC}"/>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11</a:t>
            </a:r>
          </a:p>
        </p:txBody>
      </p:sp>
      <p:sp>
        <p:nvSpPr>
          <p:cNvPr id="6" name="TextBox 5">
            <a:extLst>
              <a:ext uri="{FF2B5EF4-FFF2-40B4-BE49-F238E27FC236}">
                <a16:creationId xmlns:a16="http://schemas.microsoft.com/office/drawing/2014/main" id="{7E5C7FF3-741B-2204-9EAF-5E7C1831DA34}"/>
              </a:ext>
            </a:extLst>
          </p:cNvPr>
          <p:cNvSpPr txBox="1"/>
          <p:nvPr/>
        </p:nvSpPr>
        <p:spPr>
          <a:xfrm>
            <a:off x="10898970" y="4847867"/>
            <a:ext cx="776175"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RTS</a:t>
            </a:r>
          </a:p>
        </p:txBody>
      </p:sp>
      <p:sp>
        <p:nvSpPr>
          <p:cNvPr id="7" name="TextBox 6">
            <a:extLst>
              <a:ext uri="{FF2B5EF4-FFF2-40B4-BE49-F238E27FC236}">
                <a16:creationId xmlns:a16="http://schemas.microsoft.com/office/drawing/2014/main" id="{E59513FE-61DE-15F2-E0CE-6D73B277653C}"/>
              </a:ext>
            </a:extLst>
          </p:cNvPr>
          <p:cNvSpPr txBox="1"/>
          <p:nvPr/>
        </p:nvSpPr>
        <p:spPr>
          <a:xfrm>
            <a:off x="4667486" y="4361643"/>
            <a:ext cx="5508239" cy="1384995"/>
          </a:xfrm>
          <a:prstGeom prst="rect">
            <a:avLst/>
          </a:prstGeom>
          <a:noFill/>
        </p:spPr>
        <p:txBody>
          <a:bodyPr wrap="none" rtlCol="0">
            <a:spAutoFit/>
          </a:bodyPr>
          <a:lstStyle/>
          <a:p>
            <a:r>
              <a:rPr lang="en-US" sz="2800" dirty="0">
                <a:solidFill>
                  <a:srgbClr val="00B050"/>
                </a:solidFill>
                <a:latin typeface="Consolas" panose="020B0609020204030204" pitchFamily="49" charset="0"/>
              </a:rPr>
              <a:t>SP++; DHPC = *SP; SP--; </a:t>
            </a:r>
          </a:p>
          <a:p>
            <a:r>
              <a:rPr lang="en-US" sz="2800" dirty="0">
                <a:solidFill>
                  <a:srgbClr val="00B050"/>
                </a:solidFill>
                <a:latin typeface="Consolas" panose="020B0609020204030204" pitchFamily="49" charset="0"/>
              </a:rPr>
              <a:t>PC[L] = *SP, PC[H] = DHPC; </a:t>
            </a:r>
          </a:p>
          <a:p>
            <a:r>
              <a:rPr lang="en-US" sz="2800" dirty="0">
                <a:solidFill>
                  <a:srgbClr val="00B050"/>
                </a:solidFill>
                <a:latin typeface="Consolas" panose="020B0609020204030204" pitchFamily="49" charset="0"/>
              </a:rPr>
              <a:t>SP++; SP++;</a:t>
            </a:r>
          </a:p>
        </p:txBody>
      </p:sp>
    </p:spTree>
    <p:extLst>
      <p:ext uri="{BB962C8B-B14F-4D97-AF65-F5344CB8AC3E}">
        <p14:creationId xmlns:p14="http://schemas.microsoft.com/office/powerpoint/2010/main" val="178774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0CD7D-F44E-F6DF-D3AB-A3E71AA53B2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2FD16503-5467-A048-091B-52B859C1610D}"/>
              </a:ext>
            </a:extLst>
          </p:cNvPr>
          <p:cNvSpPr>
            <a:spLocks noGrp="1"/>
          </p:cNvSpPr>
          <p:nvPr>
            <p:ph type="ctrTitle"/>
          </p:nvPr>
        </p:nvSpPr>
        <p:spPr>
          <a:xfrm>
            <a:off x="914400" y="182880"/>
            <a:ext cx="9144000" cy="457200"/>
          </a:xfrm>
        </p:spPr>
        <p:txBody>
          <a:bodyPr/>
          <a:lstStyle/>
          <a:p>
            <a:r>
              <a:rPr lang="en-US" dirty="0"/>
              <a:t>Micro-Instructions Control: </a:t>
            </a:r>
            <a:r>
              <a:rPr lang="en-US" dirty="0">
                <a:solidFill>
                  <a:schemeClr val="dk1"/>
                </a:solidFill>
              </a:rPr>
              <a:t>Load Data Byte with Offset 1 </a:t>
            </a:r>
            <a:r>
              <a:rPr lang="en-US" dirty="0"/>
              <a:t>(LDW1) (10100)</a:t>
            </a:r>
          </a:p>
        </p:txBody>
      </p:sp>
      <p:graphicFrame>
        <p:nvGraphicFramePr>
          <p:cNvPr id="5" name="Table 4">
            <a:extLst>
              <a:ext uri="{FF2B5EF4-FFF2-40B4-BE49-F238E27FC236}">
                <a16:creationId xmlns:a16="http://schemas.microsoft.com/office/drawing/2014/main" id="{0E73FA4E-A49D-9545-E8EC-3133E09DAFA6}"/>
              </a:ext>
            </a:extLst>
          </p:cNvPr>
          <p:cNvGraphicFramePr>
            <a:graphicFrameLocks noGrp="1"/>
          </p:cNvGraphicFramePr>
          <p:nvPr>
            <p:extLst>
              <p:ext uri="{D42A27DB-BD31-4B8C-83A1-F6EECF244321}">
                <p14:modId xmlns:p14="http://schemas.microsoft.com/office/powerpoint/2010/main" val="2329603582"/>
              </p:ext>
            </p:extLst>
          </p:nvPr>
        </p:nvGraphicFramePr>
        <p:xfrm>
          <a:off x="4716581" y="742463"/>
          <a:ext cx="6249874" cy="197559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 from the 16-bit adder.</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0x10_04_20</a:t>
                      </a:r>
                    </a:p>
                  </a:txBody>
                  <a:tcPr/>
                </a:tc>
                <a:tc>
                  <a:txBody>
                    <a:bodyPr/>
                    <a:lstStyle/>
                    <a:p>
                      <a:pPr algn="l"/>
                      <a:r>
                        <a:rPr lang="en-US" sz="1200" dirty="0"/>
                        <a:t>Write </a:t>
                      </a:r>
                      <a:r>
                        <a:rPr lang="en-US" sz="1200" dirty="0" err="1"/>
                        <a:t>TmpAR</a:t>
                      </a:r>
                      <a:r>
                        <a:rPr lang="en-US" sz="1200" dirty="0"/>
                        <a:t> to the Address Bus, Write Memory data word to the Data Bus,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87E7A34B-1456-EB10-F5D6-7F6CDC3F4A80}"/>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E071211-4972-1148-2B4D-35CD83D1C6F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75</a:t>
            </a:fld>
            <a:endParaRPr lang="en-US" b="1">
              <a:solidFill>
                <a:schemeClr val="bg1"/>
              </a:solidFill>
            </a:endParaRPr>
          </a:p>
        </p:txBody>
      </p:sp>
      <p:graphicFrame>
        <p:nvGraphicFramePr>
          <p:cNvPr id="14" name="Table 4">
            <a:extLst>
              <a:ext uri="{FF2B5EF4-FFF2-40B4-BE49-F238E27FC236}">
                <a16:creationId xmlns:a16="http://schemas.microsoft.com/office/drawing/2014/main" id="{33A00062-0D5C-B315-8177-E0E4FA98296D}"/>
              </a:ext>
            </a:extLst>
          </p:cNvPr>
          <p:cNvGraphicFramePr>
            <a:graphicFrameLocks noGrp="1"/>
          </p:cNvGraphicFramePr>
          <p:nvPr>
            <p:extLst>
              <p:ext uri="{D42A27DB-BD31-4B8C-83A1-F6EECF244321}">
                <p14:modId xmlns:p14="http://schemas.microsoft.com/office/powerpoint/2010/main" val="3918007833"/>
              </p:ext>
            </p:extLst>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0042F1B9-5FBF-B518-81CA-93FA187445CA}"/>
              </a:ext>
            </a:extLst>
          </p:cNvPr>
          <p:cNvGraphicFramePr>
            <a:graphicFrameLocks noGrp="1"/>
          </p:cNvGraphicFramePr>
          <p:nvPr>
            <p:extLst>
              <p:ext uri="{D42A27DB-BD31-4B8C-83A1-F6EECF244321}">
                <p14:modId xmlns:p14="http://schemas.microsoft.com/office/powerpoint/2010/main" val="4143771633"/>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=14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A2161D5F-117C-9DDC-9241-F30E30354324}"/>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03429238-B0DE-D4ED-BF3A-4B8B4A241C91}"/>
              </a:ext>
            </a:extLst>
          </p:cNvPr>
          <p:cNvGraphicFramePr>
            <a:graphicFrameLocks noGrp="1"/>
          </p:cNvGraphicFramePr>
          <p:nvPr>
            <p:extLst>
              <p:ext uri="{D42A27DB-BD31-4B8C-83A1-F6EECF244321}">
                <p14:modId xmlns:p14="http://schemas.microsoft.com/office/powerpoint/2010/main" val="4040523012"/>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CF369890-D1AD-C0C2-5F7B-BB3A623E4E6D}"/>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LDW R2, 16(%SP)</a:t>
            </a:r>
          </a:p>
        </p:txBody>
      </p:sp>
      <p:sp>
        <p:nvSpPr>
          <p:cNvPr id="7" name="TextBox 6">
            <a:extLst>
              <a:ext uri="{FF2B5EF4-FFF2-40B4-BE49-F238E27FC236}">
                <a16:creationId xmlns:a16="http://schemas.microsoft.com/office/drawing/2014/main" id="{8CAFF83A-6EEA-1244-5974-C8707D71A068}"/>
              </a:ext>
            </a:extLst>
          </p:cNvPr>
          <p:cNvSpPr txBox="1"/>
          <p:nvPr/>
        </p:nvSpPr>
        <p:spPr>
          <a:xfrm>
            <a:off x="6615404" y="4495763"/>
            <a:ext cx="393088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a:t>
            </a:r>
          </a:p>
        </p:txBody>
      </p:sp>
    </p:spTree>
    <p:extLst>
      <p:ext uri="{BB962C8B-B14F-4D97-AF65-F5344CB8AC3E}">
        <p14:creationId xmlns:p14="http://schemas.microsoft.com/office/powerpoint/2010/main" val="317832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2EFBB-12AA-CFAD-96D4-3B156C531C2C}"/>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DB381B1-931B-4516-89CC-862CE3E828B7}"/>
              </a:ext>
            </a:extLst>
          </p:cNvPr>
          <p:cNvSpPr>
            <a:spLocks noGrp="1"/>
          </p:cNvSpPr>
          <p:nvPr>
            <p:ph type="ctrTitle"/>
          </p:nvPr>
        </p:nvSpPr>
        <p:spPr>
          <a:xfrm>
            <a:off x="914400" y="182880"/>
            <a:ext cx="9144000" cy="457200"/>
          </a:xfrm>
        </p:spPr>
        <p:txBody>
          <a:bodyPr/>
          <a:lstStyle/>
          <a:p>
            <a:r>
              <a:rPr lang="en-US" dirty="0"/>
              <a:t>Micro-Instructions Control: </a:t>
            </a:r>
            <a:r>
              <a:rPr lang="en-US" dirty="0">
                <a:solidFill>
                  <a:schemeClr val="dk1"/>
                </a:solidFill>
              </a:rPr>
              <a:t>Load Data Byte with Offset 2 </a:t>
            </a:r>
            <a:r>
              <a:rPr lang="en-US" dirty="0"/>
              <a:t>(LDW2) (10101)</a:t>
            </a:r>
          </a:p>
        </p:txBody>
      </p:sp>
      <p:graphicFrame>
        <p:nvGraphicFramePr>
          <p:cNvPr id="5" name="Table 4">
            <a:extLst>
              <a:ext uri="{FF2B5EF4-FFF2-40B4-BE49-F238E27FC236}">
                <a16:creationId xmlns:a16="http://schemas.microsoft.com/office/drawing/2014/main" id="{5EDF7538-1DA9-AFC5-8FC5-E039753EFB43}"/>
              </a:ext>
            </a:extLst>
          </p:cNvPr>
          <p:cNvGraphicFramePr>
            <a:graphicFrameLocks noGrp="1"/>
          </p:cNvGraphicFramePr>
          <p:nvPr/>
        </p:nvGraphicFramePr>
        <p:xfrm>
          <a:off x="4716581" y="742463"/>
          <a:ext cx="6249874" cy="197559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 from the 16-bit adder.</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0x10_04_20</a:t>
                      </a:r>
                    </a:p>
                  </a:txBody>
                  <a:tcPr/>
                </a:tc>
                <a:tc>
                  <a:txBody>
                    <a:bodyPr/>
                    <a:lstStyle/>
                    <a:p>
                      <a:pPr algn="l"/>
                      <a:r>
                        <a:rPr lang="en-US" sz="1200" dirty="0"/>
                        <a:t>Write </a:t>
                      </a:r>
                      <a:r>
                        <a:rPr lang="en-US" sz="1200" dirty="0" err="1"/>
                        <a:t>TmpAR</a:t>
                      </a:r>
                      <a:r>
                        <a:rPr lang="en-US" sz="1200" dirty="0"/>
                        <a:t> to the Address Bus, Write Memory data word to the Data Bus,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32AEBA81-3CAC-EDF0-F091-DEEBAB3990D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B6089AAF-E62D-AE7C-30A9-5A23233DA35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76</a:t>
            </a:fld>
            <a:endParaRPr lang="en-US" b="1">
              <a:solidFill>
                <a:schemeClr val="bg1"/>
              </a:solidFill>
            </a:endParaRPr>
          </a:p>
        </p:txBody>
      </p:sp>
      <p:graphicFrame>
        <p:nvGraphicFramePr>
          <p:cNvPr id="14" name="Table 4">
            <a:extLst>
              <a:ext uri="{FF2B5EF4-FFF2-40B4-BE49-F238E27FC236}">
                <a16:creationId xmlns:a16="http://schemas.microsoft.com/office/drawing/2014/main" id="{6FA0D27E-3CCF-50C6-DE02-68CD6394A465}"/>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99AD4BD-8E5F-289E-B91F-0CEC234D132F}"/>
              </a:ext>
            </a:extLst>
          </p:cNvPr>
          <p:cNvGraphicFramePr>
            <a:graphicFrameLocks noGrp="1"/>
          </p:cNvGraphicFramePr>
          <p:nvPr>
            <p:extLst>
              <p:ext uri="{D42A27DB-BD31-4B8C-83A1-F6EECF244321}">
                <p14:modId xmlns:p14="http://schemas.microsoft.com/office/powerpoint/2010/main" val="3169141822"/>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=15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461E3B2-C8E9-864E-B3D9-2FCC7130800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15</a:t>
            </a:r>
          </a:p>
        </p:txBody>
      </p:sp>
      <p:graphicFrame>
        <p:nvGraphicFramePr>
          <p:cNvPr id="8" name="Table 6">
            <a:extLst>
              <a:ext uri="{FF2B5EF4-FFF2-40B4-BE49-F238E27FC236}">
                <a16:creationId xmlns:a16="http://schemas.microsoft.com/office/drawing/2014/main" id="{28952755-C2F6-2076-1E5D-B6A19EAB0BC1}"/>
              </a:ext>
            </a:extLst>
          </p:cNvPr>
          <p:cNvGraphicFramePr>
            <a:graphicFrameLocks noGrp="1"/>
          </p:cNvGraphicFramePr>
          <p:nvPr>
            <p:extLst>
              <p:ext uri="{D42A27DB-BD31-4B8C-83A1-F6EECF244321}">
                <p14:modId xmlns:p14="http://schemas.microsoft.com/office/powerpoint/2010/main" val="2862695400"/>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4544F394-A413-8D43-965C-5E8D0FFD3FBF}"/>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LDW R2, 16(%BP)</a:t>
            </a:r>
          </a:p>
        </p:txBody>
      </p:sp>
      <p:sp>
        <p:nvSpPr>
          <p:cNvPr id="7" name="TextBox 6">
            <a:extLst>
              <a:ext uri="{FF2B5EF4-FFF2-40B4-BE49-F238E27FC236}">
                <a16:creationId xmlns:a16="http://schemas.microsoft.com/office/drawing/2014/main" id="{E79F24B0-AD27-3974-CAD1-6C3F7AB0C10F}"/>
              </a:ext>
            </a:extLst>
          </p:cNvPr>
          <p:cNvSpPr txBox="1"/>
          <p:nvPr/>
        </p:nvSpPr>
        <p:spPr>
          <a:xfrm>
            <a:off x="6615404" y="4495763"/>
            <a:ext cx="393088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a:t>
            </a:r>
          </a:p>
        </p:txBody>
      </p:sp>
    </p:spTree>
    <p:extLst>
      <p:ext uri="{BB962C8B-B14F-4D97-AF65-F5344CB8AC3E}">
        <p14:creationId xmlns:p14="http://schemas.microsoft.com/office/powerpoint/2010/main" val="92697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2BFAE-2BDB-2E30-9E79-6CF7D052BD0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E88296B-E9B1-10A4-22D9-3D3286586057}"/>
              </a:ext>
            </a:extLst>
          </p:cNvPr>
          <p:cNvSpPr>
            <a:spLocks noGrp="1"/>
          </p:cNvSpPr>
          <p:nvPr>
            <p:ph type="ctrTitle"/>
          </p:nvPr>
        </p:nvSpPr>
        <p:spPr>
          <a:xfrm>
            <a:off x="914400" y="182880"/>
            <a:ext cx="9144000" cy="457200"/>
          </a:xfrm>
        </p:spPr>
        <p:txBody>
          <a:bodyPr/>
          <a:lstStyle/>
          <a:p>
            <a:r>
              <a:rPr lang="en-US" dirty="0"/>
              <a:t>Micro-Instructions Control: Store Data Byte with Offset 1 (SDW1) (10110)</a:t>
            </a:r>
          </a:p>
        </p:txBody>
      </p:sp>
      <p:graphicFrame>
        <p:nvGraphicFramePr>
          <p:cNvPr id="5" name="Table 4">
            <a:extLst>
              <a:ext uri="{FF2B5EF4-FFF2-40B4-BE49-F238E27FC236}">
                <a16:creationId xmlns:a16="http://schemas.microsoft.com/office/drawing/2014/main" id="{B2DF9C6D-E18C-FB77-F334-7A3B7C81B964}"/>
              </a:ext>
            </a:extLst>
          </p:cNvPr>
          <p:cNvGraphicFramePr>
            <a:graphicFrameLocks noGrp="1"/>
          </p:cNvGraphicFramePr>
          <p:nvPr>
            <p:extLst>
              <p:ext uri="{D42A27DB-BD31-4B8C-83A1-F6EECF244321}">
                <p14:modId xmlns:p14="http://schemas.microsoft.com/office/powerpoint/2010/main" val="3802436728"/>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write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0x10_28_10</a:t>
                      </a:r>
                    </a:p>
                  </a:txBody>
                  <a:tcPr/>
                </a:tc>
                <a:tc>
                  <a:txBody>
                    <a:bodyPr/>
                    <a:lstStyle/>
                    <a:p>
                      <a:pPr algn="l"/>
                      <a:r>
                        <a:rPr lang="en-US" sz="1200" dirty="0"/>
                        <a:t>Write </a:t>
                      </a:r>
                      <a:r>
                        <a:rPr lang="en-US" sz="1200" dirty="0" err="1"/>
                        <a:t>TmpAR</a:t>
                      </a:r>
                      <a:r>
                        <a:rPr lang="en-US" sz="1200" dirty="0"/>
                        <a:t> to the Address Bus, write Rs (Rd) to the Data Bus, and set Memory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B8AE6F08-AF30-067F-3036-58069DAC93E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1808A1A7-AB55-1E12-65C3-1EF83ECA890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77</a:t>
            </a:fld>
            <a:endParaRPr lang="en-US" b="1">
              <a:solidFill>
                <a:schemeClr val="bg1"/>
              </a:solidFill>
            </a:endParaRPr>
          </a:p>
        </p:txBody>
      </p:sp>
      <p:graphicFrame>
        <p:nvGraphicFramePr>
          <p:cNvPr id="14" name="Table 4">
            <a:extLst>
              <a:ext uri="{FF2B5EF4-FFF2-40B4-BE49-F238E27FC236}">
                <a16:creationId xmlns:a16="http://schemas.microsoft.com/office/drawing/2014/main" id="{61775993-F8A5-7879-62C3-1295C3D04082}"/>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FD4D6F06-8088-1C32-ADFB-A52488FEDA10}"/>
              </a:ext>
            </a:extLst>
          </p:cNvPr>
          <p:cNvGraphicFramePr>
            <a:graphicFrameLocks noGrp="1"/>
          </p:cNvGraphicFramePr>
          <p:nvPr>
            <p:extLst>
              <p:ext uri="{D42A27DB-BD31-4B8C-83A1-F6EECF244321}">
                <p14:modId xmlns:p14="http://schemas.microsoft.com/office/powerpoint/2010/main" val="1593699586"/>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SDW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Rs (Rd)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=16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ABDD12CA-91D0-BB27-5BE6-55AB3997A132}"/>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16</a:t>
            </a:r>
          </a:p>
        </p:txBody>
      </p:sp>
      <p:graphicFrame>
        <p:nvGraphicFramePr>
          <p:cNvPr id="8" name="Table 6">
            <a:extLst>
              <a:ext uri="{FF2B5EF4-FFF2-40B4-BE49-F238E27FC236}">
                <a16:creationId xmlns:a16="http://schemas.microsoft.com/office/drawing/2014/main" id="{9ED5A634-59A7-51C3-7253-CF9583555F36}"/>
              </a:ext>
            </a:extLst>
          </p:cNvPr>
          <p:cNvGraphicFramePr>
            <a:graphicFrameLocks noGrp="1"/>
          </p:cNvGraphicFramePr>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5447BB28-99EA-5726-21BC-6D23E2F95B09}"/>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SDW R2, 16(%SP)</a:t>
            </a:r>
          </a:p>
        </p:txBody>
      </p:sp>
      <p:sp>
        <p:nvSpPr>
          <p:cNvPr id="7" name="TextBox 6">
            <a:extLst>
              <a:ext uri="{FF2B5EF4-FFF2-40B4-BE49-F238E27FC236}">
                <a16:creationId xmlns:a16="http://schemas.microsoft.com/office/drawing/2014/main" id="{D746B2C5-420E-61DF-6700-2C88915395AA}"/>
              </a:ext>
            </a:extLst>
          </p:cNvPr>
          <p:cNvSpPr txBox="1"/>
          <p:nvPr/>
        </p:nvSpPr>
        <p:spPr>
          <a:xfrm>
            <a:off x="4876837" y="4495763"/>
            <a:ext cx="688842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 = Rs (Rd as source)</a:t>
            </a:r>
          </a:p>
        </p:txBody>
      </p:sp>
    </p:spTree>
    <p:extLst>
      <p:ext uri="{BB962C8B-B14F-4D97-AF65-F5344CB8AC3E}">
        <p14:creationId xmlns:p14="http://schemas.microsoft.com/office/powerpoint/2010/main" val="334360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9EFD1-CAFC-C119-CEE0-D44888A4804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459A99F-A78B-F13F-9CA7-E5786EE8A896}"/>
              </a:ext>
            </a:extLst>
          </p:cNvPr>
          <p:cNvSpPr>
            <a:spLocks noGrp="1"/>
          </p:cNvSpPr>
          <p:nvPr>
            <p:ph type="ctrTitle"/>
          </p:nvPr>
        </p:nvSpPr>
        <p:spPr>
          <a:xfrm>
            <a:off x="914400" y="182880"/>
            <a:ext cx="9144000" cy="457200"/>
          </a:xfrm>
        </p:spPr>
        <p:txBody>
          <a:bodyPr/>
          <a:lstStyle/>
          <a:p>
            <a:r>
              <a:rPr lang="en-US" dirty="0"/>
              <a:t>Micro-Instructions Control: Store Data Byte with Offset 2 (SDW2) (10111)</a:t>
            </a:r>
          </a:p>
        </p:txBody>
      </p:sp>
      <p:graphicFrame>
        <p:nvGraphicFramePr>
          <p:cNvPr id="5" name="Table 4">
            <a:extLst>
              <a:ext uri="{FF2B5EF4-FFF2-40B4-BE49-F238E27FC236}">
                <a16:creationId xmlns:a16="http://schemas.microsoft.com/office/drawing/2014/main" id="{F627796E-7072-C94F-9097-E55AACCDB33E}"/>
              </a:ext>
            </a:extLst>
          </p:cNvPr>
          <p:cNvGraphicFramePr>
            <a:graphicFrameLocks noGrp="1"/>
          </p:cNvGraphicFramePr>
          <p:nvPr>
            <p:extLst>
              <p:ext uri="{D42A27DB-BD31-4B8C-83A1-F6EECF244321}">
                <p14:modId xmlns:p14="http://schemas.microsoft.com/office/powerpoint/2010/main" val="4031063238"/>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a:t>0x08_00_40</a:t>
                      </a:r>
                      <a:endParaRPr lang="en-US" sz="1200" dirty="0"/>
                    </a:p>
                  </a:txBody>
                  <a:tcPr/>
                </a:tc>
                <a:tc>
                  <a:txBody>
                    <a:bodyPr/>
                    <a:lstStyle/>
                    <a:p>
                      <a:pPr algn="l"/>
                      <a:r>
                        <a:rPr lang="en-US" sz="1200" dirty="0"/>
                        <a:t>Write Imm to the Data Bus, write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0x10_28_10</a:t>
                      </a:r>
                      <a:endParaRPr lang="en-US" sz="1200" dirty="0"/>
                    </a:p>
                  </a:txBody>
                  <a:tcPr/>
                </a:tc>
                <a:tc>
                  <a:txBody>
                    <a:bodyPr/>
                    <a:lstStyle/>
                    <a:p>
                      <a:pPr algn="l"/>
                      <a:r>
                        <a:rPr lang="en-US" sz="1200"/>
                        <a:t>Write TmpAR to the Address Bus, write Rs (Rd) to the Data Bus, and set Memory to read from the Data Bus.</a:t>
                      </a:r>
                      <a:endParaRPr lang="en-US" sz="1200" dirty="0"/>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0x00_00_80</a:t>
                      </a:r>
                      <a:endParaRPr lang="en-US" sz="1200" dirty="0"/>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035801AA-5029-0DBF-8AFB-BFBFBAC04B19}"/>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C6A4B16-A48F-ECDE-5027-F10632B3519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78</a:t>
            </a:fld>
            <a:endParaRPr lang="en-US" b="1">
              <a:solidFill>
                <a:schemeClr val="bg1"/>
              </a:solidFill>
            </a:endParaRPr>
          </a:p>
        </p:txBody>
      </p:sp>
      <p:graphicFrame>
        <p:nvGraphicFramePr>
          <p:cNvPr id="14" name="Table 4">
            <a:extLst>
              <a:ext uri="{FF2B5EF4-FFF2-40B4-BE49-F238E27FC236}">
                <a16:creationId xmlns:a16="http://schemas.microsoft.com/office/drawing/2014/main" id="{183037B6-4051-2DBE-00FA-0DAA1D313644}"/>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7E243013-41E5-038F-77CA-EFF4254152EB}"/>
              </a:ext>
            </a:extLst>
          </p:cNvPr>
          <p:cNvGraphicFramePr>
            <a:graphicFrameLocks noGrp="1"/>
          </p:cNvGraphicFramePr>
          <p:nvPr>
            <p:extLst>
              <p:ext uri="{D42A27DB-BD31-4B8C-83A1-F6EECF244321}">
                <p14:modId xmlns:p14="http://schemas.microsoft.com/office/powerpoint/2010/main" val="3447676147"/>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SDW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Rs (Rd)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=17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F880A3E9-DD48-B004-C843-2B190F68631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17</a:t>
            </a:r>
          </a:p>
        </p:txBody>
      </p:sp>
      <p:graphicFrame>
        <p:nvGraphicFramePr>
          <p:cNvPr id="8" name="Table 6">
            <a:extLst>
              <a:ext uri="{FF2B5EF4-FFF2-40B4-BE49-F238E27FC236}">
                <a16:creationId xmlns:a16="http://schemas.microsoft.com/office/drawing/2014/main" id="{D5676FAE-B7E2-295F-0CE1-27777E7786BB}"/>
              </a:ext>
            </a:extLst>
          </p:cNvPr>
          <p:cNvGraphicFramePr>
            <a:graphicFrameLocks noGrp="1"/>
          </p:cNvGraphicFramePr>
          <p:nvPr>
            <p:extLst>
              <p:ext uri="{D42A27DB-BD31-4B8C-83A1-F6EECF244321}">
                <p14:modId xmlns:p14="http://schemas.microsoft.com/office/powerpoint/2010/main" val="3417242325"/>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E363269C-81F2-6FEC-6893-C0FFECB6C248}"/>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SDW R2, 16(%BP)</a:t>
            </a:r>
          </a:p>
        </p:txBody>
      </p:sp>
      <p:sp>
        <p:nvSpPr>
          <p:cNvPr id="7" name="TextBox 6">
            <a:extLst>
              <a:ext uri="{FF2B5EF4-FFF2-40B4-BE49-F238E27FC236}">
                <a16:creationId xmlns:a16="http://schemas.microsoft.com/office/drawing/2014/main" id="{15AC6BEF-356D-ABD3-8DCF-8F63E4260BBF}"/>
              </a:ext>
            </a:extLst>
          </p:cNvPr>
          <p:cNvSpPr txBox="1"/>
          <p:nvPr/>
        </p:nvSpPr>
        <p:spPr>
          <a:xfrm>
            <a:off x="4876837" y="4495763"/>
            <a:ext cx="688842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 = Rs (Rd as source)</a:t>
            </a:r>
          </a:p>
        </p:txBody>
      </p:sp>
    </p:spTree>
    <p:extLst>
      <p:ext uri="{BB962C8B-B14F-4D97-AF65-F5344CB8AC3E}">
        <p14:creationId xmlns:p14="http://schemas.microsoft.com/office/powerpoint/2010/main" val="318317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021E-85D8-8B6F-B91B-51E534EA9500}"/>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810329A9-AB57-E092-FB86-B248B76AF665}"/>
              </a:ext>
            </a:extLst>
          </p:cNvPr>
          <p:cNvSpPr>
            <a:spLocks noGrp="1"/>
          </p:cNvSpPr>
          <p:nvPr>
            <p:ph type="ctrTitle"/>
          </p:nvPr>
        </p:nvSpPr>
        <p:spPr>
          <a:xfrm>
            <a:off x="914400" y="182880"/>
            <a:ext cx="9932068" cy="457200"/>
          </a:xfrm>
        </p:spPr>
        <p:txBody>
          <a:bodyPr/>
          <a:lstStyle/>
          <a:p>
            <a:r>
              <a:rPr lang="en-US" dirty="0"/>
              <a:t>Micro-Instructions Control: Address with Offset to Address 1 (MAA1) (11000)</a:t>
            </a:r>
          </a:p>
        </p:txBody>
      </p:sp>
      <p:graphicFrame>
        <p:nvGraphicFramePr>
          <p:cNvPr id="5" name="Table 4">
            <a:extLst>
              <a:ext uri="{FF2B5EF4-FFF2-40B4-BE49-F238E27FC236}">
                <a16:creationId xmlns:a16="http://schemas.microsoft.com/office/drawing/2014/main" id="{725877E0-DE7C-C2C4-ED12-E885F7DFB478}"/>
              </a:ext>
            </a:extLst>
          </p:cNvPr>
          <p:cNvGraphicFramePr>
            <a:graphicFrameLocks noGrp="1"/>
          </p:cNvGraphicFramePr>
          <p:nvPr>
            <p:extLst>
              <p:ext uri="{D42A27DB-BD31-4B8C-83A1-F6EECF244321}">
                <p14:modId xmlns:p14="http://schemas.microsoft.com/office/powerpoint/2010/main" val="2796957097"/>
              </p:ext>
            </p:extLst>
          </p:nvPr>
        </p:nvGraphicFramePr>
        <p:xfrm>
          <a:off x="4716581" y="742463"/>
          <a:ext cx="6249874" cy="3133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0x10_00_00</a:t>
                      </a:r>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0x32_00_00</a:t>
                      </a:r>
                    </a:p>
                  </a:txBody>
                  <a:tcPr/>
                </a:tc>
                <a:tc>
                  <a:txBody>
                    <a:bodyPr/>
                    <a:lstStyle/>
                    <a:p>
                      <a:pPr algn="l"/>
                      <a:r>
                        <a:rPr lang="en-US" sz="1200" dirty="0"/>
                        <a:t>Write </a:t>
                      </a:r>
                      <a:r>
                        <a:rPr lang="en-US" sz="1200" dirty="0" err="1"/>
                        <a:t>TmpAR</a:t>
                      </a:r>
                      <a:r>
                        <a:rPr lang="en-US" sz="1200" dirty="0"/>
                        <a:t> to the Address Bus, Address Bus Low register to the Data Bus, and set ARDest[L] to read from the Data Bus.</a:t>
                      </a:r>
                    </a:p>
                  </a:txBody>
                  <a:tcPr/>
                </a:tc>
                <a:extLst>
                  <a:ext uri="{0D108BD9-81ED-4DB2-BD59-A6C34878D82A}">
                    <a16:rowId xmlns:a16="http://schemas.microsoft.com/office/drawing/2014/main" val="1592812184"/>
                  </a:ext>
                </a:extLst>
              </a:tr>
              <a:tr h="37084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0x66_00_00</a:t>
                      </a:r>
                    </a:p>
                  </a:txBody>
                  <a:tcPr/>
                </a:tc>
                <a:tc>
                  <a:txBody>
                    <a:bodyPr/>
                    <a:lstStyle/>
                    <a:p>
                      <a:pPr algn="l"/>
                      <a:r>
                        <a:rPr lang="en-US" sz="1200" dirty="0"/>
                        <a:t>Write Address Bus High Register to the Data Bus and set ARDest[H] to read from the Data Bus.</a:t>
                      </a:r>
                    </a:p>
                  </a:txBody>
                  <a:tcPr/>
                </a:tc>
                <a:extLst>
                  <a:ext uri="{0D108BD9-81ED-4DB2-BD59-A6C34878D82A}">
                    <a16:rowId xmlns:a16="http://schemas.microsoft.com/office/drawing/2014/main" val="3699770866"/>
                  </a:ext>
                </a:extLst>
              </a:tr>
              <a:tr h="370840">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0x_00_00_80</a:t>
                      </a:r>
                    </a:p>
                  </a:txBody>
                  <a:tcPr/>
                </a:tc>
                <a:tc>
                  <a:txBody>
                    <a:bodyPr/>
                    <a:lstStyle/>
                    <a:p>
                      <a:pPr algn="l"/>
                      <a:r>
                        <a:rPr lang="en-US" sz="1200" dirty="0"/>
                        <a:t>Advance PC.</a:t>
                      </a:r>
                    </a:p>
                  </a:txBody>
                  <a:tcPr/>
                </a:tc>
                <a:extLst>
                  <a:ext uri="{0D108BD9-81ED-4DB2-BD59-A6C34878D82A}">
                    <a16:rowId xmlns:a16="http://schemas.microsoft.com/office/drawing/2014/main" val="3288668263"/>
                  </a:ext>
                </a:extLst>
              </a:tr>
            </a:tbl>
          </a:graphicData>
        </a:graphic>
      </p:graphicFrame>
      <p:pic>
        <p:nvPicPr>
          <p:cNvPr id="2" name="Picture 1">
            <a:hlinkClick r:id="rId3" action="ppaction://hlinksldjump"/>
            <a:extLst>
              <a:ext uri="{FF2B5EF4-FFF2-40B4-BE49-F238E27FC236}">
                <a16:creationId xmlns:a16="http://schemas.microsoft.com/office/drawing/2014/main" id="{637DF3AF-730D-11CD-6029-FBE6572D5E2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BA6D162-5692-93C2-A780-410A94454E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79</a:t>
            </a:fld>
            <a:endParaRPr lang="en-US" b="1">
              <a:solidFill>
                <a:schemeClr val="bg1"/>
              </a:solidFill>
            </a:endParaRPr>
          </a:p>
        </p:txBody>
      </p:sp>
      <p:graphicFrame>
        <p:nvGraphicFramePr>
          <p:cNvPr id="14" name="Table 4">
            <a:extLst>
              <a:ext uri="{FF2B5EF4-FFF2-40B4-BE49-F238E27FC236}">
                <a16:creationId xmlns:a16="http://schemas.microsoft.com/office/drawing/2014/main" id="{58B947B4-9BCF-A3B3-8D33-D5A4D6386FC2}"/>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7250E4-9A8C-15E6-96C1-D2FADD9716F9}"/>
              </a:ext>
            </a:extLst>
          </p:cNvPr>
          <p:cNvGraphicFramePr>
            <a:graphicFrameLocks noGrp="1"/>
          </p:cNvGraphicFramePr>
          <p:nvPr>
            <p:extLst>
              <p:ext uri="{D42A27DB-BD31-4B8C-83A1-F6EECF244321}">
                <p14:modId xmlns:p14="http://schemas.microsoft.com/office/powerpoint/2010/main" val="1389416027"/>
              </p:ext>
            </p:extLst>
          </p:nvPr>
        </p:nvGraphicFramePr>
        <p:xfrm>
          <a:off x="179752" y="5818357"/>
          <a:ext cx="10583500" cy="58674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146900">
                <a:tc>
                  <a:txBody>
                    <a:bodyPr/>
                    <a:lstStyle/>
                    <a:p>
                      <a:pPr algn="ctr"/>
                      <a:r>
                        <a:rPr lang="en-US" sz="1300" dirty="0"/>
                        <a:t>MAA</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ARDest</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=18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0ABE0075-99C1-4508-F26B-472A46398FE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18</a:t>
            </a:r>
          </a:p>
        </p:txBody>
      </p:sp>
      <p:sp>
        <p:nvSpPr>
          <p:cNvPr id="6" name="TextBox 5">
            <a:extLst>
              <a:ext uri="{FF2B5EF4-FFF2-40B4-BE49-F238E27FC236}">
                <a16:creationId xmlns:a16="http://schemas.microsoft.com/office/drawing/2014/main" id="{564E64F4-97E6-9138-0572-EC0BB08C240B}"/>
              </a:ext>
            </a:extLst>
          </p:cNvPr>
          <p:cNvSpPr txBox="1"/>
          <p:nvPr/>
        </p:nvSpPr>
        <p:spPr>
          <a:xfrm>
            <a:off x="4564622" y="4514839"/>
            <a:ext cx="2582758"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MAA %SP, %SP, #-1</a:t>
            </a:r>
          </a:p>
        </p:txBody>
      </p:sp>
      <p:sp>
        <p:nvSpPr>
          <p:cNvPr id="7" name="TextBox 6">
            <a:extLst>
              <a:ext uri="{FF2B5EF4-FFF2-40B4-BE49-F238E27FC236}">
                <a16:creationId xmlns:a16="http://schemas.microsoft.com/office/drawing/2014/main" id="{71664CB6-8862-CCD6-B787-F000EAD028E1}"/>
              </a:ext>
            </a:extLst>
          </p:cNvPr>
          <p:cNvSpPr txBox="1"/>
          <p:nvPr/>
        </p:nvSpPr>
        <p:spPr>
          <a:xfrm>
            <a:off x="4564622" y="4095543"/>
            <a:ext cx="3005951"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ARDest = </a:t>
            </a:r>
            <a:r>
              <a:rPr lang="en-US" sz="2000" dirty="0" err="1">
                <a:solidFill>
                  <a:srgbClr val="00B050"/>
                </a:solidFill>
                <a:latin typeface="Consolas" panose="020B0609020204030204" pitchFamily="49" charset="0"/>
              </a:rPr>
              <a:t>ARSrc</a:t>
            </a:r>
            <a:r>
              <a:rPr lang="en-US" sz="2000" dirty="0">
                <a:solidFill>
                  <a:srgbClr val="00B050"/>
                </a:solidFill>
                <a:latin typeface="Consolas" panose="020B0609020204030204" pitchFamily="49" charset="0"/>
              </a:rPr>
              <a:t> + Imm</a:t>
            </a:r>
          </a:p>
        </p:txBody>
      </p:sp>
      <p:graphicFrame>
        <p:nvGraphicFramePr>
          <p:cNvPr id="9" name="Table 6">
            <a:extLst>
              <a:ext uri="{FF2B5EF4-FFF2-40B4-BE49-F238E27FC236}">
                <a16:creationId xmlns:a16="http://schemas.microsoft.com/office/drawing/2014/main" id="{5CEDC4E4-5D0B-1B22-6C69-7865166A129F}"/>
              </a:ext>
            </a:extLst>
          </p:cNvPr>
          <p:cNvGraphicFramePr>
            <a:graphicFrameLocks noGrp="1"/>
          </p:cNvGraphicFramePr>
          <p:nvPr>
            <p:extLst>
              <p:ext uri="{D42A27DB-BD31-4B8C-83A1-F6EECF244321}">
                <p14:modId xmlns:p14="http://schemas.microsoft.com/office/powerpoint/2010/main" val="825187370"/>
              </p:ext>
            </p:extLst>
          </p:nvPr>
        </p:nvGraphicFramePr>
        <p:xfrm>
          <a:off x="7923209" y="4095543"/>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dirty="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Tree>
    <p:extLst>
      <p:ext uri="{BB962C8B-B14F-4D97-AF65-F5344CB8AC3E}">
        <p14:creationId xmlns:p14="http://schemas.microsoft.com/office/powerpoint/2010/main" val="3426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DAB6-FC71-BACC-45F5-B83A06B9AEE8}"/>
              </a:ext>
            </a:extLst>
          </p:cNvPr>
          <p:cNvSpPr>
            <a:spLocks noGrp="1"/>
          </p:cNvSpPr>
          <p:nvPr>
            <p:ph type="ctrTitle"/>
          </p:nvPr>
        </p:nvSpPr>
        <p:spPr>
          <a:xfrm>
            <a:off x="914399" y="457200"/>
            <a:ext cx="4722395" cy="457200"/>
          </a:xfrm>
        </p:spPr>
        <p:txBody>
          <a:bodyPr/>
          <a:lstStyle/>
          <a:p>
            <a:r>
              <a:rPr lang="en-US" dirty="0"/>
              <a:t>Address Bus Select (ARSelect) v2.0</a:t>
            </a:r>
          </a:p>
        </p:txBody>
      </p:sp>
      <p:grpSp>
        <p:nvGrpSpPr>
          <p:cNvPr id="6" name="Group 5">
            <a:extLst>
              <a:ext uri="{FF2B5EF4-FFF2-40B4-BE49-F238E27FC236}">
                <a16:creationId xmlns:a16="http://schemas.microsoft.com/office/drawing/2014/main" id="{E860EB00-E02E-3781-88B8-86E8AA7B4171}"/>
              </a:ext>
            </a:extLst>
          </p:cNvPr>
          <p:cNvGrpSpPr/>
          <p:nvPr/>
        </p:nvGrpSpPr>
        <p:grpSpPr>
          <a:xfrm>
            <a:off x="7030843" y="1715961"/>
            <a:ext cx="1184722" cy="1672548"/>
            <a:chOff x="5721016" y="2899611"/>
            <a:chExt cx="1184722" cy="1672548"/>
          </a:xfrm>
        </p:grpSpPr>
        <p:pic>
          <p:nvPicPr>
            <p:cNvPr id="4" name="Picture 3" descr="A group of black squares with numbers&#10;&#10;AI-generated content may be incorrect.">
              <a:extLst>
                <a:ext uri="{FF2B5EF4-FFF2-40B4-BE49-F238E27FC236}">
                  <a16:creationId xmlns:a16="http://schemas.microsoft.com/office/drawing/2014/main" id="{1A0DF66E-BB5C-031E-DFB0-F9DF22F70C22}"/>
                </a:ext>
              </a:extLst>
            </p:cNvPr>
            <p:cNvPicPr>
              <a:picLocks noChangeAspect="1"/>
            </p:cNvPicPr>
            <p:nvPr/>
          </p:nvPicPr>
          <p:blipFill>
            <a:blip r:embed="rId2"/>
            <a:stretch>
              <a:fillRect/>
            </a:stretch>
          </p:blipFill>
          <p:spPr>
            <a:xfrm>
              <a:off x="5721016" y="2899611"/>
              <a:ext cx="1184722" cy="1672548"/>
            </a:xfrm>
            <a:prstGeom prst="rect">
              <a:avLst/>
            </a:prstGeom>
          </p:spPr>
        </p:pic>
        <p:sp>
          <p:nvSpPr>
            <p:cNvPr id="5" name="TextBox 4">
              <a:extLst>
                <a:ext uri="{FF2B5EF4-FFF2-40B4-BE49-F238E27FC236}">
                  <a16:creationId xmlns:a16="http://schemas.microsoft.com/office/drawing/2014/main" id="{A91F2063-EB65-F498-45CC-84A1C86168A6}"/>
                </a:ext>
              </a:extLst>
            </p:cNvPr>
            <p:cNvSpPr txBox="1"/>
            <p:nvPr/>
          </p:nvSpPr>
          <p:spPr>
            <a:xfrm rot="5400000">
              <a:off x="5769144" y="3669634"/>
              <a:ext cx="1173719" cy="261610"/>
            </a:xfrm>
            <a:prstGeom prst="rect">
              <a:avLst/>
            </a:prstGeom>
            <a:noFill/>
          </p:spPr>
          <p:txBody>
            <a:bodyPr wrap="none" rtlCol="0">
              <a:spAutoFit/>
            </a:bodyPr>
            <a:lstStyle/>
            <a:p>
              <a:r>
                <a:rPr lang="en-US" sz="1050" dirty="0" err="1"/>
                <a:t>ARSelect</a:t>
              </a:r>
              <a:r>
                <a:rPr lang="en-US" sz="1050" dirty="0"/>
                <a:t> 8x8 LUT</a:t>
              </a:r>
            </a:p>
          </p:txBody>
        </p:sp>
      </p:grpSp>
      <p:graphicFrame>
        <p:nvGraphicFramePr>
          <p:cNvPr id="7" name="Table 6">
            <a:extLst>
              <a:ext uri="{FF2B5EF4-FFF2-40B4-BE49-F238E27FC236}">
                <a16:creationId xmlns:a16="http://schemas.microsoft.com/office/drawing/2014/main" id="{C807164F-CDE0-B751-A32B-DA36C1B25B0D}"/>
              </a:ext>
            </a:extLst>
          </p:cNvPr>
          <p:cNvGraphicFramePr>
            <a:graphicFrameLocks noGrp="1"/>
          </p:cNvGraphicFramePr>
          <p:nvPr>
            <p:extLst>
              <p:ext uri="{D42A27DB-BD31-4B8C-83A1-F6EECF244321}">
                <p14:modId xmlns:p14="http://schemas.microsoft.com/office/powerpoint/2010/main" val="1667524628"/>
              </p:ext>
            </p:extLst>
          </p:nvPr>
        </p:nvGraphicFramePr>
        <p:xfrm>
          <a:off x="288757" y="3976091"/>
          <a:ext cx="8235616" cy="2651760"/>
        </p:xfrm>
        <a:graphic>
          <a:graphicData uri="http://schemas.openxmlformats.org/drawingml/2006/table">
            <a:tbl>
              <a:tblPr firstRow="1" bandRow="1">
                <a:tableStyleId>{5C22544A-7EE6-4342-B048-85BDC9FD1C3A}</a:tableStyleId>
              </a:tblPr>
              <a:tblGrid>
                <a:gridCol w="657399">
                  <a:extLst>
                    <a:ext uri="{9D8B030D-6E8A-4147-A177-3AD203B41FA5}">
                      <a16:colId xmlns:a16="http://schemas.microsoft.com/office/drawing/2014/main" val="3057299652"/>
                    </a:ext>
                  </a:extLst>
                </a:gridCol>
                <a:gridCol w="713848">
                  <a:extLst>
                    <a:ext uri="{9D8B030D-6E8A-4147-A177-3AD203B41FA5}">
                      <a16:colId xmlns:a16="http://schemas.microsoft.com/office/drawing/2014/main" val="3556910871"/>
                    </a:ext>
                  </a:extLst>
                </a:gridCol>
                <a:gridCol w="851521">
                  <a:extLst>
                    <a:ext uri="{9D8B030D-6E8A-4147-A177-3AD203B41FA5}">
                      <a16:colId xmlns:a16="http://schemas.microsoft.com/office/drawing/2014/main" val="1464492428"/>
                    </a:ext>
                  </a:extLst>
                </a:gridCol>
                <a:gridCol w="1151060">
                  <a:extLst>
                    <a:ext uri="{9D8B030D-6E8A-4147-A177-3AD203B41FA5}">
                      <a16:colId xmlns:a16="http://schemas.microsoft.com/office/drawing/2014/main" val="465393676"/>
                    </a:ext>
                  </a:extLst>
                </a:gridCol>
                <a:gridCol w="1181436">
                  <a:extLst>
                    <a:ext uri="{9D8B030D-6E8A-4147-A177-3AD203B41FA5}">
                      <a16:colId xmlns:a16="http://schemas.microsoft.com/office/drawing/2014/main" val="462801025"/>
                    </a:ext>
                  </a:extLst>
                </a:gridCol>
                <a:gridCol w="1508652">
                  <a:extLst>
                    <a:ext uri="{9D8B030D-6E8A-4147-A177-3AD203B41FA5}">
                      <a16:colId xmlns:a16="http://schemas.microsoft.com/office/drawing/2014/main" val="2396601857"/>
                    </a:ext>
                  </a:extLst>
                </a:gridCol>
                <a:gridCol w="938463">
                  <a:extLst>
                    <a:ext uri="{9D8B030D-6E8A-4147-A177-3AD203B41FA5}">
                      <a16:colId xmlns:a16="http://schemas.microsoft.com/office/drawing/2014/main" val="1491896773"/>
                    </a:ext>
                  </a:extLst>
                </a:gridCol>
                <a:gridCol w="1233237">
                  <a:extLst>
                    <a:ext uri="{9D8B030D-6E8A-4147-A177-3AD203B41FA5}">
                      <a16:colId xmlns:a16="http://schemas.microsoft.com/office/drawing/2014/main" val="3099209367"/>
                    </a:ext>
                  </a:extLst>
                </a:gridCol>
              </a:tblGrid>
              <a:tr h="231981">
                <a:tc gridSpan="7">
                  <a:txBody>
                    <a:bodyPr/>
                    <a:lstStyle/>
                    <a:p>
                      <a:pPr algn="ctr"/>
                      <a:r>
                        <a:rPr lang="en-US" sz="1000" dirty="0"/>
                        <a:t>Inputs</a:t>
                      </a:r>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rowSpan="2">
                  <a:txBody>
                    <a:bodyPr/>
                    <a:lstStyle/>
                    <a:p>
                      <a:pPr algn="ctr"/>
                      <a:endParaRPr lang="en-US" sz="1000" dirty="0"/>
                    </a:p>
                    <a:p>
                      <a:pPr algn="ctr"/>
                      <a:r>
                        <a:rPr lang="en-US" sz="1000" dirty="0"/>
                        <a:t>Outputs</a:t>
                      </a:r>
                    </a:p>
                    <a:p>
                      <a:pPr algn="ctr"/>
                      <a:r>
                        <a:rPr lang="en-US" sz="1000" dirty="0"/>
                        <a:t>(Active Low)</a:t>
                      </a:r>
                    </a:p>
                  </a:txBody>
                  <a:tcPr marL="27432" marR="27432">
                    <a:solidFill>
                      <a:schemeClr val="accent6"/>
                    </a:solidFill>
                  </a:tcPr>
                </a:tc>
                <a:extLst>
                  <a:ext uri="{0D108BD9-81ED-4DB2-BD59-A6C34878D82A}">
                    <a16:rowId xmlns:a16="http://schemas.microsoft.com/office/drawing/2014/main" val="2251697608"/>
                  </a:ext>
                </a:extLst>
              </a:tr>
              <a:tr h="345259">
                <a:tc>
                  <a:txBody>
                    <a:bodyPr/>
                    <a:lstStyle/>
                    <a:p>
                      <a:pPr algn="ctr"/>
                      <a:r>
                        <a:rPr lang="en-US" sz="1000" dirty="0">
                          <a:solidFill>
                            <a:schemeClr val="bg1"/>
                          </a:solidFill>
                        </a:rPr>
                        <a:t>Bus Grant (A7)</a:t>
                      </a:r>
                    </a:p>
                  </a:txBody>
                  <a:tcPr marL="27432" marR="27432">
                    <a:solidFill>
                      <a:schemeClr val="accent1">
                        <a:lumMod val="60000"/>
                        <a:lumOff val="40000"/>
                      </a:schemeClr>
                    </a:solidFill>
                  </a:tcPr>
                </a:tc>
                <a:tc>
                  <a:txBody>
                    <a:bodyPr/>
                    <a:lstStyle/>
                    <a:p>
                      <a:pPr algn="ctr"/>
                      <a:r>
                        <a:rPr lang="en-US" sz="1000" dirty="0">
                          <a:solidFill>
                            <a:schemeClr val="bg1"/>
                          </a:solidFill>
                        </a:rPr>
                        <a:t>Fetch Cycle</a:t>
                      </a:r>
                    </a:p>
                    <a:p>
                      <a:pPr algn="ctr"/>
                      <a:r>
                        <a:rPr lang="en-US" sz="1000" dirty="0">
                          <a:solidFill>
                            <a:schemeClr val="bg1"/>
                          </a:solidFill>
                        </a:rPr>
                        <a:t>(A6)</a:t>
                      </a:r>
                    </a:p>
                  </a:txBody>
                  <a:tcPr marL="27432" marR="27432">
                    <a:solidFill>
                      <a:schemeClr val="accent1">
                        <a:lumMod val="60000"/>
                        <a:lumOff val="40000"/>
                      </a:schemeClr>
                    </a:solidFill>
                  </a:tcPr>
                </a:tc>
                <a:tc>
                  <a:txBody>
                    <a:bodyPr/>
                    <a:lstStyle/>
                    <a:p>
                      <a:pPr algn="ctr"/>
                      <a:r>
                        <a:rPr lang="en-US" sz="1000" dirty="0">
                          <a:solidFill>
                            <a:schemeClr val="bg1"/>
                          </a:solidFill>
                        </a:rPr>
                        <a:t>PC Out control signal (A5)</a:t>
                      </a:r>
                    </a:p>
                  </a:txBody>
                  <a:tcPr marL="27432" marR="27432">
                    <a:solidFill>
                      <a:schemeClr val="accent1">
                        <a:lumMod val="60000"/>
                        <a:lumOff val="40000"/>
                      </a:schemeClr>
                    </a:solidFill>
                  </a:tcPr>
                </a:tc>
                <a:tc>
                  <a:txBody>
                    <a:bodyPr/>
                    <a:lstStyle/>
                    <a:p>
                      <a:pPr algn="ctr"/>
                      <a:r>
                        <a:rPr lang="en-US" sz="1000" dirty="0">
                          <a:solidFill>
                            <a:schemeClr val="bg1"/>
                          </a:solidFill>
                        </a:rPr>
                        <a:t>SP Out control signal (A4)</a:t>
                      </a:r>
                    </a:p>
                  </a:txBody>
                  <a:tcPr marL="27432" marR="27432">
                    <a:solidFill>
                      <a:schemeClr val="accent1">
                        <a:lumMod val="60000"/>
                        <a:lumOff val="40000"/>
                      </a:schemeClr>
                    </a:solidFill>
                  </a:tcPr>
                </a:tc>
                <a:tc>
                  <a:txBody>
                    <a:bodyPr/>
                    <a:lstStyle/>
                    <a:p>
                      <a:pPr algn="ctr"/>
                      <a:r>
                        <a:rPr lang="en-US" sz="1000" dirty="0" err="1">
                          <a:solidFill>
                            <a:schemeClr val="bg1"/>
                          </a:solidFill>
                        </a:rPr>
                        <a:t>TmpAR</a:t>
                      </a:r>
                      <a:r>
                        <a:rPr lang="en-US" sz="1000" dirty="0">
                          <a:solidFill>
                            <a:schemeClr val="bg1"/>
                          </a:solidFill>
                        </a:rPr>
                        <a:t> Write control signal (A3)</a:t>
                      </a:r>
                    </a:p>
                  </a:txBody>
                  <a:tcPr marL="27432" marR="27432">
                    <a:solidFill>
                      <a:schemeClr val="accent1">
                        <a:lumMod val="60000"/>
                        <a:lumOff val="40000"/>
                      </a:schemeClr>
                    </a:solidFill>
                  </a:tcPr>
                </a:tc>
                <a:tc>
                  <a:txBody>
                    <a:bodyPr/>
                    <a:lstStyle/>
                    <a:p>
                      <a:pPr algn="ctr"/>
                      <a:r>
                        <a:rPr lang="en-US" sz="1000" dirty="0" err="1">
                          <a:solidFill>
                            <a:schemeClr val="bg1"/>
                          </a:solidFill>
                        </a:rPr>
                        <a:t>Opcode_MAG_LDW_SDW_MAA</a:t>
                      </a:r>
                      <a:r>
                        <a:rPr lang="en-US" sz="1000" dirty="0">
                          <a:solidFill>
                            <a:schemeClr val="bg1"/>
                          </a:solidFill>
                        </a:rPr>
                        <a:t> (Active Low) (A2)</a:t>
                      </a:r>
                    </a:p>
                  </a:txBody>
                  <a:tcPr marL="27432" marR="27432">
                    <a:solidFill>
                      <a:schemeClr val="accent1">
                        <a:lumMod val="60000"/>
                        <a:lumOff val="40000"/>
                      </a:schemeClr>
                    </a:solidFill>
                  </a:tcPr>
                </a:tc>
                <a:tc>
                  <a:txBody>
                    <a:bodyPr/>
                    <a:lstStyle/>
                    <a:p>
                      <a:pPr algn="ctr"/>
                      <a:r>
                        <a:rPr lang="en-US" sz="1000" dirty="0">
                          <a:solidFill>
                            <a:schemeClr val="bg1"/>
                          </a:solidFill>
                        </a:rPr>
                        <a:t>AR </a:t>
                      </a:r>
                      <a:r>
                        <a:rPr lang="en-US" sz="1000" dirty="0" err="1">
                          <a:solidFill>
                            <a:schemeClr val="bg1"/>
                          </a:solidFill>
                        </a:rPr>
                        <a:t>Src</a:t>
                      </a:r>
                      <a:r>
                        <a:rPr lang="en-US" sz="1000" dirty="0">
                          <a:solidFill>
                            <a:schemeClr val="bg1"/>
                          </a:solidFill>
                        </a:rPr>
                        <a:t> operand</a:t>
                      </a:r>
                    </a:p>
                    <a:p>
                      <a:pPr algn="ctr"/>
                      <a:r>
                        <a:rPr lang="en-US" sz="1000" dirty="0">
                          <a:solidFill>
                            <a:schemeClr val="bg1"/>
                          </a:solidFill>
                        </a:rPr>
                        <a:t>(A1, A0)</a:t>
                      </a:r>
                    </a:p>
                  </a:txBody>
                  <a:tcPr marL="27432" marR="27432">
                    <a:solidFill>
                      <a:schemeClr val="accent1">
                        <a:lumMod val="60000"/>
                        <a:lumOff val="40000"/>
                      </a:schemeClr>
                    </a:solidFill>
                  </a:tcPr>
                </a:tc>
                <a:tc vMerge="1">
                  <a:txBody>
                    <a:bodyPr/>
                    <a:lstStyle/>
                    <a:p>
                      <a:endParaRPr dirty="0"/>
                    </a:p>
                  </a:txBody>
                  <a:tcPr marL="27432" marR="27432">
                    <a:solidFill>
                      <a:schemeClr val="accent6"/>
                    </a:solidFill>
                  </a:tcPr>
                </a:tc>
                <a:extLst>
                  <a:ext uri="{0D108BD9-81ED-4DB2-BD59-A6C34878D82A}">
                    <a16:rowId xmlns:a16="http://schemas.microsoft.com/office/drawing/2014/main" val="3978028469"/>
                  </a:ext>
                </a:extLst>
              </a:tr>
              <a:tr h="212467">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None (Bus floats)</a:t>
                      </a:r>
                    </a:p>
                  </a:txBody>
                  <a:tcPr>
                    <a:solidFill>
                      <a:schemeClr val="accent6">
                        <a:lumMod val="40000"/>
                        <a:lumOff val="60000"/>
                      </a:schemeClr>
                    </a:solidFill>
                  </a:tcPr>
                </a:tc>
                <a:extLst>
                  <a:ext uri="{0D108BD9-81ED-4DB2-BD59-A6C34878D82A}">
                    <a16:rowId xmlns:a16="http://schemas.microsoft.com/office/drawing/2014/main" val="2793775515"/>
                  </a:ext>
                </a:extLst>
              </a:tr>
              <a:tr h="212467">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PC (I/O 0)</a:t>
                      </a:r>
                    </a:p>
                  </a:txBody>
                  <a:tcPr>
                    <a:solidFill>
                      <a:schemeClr val="accent6">
                        <a:lumMod val="40000"/>
                        <a:lumOff val="60000"/>
                      </a:schemeClr>
                    </a:solidFill>
                  </a:tcPr>
                </a:tc>
                <a:extLst>
                  <a:ext uri="{0D108BD9-81ED-4DB2-BD59-A6C34878D82A}">
                    <a16:rowId xmlns:a16="http://schemas.microsoft.com/office/drawing/2014/main" val="901676983"/>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PC (I/O 0)</a:t>
                      </a:r>
                    </a:p>
                  </a:txBody>
                  <a:tcPr>
                    <a:solidFill>
                      <a:schemeClr val="accent6">
                        <a:lumMod val="40000"/>
                        <a:lumOff val="60000"/>
                      </a:schemeClr>
                    </a:solidFill>
                  </a:tcPr>
                </a:tc>
                <a:extLst>
                  <a:ext uri="{0D108BD9-81ED-4DB2-BD59-A6C34878D82A}">
                    <a16:rowId xmlns:a16="http://schemas.microsoft.com/office/drawing/2014/main" val="3357466174"/>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SP (I/O 2)</a:t>
                      </a:r>
                    </a:p>
                  </a:txBody>
                  <a:tcPr>
                    <a:solidFill>
                      <a:schemeClr val="accent6">
                        <a:lumMod val="40000"/>
                        <a:lumOff val="60000"/>
                      </a:schemeClr>
                    </a:solidFill>
                  </a:tcPr>
                </a:tc>
                <a:extLst>
                  <a:ext uri="{0D108BD9-81ED-4DB2-BD59-A6C34878D82A}">
                    <a16:rowId xmlns:a16="http://schemas.microsoft.com/office/drawing/2014/main" val="2810329507"/>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err="1"/>
                        <a:t>TmpAR</a:t>
                      </a:r>
                      <a:r>
                        <a:rPr lang="en-US" sz="1000" dirty="0"/>
                        <a:t> (I/O 4)</a:t>
                      </a:r>
                    </a:p>
                  </a:txBody>
                  <a:tcPr>
                    <a:solidFill>
                      <a:schemeClr val="accent6">
                        <a:lumMod val="40000"/>
                        <a:lumOff val="60000"/>
                      </a:schemeClr>
                    </a:solidFill>
                  </a:tcPr>
                </a:tc>
                <a:extLst>
                  <a:ext uri="{0D108BD9-81ED-4DB2-BD59-A6C34878D82A}">
                    <a16:rowId xmlns:a16="http://schemas.microsoft.com/office/drawing/2014/main" val="765499286"/>
                  </a:ext>
                </a:extLst>
              </a:tr>
              <a:tr h="345259">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pPr marL="0" indent="0">
                        <a:buNone/>
                      </a:pPr>
                      <a:r>
                        <a:rPr lang="en-US" sz="1000" dirty="0"/>
                        <a:t>MAG, LDW, SDW, MAA</a:t>
                      </a:r>
                    </a:p>
                  </a:txBody>
                  <a:tcPr/>
                </a:tc>
                <a:tc>
                  <a:txBody>
                    <a:bodyPr/>
                    <a:lstStyle/>
                    <a:p>
                      <a:r>
                        <a:rPr lang="en-US" sz="1000" dirty="0"/>
                        <a:t>AR </a:t>
                      </a:r>
                      <a:r>
                        <a:rPr lang="en-US" sz="1000" dirty="0" err="1"/>
                        <a:t>Src</a:t>
                      </a:r>
                      <a:r>
                        <a:rPr lang="en-US" sz="1000" dirty="0"/>
                        <a:t>[1:0]</a:t>
                      </a:r>
                    </a:p>
                  </a:txBody>
                  <a:tcPr/>
                </a:tc>
                <a:tc>
                  <a:txBody>
                    <a:bodyPr/>
                    <a:lstStyle/>
                    <a:p>
                      <a:r>
                        <a:rPr lang="en-US" sz="1000" dirty="0"/>
                        <a:t> = AR </a:t>
                      </a:r>
                      <a:r>
                        <a:rPr lang="en-US" sz="1000" dirty="0" err="1"/>
                        <a:t>Src</a:t>
                      </a:r>
                      <a:r>
                        <a:rPr lang="en-US" sz="1000" dirty="0"/>
                        <a:t>[1:0] </a:t>
                      </a:r>
                    </a:p>
                    <a:p>
                      <a:r>
                        <a:rPr lang="en-US" sz="1000" dirty="0"/>
                        <a:t>0-PC, 1-DP, </a:t>
                      </a:r>
                    </a:p>
                    <a:p>
                      <a:r>
                        <a:rPr lang="en-US" sz="1000" dirty="0"/>
                        <a:t>2-SP, 3-BP</a:t>
                      </a:r>
                    </a:p>
                  </a:txBody>
                  <a:tcPr>
                    <a:solidFill>
                      <a:schemeClr val="accent6">
                        <a:lumMod val="40000"/>
                        <a:lumOff val="60000"/>
                      </a:schemeClr>
                    </a:solidFill>
                  </a:tcPr>
                </a:tc>
                <a:extLst>
                  <a:ext uri="{0D108BD9-81ED-4DB2-BD59-A6C34878D82A}">
                    <a16:rowId xmlns:a16="http://schemas.microsoft.com/office/drawing/2014/main" val="43658182"/>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pPr marL="0" indent="0">
                        <a:buNone/>
                      </a:pPr>
                      <a:r>
                        <a:rPr lang="en-US" sz="1000" dirty="0"/>
                        <a:t>Other Opcodes</a:t>
                      </a:r>
                    </a:p>
                  </a:txBody>
                  <a:tcPr/>
                </a:tc>
                <a:tc>
                  <a:txBody>
                    <a:bodyPr/>
                    <a:lstStyle/>
                    <a:p>
                      <a:r>
                        <a:rPr lang="en-US" sz="1000" dirty="0"/>
                        <a:t>X</a:t>
                      </a:r>
                    </a:p>
                  </a:txBody>
                  <a:tcPr/>
                </a:tc>
                <a:tc>
                  <a:txBody>
                    <a:bodyPr/>
                    <a:lstStyle/>
                    <a:p>
                      <a:r>
                        <a:rPr lang="en-US" sz="1000" dirty="0"/>
                        <a:t>DP (I/O 0)</a:t>
                      </a:r>
                    </a:p>
                  </a:txBody>
                  <a:tcPr>
                    <a:solidFill>
                      <a:schemeClr val="accent6">
                        <a:lumMod val="40000"/>
                        <a:lumOff val="60000"/>
                      </a:schemeClr>
                    </a:solidFill>
                  </a:tcPr>
                </a:tc>
                <a:extLst>
                  <a:ext uri="{0D108BD9-81ED-4DB2-BD59-A6C34878D82A}">
                    <a16:rowId xmlns:a16="http://schemas.microsoft.com/office/drawing/2014/main" val="1854652975"/>
                  </a:ext>
                </a:extLst>
              </a:tr>
            </a:tbl>
          </a:graphicData>
        </a:graphic>
      </p:graphicFrame>
      <p:sp>
        <p:nvSpPr>
          <p:cNvPr id="8" name="TextBox 7">
            <a:extLst>
              <a:ext uri="{FF2B5EF4-FFF2-40B4-BE49-F238E27FC236}">
                <a16:creationId xmlns:a16="http://schemas.microsoft.com/office/drawing/2014/main" id="{D5F6D17F-0985-0DCA-DF13-EF08EAE585DC}"/>
              </a:ext>
            </a:extLst>
          </p:cNvPr>
          <p:cNvSpPr txBox="1"/>
          <p:nvPr/>
        </p:nvSpPr>
        <p:spPr>
          <a:xfrm>
            <a:off x="914400" y="1104900"/>
            <a:ext cx="3062037" cy="1200329"/>
          </a:xfrm>
          <a:prstGeom prst="rect">
            <a:avLst/>
          </a:prstGeom>
          <a:noFill/>
        </p:spPr>
        <p:txBody>
          <a:bodyPr wrap="square" rtlCol="0">
            <a:spAutoFit/>
          </a:bodyPr>
          <a:lstStyle/>
          <a:p>
            <a:r>
              <a:rPr lang="en-US" sz="1200" dirty="0"/>
              <a:t>ARSelect specifies which AR gets to write to the Address Bus and whether any of them do (it can do this since it only sends output enables; if it doesn’t send an output enable to any hardware entity, then no entity writes to the address bus).</a:t>
            </a:r>
          </a:p>
        </p:txBody>
      </p:sp>
      <p:graphicFrame>
        <p:nvGraphicFramePr>
          <p:cNvPr id="10" name="Table 9">
            <a:extLst>
              <a:ext uri="{FF2B5EF4-FFF2-40B4-BE49-F238E27FC236}">
                <a16:creationId xmlns:a16="http://schemas.microsoft.com/office/drawing/2014/main" id="{E32BCBD9-F3EB-E903-8BCA-BE962DD117AF}"/>
              </a:ext>
            </a:extLst>
          </p:cNvPr>
          <p:cNvGraphicFramePr>
            <a:graphicFrameLocks noGrp="1"/>
          </p:cNvGraphicFramePr>
          <p:nvPr>
            <p:extLst>
              <p:ext uri="{D42A27DB-BD31-4B8C-83A1-F6EECF244321}">
                <p14:modId xmlns:p14="http://schemas.microsoft.com/office/powerpoint/2010/main" val="1119782327"/>
              </p:ext>
            </p:extLst>
          </p:nvPr>
        </p:nvGraphicFramePr>
        <p:xfrm>
          <a:off x="8720888" y="3976091"/>
          <a:ext cx="2961774" cy="2042160"/>
        </p:xfrm>
        <a:graphic>
          <a:graphicData uri="http://schemas.openxmlformats.org/drawingml/2006/table">
            <a:tbl>
              <a:tblPr firstRow="1" bandRow="1">
                <a:tableStyleId>{5C22544A-7EE6-4342-B048-85BDC9FD1C3A}</a:tableStyleId>
              </a:tblPr>
              <a:tblGrid>
                <a:gridCol w="1208168">
                  <a:extLst>
                    <a:ext uri="{9D8B030D-6E8A-4147-A177-3AD203B41FA5}">
                      <a16:colId xmlns:a16="http://schemas.microsoft.com/office/drawing/2014/main" val="2482476324"/>
                    </a:ext>
                  </a:extLst>
                </a:gridCol>
                <a:gridCol w="1753606">
                  <a:extLst>
                    <a:ext uri="{9D8B030D-6E8A-4147-A177-3AD203B41FA5}">
                      <a16:colId xmlns:a16="http://schemas.microsoft.com/office/drawing/2014/main" val="777123861"/>
                    </a:ext>
                  </a:extLst>
                </a:gridCol>
              </a:tblGrid>
              <a:tr h="0">
                <a:tc>
                  <a:txBody>
                    <a:bodyPr/>
                    <a:lstStyle/>
                    <a:p>
                      <a:r>
                        <a:rPr lang="en-US" sz="800" dirty="0"/>
                        <a:t>EEPROM Data Output Bit</a:t>
                      </a:r>
                    </a:p>
                  </a:txBody>
                  <a:tcPr/>
                </a:tc>
                <a:tc>
                  <a:txBody>
                    <a:bodyPr/>
                    <a:lstStyle/>
                    <a:p>
                      <a:r>
                        <a:rPr lang="en-US" sz="800" dirty="0"/>
                        <a:t>Output</a:t>
                      </a:r>
                    </a:p>
                  </a:txBody>
                  <a:tcPr/>
                </a:tc>
                <a:extLst>
                  <a:ext uri="{0D108BD9-81ED-4DB2-BD59-A6C34878D82A}">
                    <a16:rowId xmlns:a16="http://schemas.microsoft.com/office/drawing/2014/main" val="3916399277"/>
                  </a:ext>
                </a:extLst>
              </a:tr>
              <a:tr h="0">
                <a:tc>
                  <a:txBody>
                    <a:bodyPr/>
                    <a:lstStyle/>
                    <a:p>
                      <a:r>
                        <a:rPr lang="en-US" sz="800" dirty="0"/>
                        <a:t>7</a:t>
                      </a:r>
                    </a:p>
                  </a:txBody>
                  <a:tcPr/>
                </a:tc>
                <a:tc>
                  <a:txBody>
                    <a:bodyPr/>
                    <a:lstStyle/>
                    <a:p>
                      <a:r>
                        <a:rPr lang="en-US" sz="800" dirty="0"/>
                        <a:t>1 (unused)</a:t>
                      </a:r>
                    </a:p>
                  </a:txBody>
                  <a:tcPr/>
                </a:tc>
                <a:extLst>
                  <a:ext uri="{0D108BD9-81ED-4DB2-BD59-A6C34878D82A}">
                    <a16:rowId xmlns:a16="http://schemas.microsoft.com/office/drawing/2014/main" val="4162940809"/>
                  </a:ext>
                </a:extLst>
              </a:tr>
              <a:tr h="0">
                <a:tc>
                  <a:txBody>
                    <a:bodyPr/>
                    <a:lstStyle/>
                    <a:p>
                      <a:r>
                        <a:rPr lang="en-US" sz="800" dirty="0"/>
                        <a:t>6</a:t>
                      </a:r>
                    </a:p>
                  </a:txBody>
                  <a:tcPr/>
                </a:tc>
                <a:tc>
                  <a:txBody>
                    <a:bodyPr/>
                    <a:lstStyle/>
                    <a:p>
                      <a:r>
                        <a:rPr lang="en-US" sz="800" i="0" dirty="0"/>
                        <a:t>1 (unused)</a:t>
                      </a:r>
                    </a:p>
                  </a:txBody>
                  <a:tcPr/>
                </a:tc>
                <a:extLst>
                  <a:ext uri="{0D108BD9-81ED-4DB2-BD59-A6C34878D82A}">
                    <a16:rowId xmlns:a16="http://schemas.microsoft.com/office/drawing/2014/main" val="38975368"/>
                  </a:ext>
                </a:extLst>
              </a:tr>
              <a:tr h="0">
                <a:tc>
                  <a:txBody>
                    <a:bodyPr/>
                    <a:lstStyle/>
                    <a:p>
                      <a:r>
                        <a:rPr lang="en-US" sz="800" dirty="0"/>
                        <a:t>5</a:t>
                      </a:r>
                    </a:p>
                  </a:txBody>
                  <a:tcPr/>
                </a:tc>
                <a:tc>
                  <a:txBody>
                    <a:bodyPr/>
                    <a:lstStyle/>
                    <a:p>
                      <a:r>
                        <a:rPr lang="en-US" sz="800" i="0" dirty="0"/>
                        <a:t>1 (unused)</a:t>
                      </a:r>
                    </a:p>
                  </a:txBody>
                  <a:tcPr/>
                </a:tc>
                <a:extLst>
                  <a:ext uri="{0D108BD9-81ED-4DB2-BD59-A6C34878D82A}">
                    <a16:rowId xmlns:a16="http://schemas.microsoft.com/office/drawing/2014/main" val="1263556232"/>
                  </a:ext>
                </a:extLst>
              </a:tr>
              <a:tr h="0">
                <a:tc>
                  <a:txBody>
                    <a:bodyPr/>
                    <a:lstStyle/>
                    <a:p>
                      <a:r>
                        <a:rPr lang="en-US" sz="800" dirty="0"/>
                        <a:t>4</a:t>
                      </a:r>
                    </a:p>
                  </a:txBody>
                  <a:tcPr/>
                </a:tc>
                <a:tc>
                  <a:txBody>
                    <a:bodyPr/>
                    <a:lstStyle/>
                    <a:p>
                      <a:r>
                        <a:rPr lang="en-US" sz="800" i="0" dirty="0" err="1"/>
                        <a:t>TmpAR</a:t>
                      </a:r>
                      <a:r>
                        <a:rPr lang="en-US" sz="800" i="0" dirty="0"/>
                        <a:t> Output Enable (</a:t>
                      </a:r>
                      <a:r>
                        <a:rPr lang="en-US" sz="800" b="1" i="0" dirty="0"/>
                        <a:t>ACTIVE LOW</a:t>
                      </a:r>
                      <a:r>
                        <a:rPr lang="en-US" sz="800" b="0" i="0" dirty="0"/>
                        <a:t>)</a:t>
                      </a:r>
                      <a:endParaRPr lang="en-US" sz="800" i="0" dirty="0"/>
                    </a:p>
                  </a:txBody>
                  <a:tcPr/>
                </a:tc>
                <a:extLst>
                  <a:ext uri="{0D108BD9-81ED-4DB2-BD59-A6C34878D82A}">
                    <a16:rowId xmlns:a16="http://schemas.microsoft.com/office/drawing/2014/main" val="3876244510"/>
                  </a:ext>
                </a:extLst>
              </a:tr>
              <a:tr h="0">
                <a:tc>
                  <a:txBody>
                    <a:bodyPr/>
                    <a:lstStyle/>
                    <a:p>
                      <a:r>
                        <a:rPr lang="en-US" sz="800" dirty="0"/>
                        <a:t>3</a:t>
                      </a:r>
                    </a:p>
                  </a:txBody>
                  <a:tcPr/>
                </a:tc>
                <a:tc>
                  <a:txBody>
                    <a:bodyPr/>
                    <a:lstStyle/>
                    <a:p>
                      <a:r>
                        <a:rPr lang="en-US" sz="800" i="0" dirty="0"/>
                        <a:t>BP Output Enable (</a:t>
                      </a:r>
                      <a:r>
                        <a:rPr lang="en-US" sz="800" b="1" i="0" dirty="0"/>
                        <a:t>ACTIVE LOW</a:t>
                      </a:r>
                      <a:r>
                        <a:rPr lang="en-US" sz="800" b="0" i="0" dirty="0"/>
                        <a:t>)</a:t>
                      </a:r>
                      <a:endParaRPr lang="en-US" sz="800" i="0" dirty="0"/>
                    </a:p>
                  </a:txBody>
                  <a:tcPr/>
                </a:tc>
                <a:extLst>
                  <a:ext uri="{0D108BD9-81ED-4DB2-BD59-A6C34878D82A}">
                    <a16:rowId xmlns:a16="http://schemas.microsoft.com/office/drawing/2014/main" val="34840973"/>
                  </a:ext>
                </a:extLst>
              </a:tr>
              <a:tr h="0">
                <a:tc>
                  <a:txBody>
                    <a:bodyPr/>
                    <a:lstStyle/>
                    <a:p>
                      <a:r>
                        <a:rPr lang="en-US" sz="800" dirty="0"/>
                        <a:t>2</a:t>
                      </a:r>
                    </a:p>
                  </a:txBody>
                  <a:tcPr/>
                </a:tc>
                <a:tc>
                  <a:txBody>
                    <a:bodyPr/>
                    <a:lstStyle/>
                    <a:p>
                      <a:r>
                        <a:rPr lang="en-US" sz="800" dirty="0"/>
                        <a:t>SP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3812691075"/>
                  </a:ext>
                </a:extLst>
              </a:tr>
              <a:tr h="0">
                <a:tc>
                  <a:txBody>
                    <a:bodyPr/>
                    <a:lstStyle/>
                    <a:p>
                      <a:r>
                        <a:rPr lang="en-US" sz="800" dirty="0"/>
                        <a:t>1</a:t>
                      </a:r>
                    </a:p>
                  </a:txBody>
                  <a:tcPr/>
                </a:tc>
                <a:tc>
                  <a:txBody>
                    <a:bodyPr/>
                    <a:lstStyle/>
                    <a:p>
                      <a:r>
                        <a:rPr lang="en-US" sz="800" dirty="0"/>
                        <a:t>DP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523843"/>
                  </a:ext>
                </a:extLst>
              </a:tr>
              <a:tr h="0">
                <a:tc>
                  <a:txBody>
                    <a:bodyPr/>
                    <a:lstStyle/>
                    <a:p>
                      <a:r>
                        <a:rPr lang="en-US" sz="800" dirty="0"/>
                        <a:t>0</a:t>
                      </a:r>
                    </a:p>
                  </a:txBody>
                  <a:tcPr/>
                </a:tc>
                <a:tc>
                  <a:txBody>
                    <a:bodyPr/>
                    <a:lstStyle/>
                    <a:p>
                      <a:r>
                        <a:rPr lang="en-US" sz="800" dirty="0"/>
                        <a:t>PC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2010627648"/>
                  </a:ext>
                </a:extLst>
              </a:tr>
            </a:tbl>
          </a:graphicData>
        </a:graphic>
      </p:graphicFrame>
      <p:sp>
        <p:nvSpPr>
          <p:cNvPr id="3" name="TextBox 2">
            <a:hlinkClick r:id="rId3" action="ppaction://hlinksldjump"/>
            <a:extLst>
              <a:ext uri="{FF2B5EF4-FFF2-40B4-BE49-F238E27FC236}">
                <a16:creationId xmlns:a16="http://schemas.microsoft.com/office/drawing/2014/main" id="{F2AE5E46-A56A-C146-7FD4-41C9DB1B3CC3}"/>
              </a:ext>
            </a:extLst>
          </p:cNvPr>
          <p:cNvSpPr txBox="1"/>
          <p:nvPr/>
        </p:nvSpPr>
        <p:spPr>
          <a:xfrm>
            <a:off x="5322963" y="1454351"/>
            <a:ext cx="748923" cy="169277"/>
          </a:xfrm>
          <a:prstGeom prst="rect">
            <a:avLst/>
          </a:prstGeom>
        </p:spPr>
        <p:style>
          <a:lnRef idx="2">
            <a:schemeClr val="accent5"/>
          </a:lnRef>
          <a:fillRef idx="1">
            <a:schemeClr val="lt1"/>
          </a:fillRef>
          <a:effectRef idx="0">
            <a:schemeClr val="accent5"/>
          </a:effectRef>
          <a:fontRef idx="minor">
            <a:schemeClr val="dk1"/>
          </a:fontRef>
        </p:style>
        <p:txBody>
          <a:bodyPr wrap="none" tIns="0" bIns="0" rtlCol="0">
            <a:spAutoFit/>
          </a:bodyPr>
          <a:lstStyle/>
          <a:p>
            <a:pPr algn="r"/>
            <a:r>
              <a:rPr lang="en-US" sz="1100" dirty="0"/>
              <a:t>Bus Grant</a:t>
            </a:r>
          </a:p>
        </p:txBody>
      </p:sp>
      <p:cxnSp>
        <p:nvCxnSpPr>
          <p:cNvPr id="11" name="Connector: Elbow 10">
            <a:extLst>
              <a:ext uri="{FF2B5EF4-FFF2-40B4-BE49-F238E27FC236}">
                <a16:creationId xmlns:a16="http://schemas.microsoft.com/office/drawing/2014/main" id="{060A9438-B597-1473-9C09-50AB638CDF78}"/>
              </a:ext>
            </a:extLst>
          </p:cNvPr>
          <p:cNvCxnSpPr>
            <a:cxnSpLocks/>
            <a:stCxn id="3" idx="3"/>
          </p:cNvCxnSpPr>
          <p:nvPr/>
        </p:nvCxnSpPr>
        <p:spPr>
          <a:xfrm>
            <a:off x="6071886" y="1538990"/>
            <a:ext cx="1068856" cy="3422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hlinkClick r:id="rId4" action="ppaction://hlinksldjump"/>
            <a:extLst>
              <a:ext uri="{FF2B5EF4-FFF2-40B4-BE49-F238E27FC236}">
                <a16:creationId xmlns:a16="http://schemas.microsoft.com/office/drawing/2014/main" id="{5464D62C-E432-5961-EC08-CC71E1AB31E0}"/>
              </a:ext>
            </a:extLst>
          </p:cNvPr>
          <p:cNvSpPr txBox="1"/>
          <p:nvPr/>
        </p:nvSpPr>
        <p:spPr>
          <a:xfrm>
            <a:off x="5271667" y="1796625"/>
            <a:ext cx="800219" cy="169277"/>
          </a:xfrm>
          <a:prstGeom prst="rect">
            <a:avLst/>
          </a:prstGeom>
          <a:solidFill>
            <a:schemeClr val="bg1"/>
          </a:solidFill>
          <a:ln>
            <a:solidFill>
              <a:schemeClr val="accent1"/>
            </a:solidFill>
          </a:ln>
        </p:spPr>
        <p:txBody>
          <a:bodyPr wrap="none" tIns="0" bIns="0" rtlCol="0">
            <a:spAutoFit/>
          </a:bodyPr>
          <a:lstStyle/>
          <a:p>
            <a:pPr algn="r"/>
            <a:r>
              <a:rPr lang="en-US" sz="1100" dirty="0" err="1"/>
              <a:t>FetchCycle</a:t>
            </a:r>
            <a:endParaRPr lang="en-US" sz="1100" dirty="0"/>
          </a:p>
        </p:txBody>
      </p:sp>
      <p:cxnSp>
        <p:nvCxnSpPr>
          <p:cNvPr id="13" name="Connector: Elbow 12">
            <a:extLst>
              <a:ext uri="{FF2B5EF4-FFF2-40B4-BE49-F238E27FC236}">
                <a16:creationId xmlns:a16="http://schemas.microsoft.com/office/drawing/2014/main" id="{CD8C9F42-2F38-7556-0F7C-5CB967398B1E}"/>
              </a:ext>
            </a:extLst>
          </p:cNvPr>
          <p:cNvCxnSpPr>
            <a:cxnSpLocks/>
            <a:stCxn id="12" idx="3"/>
          </p:cNvCxnSpPr>
          <p:nvPr/>
        </p:nvCxnSpPr>
        <p:spPr>
          <a:xfrm>
            <a:off x="6071886" y="1881264"/>
            <a:ext cx="1068856" cy="138499"/>
          </a:xfrm>
          <a:prstGeom prst="bentConnector3">
            <a:avLst>
              <a:gd name="adj1" fmla="val 44935"/>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hlinkClick r:id="rId5" action="ppaction://hlinksldjump"/>
            <a:extLst>
              <a:ext uri="{FF2B5EF4-FFF2-40B4-BE49-F238E27FC236}">
                <a16:creationId xmlns:a16="http://schemas.microsoft.com/office/drawing/2014/main" id="{2E645051-0446-6FA6-2CE2-52F71FFE05C1}"/>
              </a:ext>
            </a:extLst>
          </p:cNvPr>
          <p:cNvSpPr txBox="1"/>
          <p:nvPr/>
        </p:nvSpPr>
        <p:spPr>
          <a:xfrm>
            <a:off x="4705895" y="3369518"/>
            <a:ext cx="1364476" cy="169277"/>
          </a:xfrm>
          <a:prstGeom prst="rect">
            <a:avLst/>
          </a:prstGeom>
          <a:solidFill>
            <a:schemeClr val="bg1"/>
          </a:solidFill>
          <a:ln>
            <a:solidFill>
              <a:schemeClr val="accent1"/>
            </a:solidFill>
          </a:ln>
        </p:spPr>
        <p:txBody>
          <a:bodyPr wrap="none" tIns="0" bIns="0" rtlCol="0">
            <a:spAutoFit/>
          </a:bodyPr>
          <a:lstStyle/>
          <a:p>
            <a:pPr algn="r"/>
            <a:r>
              <a:rPr lang="en-US" sz="1100" dirty="0"/>
              <a:t>Program Counter OE</a:t>
            </a:r>
          </a:p>
        </p:txBody>
      </p:sp>
      <p:cxnSp>
        <p:nvCxnSpPr>
          <p:cNvPr id="19" name="Connector: Elbow 18">
            <a:extLst>
              <a:ext uri="{FF2B5EF4-FFF2-40B4-BE49-F238E27FC236}">
                <a16:creationId xmlns:a16="http://schemas.microsoft.com/office/drawing/2014/main" id="{1F4028F8-C5C6-F3CB-4B93-666FF99DB0E7}"/>
              </a:ext>
            </a:extLst>
          </p:cNvPr>
          <p:cNvCxnSpPr>
            <a:cxnSpLocks/>
            <a:endCxn id="17" idx="3"/>
          </p:cNvCxnSpPr>
          <p:nvPr/>
        </p:nvCxnSpPr>
        <p:spPr>
          <a:xfrm rot="10800000" flipV="1">
            <a:off x="6070371" y="2857043"/>
            <a:ext cx="955928" cy="597114"/>
          </a:xfrm>
          <a:prstGeom prst="bentConnector3">
            <a:avLst>
              <a:gd name="adj1" fmla="val 2923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hlinkClick r:id="rId6" action="ppaction://hlinksldjump"/>
            <a:extLst>
              <a:ext uri="{FF2B5EF4-FFF2-40B4-BE49-F238E27FC236}">
                <a16:creationId xmlns:a16="http://schemas.microsoft.com/office/drawing/2014/main" id="{B48F6D1B-1F27-C619-81AA-6832447F1A5A}"/>
              </a:ext>
            </a:extLst>
          </p:cNvPr>
          <p:cNvSpPr/>
          <p:nvPr/>
        </p:nvSpPr>
        <p:spPr>
          <a:xfrm>
            <a:off x="5021017" y="2080636"/>
            <a:ext cx="1050869"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100"/>
              <a:t>µC 9: PC Out</a:t>
            </a:r>
          </a:p>
        </p:txBody>
      </p:sp>
      <p:cxnSp>
        <p:nvCxnSpPr>
          <p:cNvPr id="25" name="Connector: Elbow 24">
            <a:extLst>
              <a:ext uri="{FF2B5EF4-FFF2-40B4-BE49-F238E27FC236}">
                <a16:creationId xmlns:a16="http://schemas.microsoft.com/office/drawing/2014/main" id="{42A62EE9-54A5-F074-A8C6-29CE816C3FB6}"/>
              </a:ext>
            </a:extLst>
          </p:cNvPr>
          <p:cNvCxnSpPr>
            <a:stCxn id="23" idx="3"/>
          </p:cNvCxnSpPr>
          <p:nvPr/>
        </p:nvCxnSpPr>
        <p:spPr>
          <a:xfrm flipV="1">
            <a:off x="6071886" y="2121170"/>
            <a:ext cx="1068856" cy="509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hlinkClick r:id="rId6" action="ppaction://hlinksldjump"/>
            <a:extLst>
              <a:ext uri="{FF2B5EF4-FFF2-40B4-BE49-F238E27FC236}">
                <a16:creationId xmlns:a16="http://schemas.microsoft.com/office/drawing/2014/main" id="{F779FF1C-7C89-06DD-7D9B-7317F87473B4}"/>
              </a:ext>
            </a:extLst>
          </p:cNvPr>
          <p:cNvSpPr/>
          <p:nvPr/>
        </p:nvSpPr>
        <p:spPr>
          <a:xfrm>
            <a:off x="5021017" y="2321225"/>
            <a:ext cx="1050869" cy="182880"/>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r"/>
            <a:r>
              <a:rPr lang="en-US" sz="1100" dirty="0"/>
              <a:t>µC 14: SP Out</a:t>
            </a:r>
          </a:p>
        </p:txBody>
      </p:sp>
      <p:cxnSp>
        <p:nvCxnSpPr>
          <p:cNvPr id="27" name="Connector: Elbow 26">
            <a:extLst>
              <a:ext uri="{FF2B5EF4-FFF2-40B4-BE49-F238E27FC236}">
                <a16:creationId xmlns:a16="http://schemas.microsoft.com/office/drawing/2014/main" id="{EB6A4228-CD04-08AC-5FF6-194B77182887}"/>
              </a:ext>
            </a:extLst>
          </p:cNvPr>
          <p:cNvCxnSpPr>
            <a:cxnSpLocks/>
            <a:stCxn id="26" idx="3"/>
          </p:cNvCxnSpPr>
          <p:nvPr/>
        </p:nvCxnSpPr>
        <p:spPr>
          <a:xfrm flipV="1">
            <a:off x="6071886" y="2243388"/>
            <a:ext cx="1068856" cy="169277"/>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hlinkClick r:id="rId7" action="ppaction://hlinksldjump"/>
            <a:extLst>
              <a:ext uri="{FF2B5EF4-FFF2-40B4-BE49-F238E27FC236}">
                <a16:creationId xmlns:a16="http://schemas.microsoft.com/office/drawing/2014/main" id="{C61B61A6-BC9F-1B7A-5533-168C6824FF64}"/>
              </a:ext>
            </a:extLst>
          </p:cNvPr>
          <p:cNvSpPr txBox="1"/>
          <p:nvPr/>
        </p:nvSpPr>
        <p:spPr>
          <a:xfrm>
            <a:off x="4939933" y="3746944"/>
            <a:ext cx="1130438" cy="169277"/>
          </a:xfrm>
          <a:prstGeom prst="rect">
            <a:avLst/>
          </a:prstGeom>
          <a:solidFill>
            <a:schemeClr val="bg1"/>
          </a:solidFill>
          <a:ln>
            <a:solidFill>
              <a:schemeClr val="accent1"/>
            </a:solidFill>
          </a:ln>
        </p:spPr>
        <p:txBody>
          <a:bodyPr wrap="none" tIns="0" bIns="0" rtlCol="0">
            <a:spAutoFit/>
          </a:bodyPr>
          <a:lstStyle/>
          <a:p>
            <a:pPr algn="r"/>
            <a:r>
              <a:rPr lang="en-US" sz="1100" dirty="0"/>
              <a:t>Stack Pointer OE</a:t>
            </a:r>
          </a:p>
        </p:txBody>
      </p:sp>
      <p:cxnSp>
        <p:nvCxnSpPr>
          <p:cNvPr id="31" name="Connector: Elbow 30">
            <a:extLst>
              <a:ext uri="{FF2B5EF4-FFF2-40B4-BE49-F238E27FC236}">
                <a16:creationId xmlns:a16="http://schemas.microsoft.com/office/drawing/2014/main" id="{1CFFDE97-E772-26E2-DB98-16B3A1873039}"/>
              </a:ext>
            </a:extLst>
          </p:cNvPr>
          <p:cNvCxnSpPr>
            <a:cxnSpLocks/>
            <a:endCxn id="30" idx="3"/>
          </p:cNvCxnSpPr>
          <p:nvPr/>
        </p:nvCxnSpPr>
        <p:spPr>
          <a:xfrm rot="10800000" flipV="1">
            <a:off x="6070372" y="3090405"/>
            <a:ext cx="1045725" cy="741178"/>
          </a:xfrm>
          <a:prstGeom prst="bentConnector3">
            <a:avLst>
              <a:gd name="adj1" fmla="val 1433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hlinkClick r:id="rId6" action="ppaction://hlinksldjump"/>
            <a:extLst>
              <a:ext uri="{FF2B5EF4-FFF2-40B4-BE49-F238E27FC236}">
                <a16:creationId xmlns:a16="http://schemas.microsoft.com/office/drawing/2014/main" id="{AA9669CC-9C05-D263-705C-3E0DF44B2DAA}"/>
              </a:ext>
            </a:extLst>
          </p:cNvPr>
          <p:cNvSpPr/>
          <p:nvPr/>
        </p:nvSpPr>
        <p:spPr>
          <a:xfrm>
            <a:off x="4608846" y="2555798"/>
            <a:ext cx="146304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a:t>µC 20: </a:t>
            </a:r>
            <a:r>
              <a:rPr lang="en-US" sz="1100" dirty="0" err="1"/>
              <a:t>TmpARWrite</a:t>
            </a:r>
            <a:endParaRPr lang="en-US" sz="1100" dirty="0"/>
          </a:p>
        </p:txBody>
      </p:sp>
      <p:cxnSp>
        <p:nvCxnSpPr>
          <p:cNvPr id="37" name="Connector: Elbow 36">
            <a:extLst>
              <a:ext uri="{FF2B5EF4-FFF2-40B4-BE49-F238E27FC236}">
                <a16:creationId xmlns:a16="http://schemas.microsoft.com/office/drawing/2014/main" id="{0B991C28-F723-EC30-B678-B39BE85DA65D}"/>
              </a:ext>
            </a:extLst>
          </p:cNvPr>
          <p:cNvCxnSpPr>
            <a:cxnSpLocks/>
            <a:stCxn id="36" idx="3"/>
          </p:cNvCxnSpPr>
          <p:nvPr/>
        </p:nvCxnSpPr>
        <p:spPr>
          <a:xfrm flipV="1">
            <a:off x="6071886" y="2358907"/>
            <a:ext cx="1068856" cy="273733"/>
          </a:xfrm>
          <a:prstGeom prst="bentConnector3">
            <a:avLst>
              <a:gd name="adj1" fmla="val 4212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hlinkClick r:id="rId8" action="ppaction://hlinksldjump"/>
            <a:extLst>
              <a:ext uri="{FF2B5EF4-FFF2-40B4-BE49-F238E27FC236}">
                <a16:creationId xmlns:a16="http://schemas.microsoft.com/office/drawing/2014/main" id="{B62D2EB2-00A4-7C9A-636D-2CE6C67A0DF5}"/>
              </a:ext>
            </a:extLst>
          </p:cNvPr>
          <p:cNvSpPr txBox="1"/>
          <p:nvPr/>
        </p:nvSpPr>
        <p:spPr>
          <a:xfrm>
            <a:off x="4037443" y="2772404"/>
            <a:ext cx="2032929" cy="169277"/>
          </a:xfrm>
          <a:prstGeom prst="rect">
            <a:avLst/>
          </a:prstGeom>
          <a:noFill/>
          <a:ln>
            <a:solidFill>
              <a:schemeClr val="accent1"/>
            </a:solidFill>
          </a:ln>
        </p:spPr>
        <p:txBody>
          <a:bodyPr wrap="none" tIns="0" bIns="0" rtlCol="0">
            <a:spAutoFit/>
          </a:bodyPr>
          <a:lstStyle/>
          <a:p>
            <a:r>
              <a:rPr lang="en-US" sz="1100" dirty="0" err="1"/>
              <a:t>Opcode_MAG_LDW_SDW_MAA</a:t>
            </a:r>
            <a:endParaRPr lang="en-US" sz="1100" dirty="0"/>
          </a:p>
        </p:txBody>
      </p:sp>
      <p:cxnSp>
        <p:nvCxnSpPr>
          <p:cNvPr id="45" name="Connector: Elbow 44">
            <a:extLst>
              <a:ext uri="{FF2B5EF4-FFF2-40B4-BE49-F238E27FC236}">
                <a16:creationId xmlns:a16="http://schemas.microsoft.com/office/drawing/2014/main" id="{F028790A-6671-0E48-8D3F-727E6BA5FDC9}"/>
              </a:ext>
            </a:extLst>
          </p:cNvPr>
          <p:cNvCxnSpPr>
            <a:cxnSpLocks/>
            <a:stCxn id="44" idx="3"/>
          </p:cNvCxnSpPr>
          <p:nvPr/>
        </p:nvCxnSpPr>
        <p:spPr>
          <a:xfrm flipV="1">
            <a:off x="6070372" y="2490676"/>
            <a:ext cx="1070370" cy="3663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hlinkClick r:id="rId9" action="ppaction://hlinksldjump"/>
            <a:extLst>
              <a:ext uri="{FF2B5EF4-FFF2-40B4-BE49-F238E27FC236}">
                <a16:creationId xmlns:a16="http://schemas.microsoft.com/office/drawing/2014/main" id="{8E3BDE55-6044-FF20-107A-D6243635F46A}"/>
              </a:ext>
            </a:extLst>
          </p:cNvPr>
          <p:cNvSpPr/>
          <p:nvPr/>
        </p:nvSpPr>
        <p:spPr>
          <a:xfrm>
            <a:off x="5114443" y="3016300"/>
            <a:ext cx="95593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err="1"/>
              <a:t>ARSrc</a:t>
            </a:r>
            <a:r>
              <a:rPr lang="en-US" sz="1100" dirty="0"/>
              <a:t> [1:0]</a:t>
            </a:r>
          </a:p>
        </p:txBody>
      </p:sp>
      <p:cxnSp>
        <p:nvCxnSpPr>
          <p:cNvPr id="54" name="Connector: Elbow 53">
            <a:extLst>
              <a:ext uri="{FF2B5EF4-FFF2-40B4-BE49-F238E27FC236}">
                <a16:creationId xmlns:a16="http://schemas.microsoft.com/office/drawing/2014/main" id="{8768B553-E156-09A7-6B8D-24D9354F43AC}"/>
              </a:ext>
            </a:extLst>
          </p:cNvPr>
          <p:cNvCxnSpPr>
            <a:stCxn id="52" idx="3"/>
          </p:cNvCxnSpPr>
          <p:nvPr/>
        </p:nvCxnSpPr>
        <p:spPr>
          <a:xfrm flipV="1">
            <a:off x="6070373" y="2625680"/>
            <a:ext cx="1070369" cy="467462"/>
          </a:xfrm>
          <a:prstGeom prst="bentConnector3">
            <a:avLst>
              <a:gd name="adj1" fmla="val 573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872170E8-05D6-FBD4-A859-0C4647ADFE55}"/>
              </a:ext>
            </a:extLst>
          </p:cNvPr>
          <p:cNvCxnSpPr>
            <a:cxnSpLocks/>
            <a:stCxn id="52" idx="3"/>
          </p:cNvCxnSpPr>
          <p:nvPr/>
        </p:nvCxnSpPr>
        <p:spPr>
          <a:xfrm flipV="1">
            <a:off x="6070373" y="2728031"/>
            <a:ext cx="1070369" cy="365111"/>
          </a:xfrm>
          <a:prstGeom prst="bentConnector3">
            <a:avLst>
              <a:gd name="adj1" fmla="val 57306"/>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hlinkClick r:id="rId10" action="ppaction://hlinksldjump"/>
            <a:extLst>
              <a:ext uri="{FF2B5EF4-FFF2-40B4-BE49-F238E27FC236}">
                <a16:creationId xmlns:a16="http://schemas.microsoft.com/office/drawing/2014/main" id="{7F4151F2-95CC-556D-6503-54090DB0695A}"/>
              </a:ext>
            </a:extLst>
          </p:cNvPr>
          <p:cNvSpPr txBox="1"/>
          <p:nvPr/>
        </p:nvSpPr>
        <p:spPr>
          <a:xfrm>
            <a:off x="4973597" y="3558231"/>
            <a:ext cx="1096775" cy="169277"/>
          </a:xfrm>
          <a:prstGeom prst="rect">
            <a:avLst/>
          </a:prstGeom>
          <a:solidFill>
            <a:schemeClr val="bg1"/>
          </a:solidFill>
          <a:ln>
            <a:solidFill>
              <a:schemeClr val="accent1"/>
            </a:solidFill>
          </a:ln>
        </p:spPr>
        <p:txBody>
          <a:bodyPr wrap="none" tIns="0" bIns="0" rtlCol="0">
            <a:spAutoFit/>
          </a:bodyPr>
          <a:lstStyle/>
          <a:p>
            <a:r>
              <a:rPr lang="en-US" sz="1100" dirty="0"/>
              <a:t>Data Pointer OE</a:t>
            </a:r>
          </a:p>
        </p:txBody>
      </p:sp>
      <p:cxnSp>
        <p:nvCxnSpPr>
          <p:cNvPr id="71" name="Connector: Elbow 70">
            <a:extLst>
              <a:ext uri="{FF2B5EF4-FFF2-40B4-BE49-F238E27FC236}">
                <a16:creationId xmlns:a16="http://schemas.microsoft.com/office/drawing/2014/main" id="{EB0D2B27-0E7E-B81B-B541-AE870F1348BE}"/>
              </a:ext>
            </a:extLst>
          </p:cNvPr>
          <p:cNvCxnSpPr>
            <a:cxnSpLocks/>
            <a:endCxn id="65" idx="3"/>
          </p:cNvCxnSpPr>
          <p:nvPr/>
        </p:nvCxnSpPr>
        <p:spPr>
          <a:xfrm rot="10800000" flipV="1">
            <a:off x="6070373" y="2975090"/>
            <a:ext cx="1027699" cy="667779"/>
          </a:xfrm>
          <a:prstGeom prst="bentConnector3">
            <a:avLst>
              <a:gd name="adj1" fmla="val 24829"/>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hlinkClick r:id="rId11" action="ppaction://hlinksldjump"/>
            <a:extLst>
              <a:ext uri="{FF2B5EF4-FFF2-40B4-BE49-F238E27FC236}">
                <a16:creationId xmlns:a16="http://schemas.microsoft.com/office/drawing/2014/main" id="{103A62F4-9244-C0A2-D746-CE0261901218}"/>
              </a:ext>
            </a:extLst>
          </p:cNvPr>
          <p:cNvSpPr txBox="1"/>
          <p:nvPr/>
        </p:nvSpPr>
        <p:spPr>
          <a:xfrm>
            <a:off x="9206764" y="2220590"/>
            <a:ext cx="792205" cy="169277"/>
          </a:xfrm>
          <a:prstGeom prst="rect">
            <a:avLst/>
          </a:prstGeom>
          <a:solidFill>
            <a:schemeClr val="bg1"/>
          </a:solidFill>
          <a:ln>
            <a:solidFill>
              <a:schemeClr val="accent1"/>
            </a:solidFill>
          </a:ln>
        </p:spPr>
        <p:txBody>
          <a:bodyPr wrap="none" tIns="0" bIns="0" rtlCol="0">
            <a:spAutoFit/>
          </a:bodyPr>
          <a:lstStyle/>
          <a:p>
            <a:pPr algn="r"/>
            <a:r>
              <a:rPr lang="en-US" sz="1100" dirty="0" err="1"/>
              <a:t>TmpAR</a:t>
            </a:r>
            <a:r>
              <a:rPr lang="en-US" sz="1100" dirty="0"/>
              <a:t> OE</a:t>
            </a:r>
          </a:p>
        </p:txBody>
      </p:sp>
      <p:cxnSp>
        <p:nvCxnSpPr>
          <p:cNvPr id="77" name="Connector: Elbow 76">
            <a:extLst>
              <a:ext uri="{FF2B5EF4-FFF2-40B4-BE49-F238E27FC236}">
                <a16:creationId xmlns:a16="http://schemas.microsoft.com/office/drawing/2014/main" id="{14B9964C-3B9E-55DA-29A8-D03AB213EC40}"/>
              </a:ext>
            </a:extLst>
          </p:cNvPr>
          <p:cNvCxnSpPr>
            <a:cxnSpLocks/>
            <a:endCxn id="76" idx="1"/>
          </p:cNvCxnSpPr>
          <p:nvPr/>
        </p:nvCxnSpPr>
        <p:spPr>
          <a:xfrm flipV="1">
            <a:off x="8215565" y="2305229"/>
            <a:ext cx="991199" cy="7851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DF4BB1-AF1E-4FF8-B88D-8F02FCCE989A}"/>
              </a:ext>
            </a:extLst>
          </p:cNvPr>
          <p:cNvSpPr txBox="1"/>
          <p:nvPr/>
        </p:nvSpPr>
        <p:spPr>
          <a:xfrm>
            <a:off x="8133394" y="3093535"/>
            <a:ext cx="1002197" cy="215444"/>
          </a:xfrm>
          <a:prstGeom prst="rect">
            <a:avLst/>
          </a:prstGeom>
          <a:noFill/>
        </p:spPr>
        <p:txBody>
          <a:bodyPr wrap="none" rtlCol="0">
            <a:spAutoFit/>
          </a:bodyPr>
          <a:lstStyle/>
          <a:p>
            <a:r>
              <a:rPr lang="en-US" sz="800" dirty="0"/>
              <a:t>Temporary dangled</a:t>
            </a:r>
          </a:p>
        </p:txBody>
      </p:sp>
    </p:spTree>
    <p:extLst>
      <p:ext uri="{BB962C8B-B14F-4D97-AF65-F5344CB8AC3E}">
        <p14:creationId xmlns:p14="http://schemas.microsoft.com/office/powerpoint/2010/main" val="33535386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34E04-D61B-7E89-ECC1-D955AF3E54A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E218DE2-69D0-320C-840E-D6CFAFA386E9}"/>
              </a:ext>
            </a:extLst>
          </p:cNvPr>
          <p:cNvSpPr>
            <a:spLocks noGrp="1"/>
          </p:cNvSpPr>
          <p:nvPr>
            <p:ph type="ctrTitle"/>
          </p:nvPr>
        </p:nvSpPr>
        <p:spPr>
          <a:xfrm>
            <a:off x="914400" y="182880"/>
            <a:ext cx="9932068" cy="457200"/>
          </a:xfrm>
        </p:spPr>
        <p:txBody>
          <a:bodyPr/>
          <a:lstStyle/>
          <a:p>
            <a:r>
              <a:rPr lang="en-US" dirty="0"/>
              <a:t>Micro-Instructions Control: Address with Offset to Address 2 (MAA2) (11001)</a:t>
            </a:r>
          </a:p>
        </p:txBody>
      </p:sp>
      <p:graphicFrame>
        <p:nvGraphicFramePr>
          <p:cNvPr id="5" name="Table 4">
            <a:extLst>
              <a:ext uri="{FF2B5EF4-FFF2-40B4-BE49-F238E27FC236}">
                <a16:creationId xmlns:a16="http://schemas.microsoft.com/office/drawing/2014/main" id="{6079270A-6A29-F07B-E01B-5C6C4B0C3CED}"/>
              </a:ext>
            </a:extLst>
          </p:cNvPr>
          <p:cNvGraphicFramePr>
            <a:graphicFrameLocks noGrp="1"/>
          </p:cNvGraphicFramePr>
          <p:nvPr/>
        </p:nvGraphicFramePr>
        <p:xfrm>
          <a:off x="4716581" y="742463"/>
          <a:ext cx="6249874" cy="3133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0x10_00_00</a:t>
                      </a:r>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0x32_00_00</a:t>
                      </a:r>
                    </a:p>
                  </a:txBody>
                  <a:tcPr/>
                </a:tc>
                <a:tc>
                  <a:txBody>
                    <a:bodyPr/>
                    <a:lstStyle/>
                    <a:p>
                      <a:pPr algn="l"/>
                      <a:r>
                        <a:rPr lang="en-US" sz="1200" dirty="0"/>
                        <a:t>Write </a:t>
                      </a:r>
                      <a:r>
                        <a:rPr lang="en-US" sz="1200" dirty="0" err="1"/>
                        <a:t>TmpAR</a:t>
                      </a:r>
                      <a:r>
                        <a:rPr lang="en-US" sz="1200" dirty="0"/>
                        <a:t> to the Address Bus, Address Bus Low register to the Data Bus, and set ARDest[L] to read from the Data Bus.</a:t>
                      </a:r>
                    </a:p>
                  </a:txBody>
                  <a:tcPr/>
                </a:tc>
                <a:extLst>
                  <a:ext uri="{0D108BD9-81ED-4DB2-BD59-A6C34878D82A}">
                    <a16:rowId xmlns:a16="http://schemas.microsoft.com/office/drawing/2014/main" val="1592812184"/>
                  </a:ext>
                </a:extLst>
              </a:tr>
              <a:tr h="37084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0x66_00_00</a:t>
                      </a:r>
                    </a:p>
                  </a:txBody>
                  <a:tcPr/>
                </a:tc>
                <a:tc>
                  <a:txBody>
                    <a:bodyPr/>
                    <a:lstStyle/>
                    <a:p>
                      <a:pPr algn="l"/>
                      <a:r>
                        <a:rPr lang="en-US" sz="1200" dirty="0"/>
                        <a:t>Write Address Bus High Register to the Data Bus and set ARDest[H] to read from the Data Bus.</a:t>
                      </a:r>
                    </a:p>
                  </a:txBody>
                  <a:tcPr/>
                </a:tc>
                <a:extLst>
                  <a:ext uri="{0D108BD9-81ED-4DB2-BD59-A6C34878D82A}">
                    <a16:rowId xmlns:a16="http://schemas.microsoft.com/office/drawing/2014/main" val="3699770866"/>
                  </a:ext>
                </a:extLst>
              </a:tr>
              <a:tr h="370840">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0x_00_00_80</a:t>
                      </a:r>
                    </a:p>
                  </a:txBody>
                  <a:tcPr/>
                </a:tc>
                <a:tc>
                  <a:txBody>
                    <a:bodyPr/>
                    <a:lstStyle/>
                    <a:p>
                      <a:pPr algn="l"/>
                      <a:r>
                        <a:rPr lang="en-US" sz="1200" dirty="0"/>
                        <a:t>Advance PC.</a:t>
                      </a:r>
                    </a:p>
                  </a:txBody>
                  <a:tcPr/>
                </a:tc>
                <a:extLst>
                  <a:ext uri="{0D108BD9-81ED-4DB2-BD59-A6C34878D82A}">
                    <a16:rowId xmlns:a16="http://schemas.microsoft.com/office/drawing/2014/main" val="3288668263"/>
                  </a:ext>
                </a:extLst>
              </a:tr>
            </a:tbl>
          </a:graphicData>
        </a:graphic>
      </p:graphicFrame>
      <p:pic>
        <p:nvPicPr>
          <p:cNvPr id="2" name="Picture 1">
            <a:hlinkClick r:id="rId3" action="ppaction://hlinksldjump"/>
            <a:extLst>
              <a:ext uri="{FF2B5EF4-FFF2-40B4-BE49-F238E27FC236}">
                <a16:creationId xmlns:a16="http://schemas.microsoft.com/office/drawing/2014/main" id="{02A8BC71-0AD7-16B1-A503-F3679BF4884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69F3810-49CB-9817-2268-FBDA4667076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80</a:t>
            </a:fld>
            <a:endParaRPr lang="en-US" b="1">
              <a:solidFill>
                <a:schemeClr val="bg1"/>
              </a:solidFill>
            </a:endParaRPr>
          </a:p>
        </p:txBody>
      </p:sp>
      <p:graphicFrame>
        <p:nvGraphicFramePr>
          <p:cNvPr id="14" name="Table 4">
            <a:extLst>
              <a:ext uri="{FF2B5EF4-FFF2-40B4-BE49-F238E27FC236}">
                <a16:creationId xmlns:a16="http://schemas.microsoft.com/office/drawing/2014/main" id="{7A75695A-2822-084A-3CD7-DFDFE03BFFD4}"/>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B934D8B-233B-342F-0C5D-EA4431C40433}"/>
              </a:ext>
            </a:extLst>
          </p:cNvPr>
          <p:cNvGraphicFramePr>
            <a:graphicFrameLocks noGrp="1"/>
          </p:cNvGraphicFramePr>
          <p:nvPr>
            <p:extLst>
              <p:ext uri="{D42A27DB-BD31-4B8C-83A1-F6EECF244321}">
                <p14:modId xmlns:p14="http://schemas.microsoft.com/office/powerpoint/2010/main" val="1332291618"/>
              </p:ext>
            </p:extLst>
          </p:nvPr>
        </p:nvGraphicFramePr>
        <p:xfrm>
          <a:off x="179752" y="5818357"/>
          <a:ext cx="10583500" cy="58674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146900">
                <a:tc>
                  <a:txBody>
                    <a:bodyPr/>
                    <a:lstStyle/>
                    <a:p>
                      <a:pPr algn="ctr"/>
                      <a:r>
                        <a:rPr lang="en-US" sz="1300" dirty="0"/>
                        <a:t>MAA</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ARDest</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=19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2BA27B42-192E-8709-1B23-16001A4B1D6C}"/>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19</a:t>
            </a:r>
          </a:p>
        </p:txBody>
      </p:sp>
      <p:sp>
        <p:nvSpPr>
          <p:cNvPr id="6" name="TextBox 5">
            <a:extLst>
              <a:ext uri="{FF2B5EF4-FFF2-40B4-BE49-F238E27FC236}">
                <a16:creationId xmlns:a16="http://schemas.microsoft.com/office/drawing/2014/main" id="{9B7AE9E3-C191-D733-7C96-D33D139E08AB}"/>
              </a:ext>
            </a:extLst>
          </p:cNvPr>
          <p:cNvSpPr txBox="1"/>
          <p:nvPr/>
        </p:nvSpPr>
        <p:spPr>
          <a:xfrm>
            <a:off x="4564622" y="4514839"/>
            <a:ext cx="2582758"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MAA %DP, %BP, #-1</a:t>
            </a:r>
          </a:p>
        </p:txBody>
      </p:sp>
      <p:sp>
        <p:nvSpPr>
          <p:cNvPr id="7" name="TextBox 6">
            <a:extLst>
              <a:ext uri="{FF2B5EF4-FFF2-40B4-BE49-F238E27FC236}">
                <a16:creationId xmlns:a16="http://schemas.microsoft.com/office/drawing/2014/main" id="{E152FB5E-31C7-5CED-ED6B-9D60357F60E3}"/>
              </a:ext>
            </a:extLst>
          </p:cNvPr>
          <p:cNvSpPr txBox="1"/>
          <p:nvPr/>
        </p:nvSpPr>
        <p:spPr>
          <a:xfrm>
            <a:off x="4564622" y="4095543"/>
            <a:ext cx="3005951"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ARDest = </a:t>
            </a:r>
            <a:r>
              <a:rPr lang="en-US" sz="2000" dirty="0" err="1">
                <a:solidFill>
                  <a:srgbClr val="00B050"/>
                </a:solidFill>
                <a:latin typeface="Consolas" panose="020B0609020204030204" pitchFamily="49" charset="0"/>
              </a:rPr>
              <a:t>ARSrc</a:t>
            </a:r>
            <a:r>
              <a:rPr lang="en-US" sz="2000" dirty="0">
                <a:solidFill>
                  <a:srgbClr val="00B050"/>
                </a:solidFill>
                <a:latin typeface="Consolas" panose="020B0609020204030204" pitchFamily="49" charset="0"/>
              </a:rPr>
              <a:t> + Imm</a:t>
            </a:r>
          </a:p>
        </p:txBody>
      </p:sp>
      <p:graphicFrame>
        <p:nvGraphicFramePr>
          <p:cNvPr id="9" name="Table 6">
            <a:extLst>
              <a:ext uri="{FF2B5EF4-FFF2-40B4-BE49-F238E27FC236}">
                <a16:creationId xmlns:a16="http://schemas.microsoft.com/office/drawing/2014/main" id="{BB8526B8-4FBB-79E5-76DA-FDD6EED3B104}"/>
              </a:ext>
            </a:extLst>
          </p:cNvPr>
          <p:cNvGraphicFramePr>
            <a:graphicFrameLocks noGrp="1"/>
          </p:cNvGraphicFramePr>
          <p:nvPr>
            <p:extLst>
              <p:ext uri="{D42A27DB-BD31-4B8C-83A1-F6EECF244321}">
                <p14:modId xmlns:p14="http://schemas.microsoft.com/office/powerpoint/2010/main" val="4249373491"/>
              </p:ext>
            </p:extLst>
          </p:nvPr>
        </p:nvGraphicFramePr>
        <p:xfrm>
          <a:off x="7923209" y="4095543"/>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dirty="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Tree>
    <p:extLst>
      <p:ext uri="{BB962C8B-B14F-4D97-AF65-F5344CB8AC3E}">
        <p14:creationId xmlns:p14="http://schemas.microsoft.com/office/powerpoint/2010/main" val="226536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888C-8284-AEFD-1D97-B00EE09E326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3C25C2C-1852-ECEF-6EA6-D1D7CEAA3C56}"/>
              </a:ext>
            </a:extLst>
          </p:cNvPr>
          <p:cNvSpPr>
            <a:spLocks noGrp="1"/>
          </p:cNvSpPr>
          <p:nvPr>
            <p:ph type="ctrTitle"/>
          </p:nvPr>
        </p:nvSpPr>
        <p:spPr>
          <a:xfrm>
            <a:off x="914399" y="182880"/>
            <a:ext cx="10052055" cy="457200"/>
          </a:xfrm>
        </p:spPr>
        <p:txBody>
          <a:bodyPr/>
          <a:lstStyle/>
          <a:p>
            <a:r>
              <a:rPr lang="en-US" dirty="0"/>
              <a:t>Micro-Instructions Control: Move Address to General register (MAG) (11010)</a:t>
            </a:r>
          </a:p>
        </p:txBody>
      </p:sp>
      <p:graphicFrame>
        <p:nvGraphicFramePr>
          <p:cNvPr id="5" name="Table 4">
            <a:extLst>
              <a:ext uri="{FF2B5EF4-FFF2-40B4-BE49-F238E27FC236}">
                <a16:creationId xmlns:a16="http://schemas.microsoft.com/office/drawing/2014/main" id="{CF6B5C7D-EE6C-76E4-51C0-464FDCE52D4F}"/>
              </a:ext>
            </a:extLst>
          </p:cNvPr>
          <p:cNvGraphicFramePr>
            <a:graphicFrameLocks noGrp="1"/>
          </p:cNvGraphicFramePr>
          <p:nvPr>
            <p:extLst>
              <p:ext uri="{D42A27DB-BD31-4B8C-83A1-F6EECF244321}">
                <p14:modId xmlns:p14="http://schemas.microsoft.com/office/powerpoint/2010/main" val="78237980"/>
              </p:ext>
            </p:extLst>
          </p:nvPr>
        </p:nvGraphicFramePr>
        <p:xfrm>
          <a:off x="4716581" y="742463"/>
          <a:ext cx="6249874" cy="209751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0x00_00_00</a:t>
                      </a:r>
                    </a:p>
                  </a:txBody>
                  <a:tcPr/>
                </a:tc>
                <a:tc>
                  <a:txBody>
                    <a:bodyPr/>
                    <a:lstStyle/>
                    <a:p>
                      <a:pPr algn="l"/>
                      <a:r>
                        <a:rPr lang="en-US" sz="1200" dirty="0"/>
                        <a:t>Write </a:t>
                      </a:r>
                      <a:r>
                        <a:rPr lang="en-US" sz="1200" dirty="0" err="1"/>
                        <a:t>ARSrc</a:t>
                      </a:r>
                      <a:r>
                        <a:rPr lang="en-US" sz="1200" dirty="0"/>
                        <a:t> to the Address Bus (special behavior due to opcode being MAG).</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0x20_00_20</a:t>
                      </a:r>
                    </a:p>
                  </a:txBody>
                  <a:tcPr/>
                </a:tc>
                <a:tc>
                  <a:txBody>
                    <a:bodyPr/>
                    <a:lstStyle/>
                    <a:p>
                      <a:pPr algn="l"/>
                      <a:r>
                        <a:rPr lang="en-US" sz="1200" dirty="0"/>
                        <a:t>Write Address Bus L/H Register to the Data Bus (L or H determined by the (AR) L/H instruction operand)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A1E08A24-7CF5-9D37-3DF3-404EC074736B}"/>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266117B-96E3-2FA1-270F-C0CC46BAF0F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81</a:t>
            </a:fld>
            <a:endParaRPr lang="en-US" b="1">
              <a:solidFill>
                <a:schemeClr val="bg1"/>
              </a:solidFill>
            </a:endParaRPr>
          </a:p>
        </p:txBody>
      </p:sp>
      <p:graphicFrame>
        <p:nvGraphicFramePr>
          <p:cNvPr id="14" name="Table 4">
            <a:extLst>
              <a:ext uri="{FF2B5EF4-FFF2-40B4-BE49-F238E27FC236}">
                <a16:creationId xmlns:a16="http://schemas.microsoft.com/office/drawing/2014/main" id="{A8C816B4-AC8F-CA42-7938-AEBCFAD10EE0}"/>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B90C8B16-E97C-0BE2-6C84-5382787FE8BE}"/>
              </a:ext>
            </a:extLst>
          </p:cNvPr>
          <p:cNvGraphicFramePr>
            <a:graphicFrameLocks noGrp="1"/>
          </p:cNvGraphicFramePr>
          <p:nvPr>
            <p:extLst>
              <p:ext uri="{D42A27DB-BD31-4B8C-83A1-F6EECF244321}">
                <p14:modId xmlns:p14="http://schemas.microsoft.com/office/powerpoint/2010/main" val="1902629655"/>
              </p:ext>
            </p:extLst>
          </p:nvPr>
        </p:nvGraphicFramePr>
        <p:xfrm>
          <a:off x="179752" y="5818357"/>
          <a:ext cx="1058350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MAG</a:t>
                      </a:r>
                    </a:p>
                  </a:txBody>
                  <a:tcPr>
                    <a:solidFill>
                      <a:schemeClr val="accent6"/>
                    </a:solidFill>
                  </a:tcPr>
                </a:tc>
                <a:tc gridSpan="2">
                  <a:txBody>
                    <a:bodyPr/>
                    <a:lstStyle/>
                    <a:p>
                      <a:pPr algn="ctr"/>
                      <a:r>
                        <a:rPr lang="en-US" sz="1300" dirty="0"/>
                        <a:t>XXXX</a:t>
                      </a:r>
                    </a:p>
                  </a:txBody>
                  <a:tcPr/>
                </a:tc>
                <a:tc hMerge="1">
                  <a:txBody>
                    <a:bodyPr/>
                    <a:lstStyle/>
                    <a:p>
                      <a:pPr algn="ctr"/>
                      <a:endParaRPr lang="en-US"/>
                    </a:p>
                  </a:txBody>
                  <a:tcPr/>
                </a:tc>
                <a:tc>
                  <a:txBody>
                    <a:bodyPr/>
                    <a:lstStyle/>
                    <a:p>
                      <a:pPr algn="ctr"/>
                      <a:r>
                        <a:rPr lang="en-US" sz="1300" dirty="0" err="1"/>
                        <a:t>ARSrc</a:t>
                      </a:r>
                      <a:endParaRPr lang="en-US" sz="1300" dirty="0"/>
                    </a:p>
                  </a:txBody>
                  <a:tcPr/>
                </a:tc>
                <a:tc>
                  <a:txBody>
                    <a:bodyPr/>
                    <a:lstStyle/>
                    <a:p>
                      <a:pPr algn="ctr"/>
                      <a:r>
                        <a:rPr lang="en-US" sz="1300" dirty="0"/>
                        <a:t>Rd</a:t>
                      </a:r>
                    </a:p>
                  </a:txBody>
                  <a:tcPr/>
                </a:tc>
                <a:tc>
                  <a:txBody>
                    <a:bodyPr/>
                    <a:lstStyle/>
                    <a:p>
                      <a:pPr algn="ctr"/>
                      <a:r>
                        <a:rPr lang="en-US" sz="1300" dirty="0"/>
                        <a:t>(AR) L/H</a:t>
                      </a:r>
                    </a:p>
                  </a:txBody>
                  <a:tcPr/>
                </a:tc>
                <a:tc>
                  <a:txBody>
                    <a:bodyPr/>
                    <a:lstStyle/>
                    <a:p>
                      <a:pPr algn="ctr"/>
                      <a:r>
                        <a:rPr lang="en-US" sz="1300" dirty="0" err="1"/>
                        <a:t>OpCode</a:t>
                      </a:r>
                      <a:r>
                        <a:rPr lang="en-US" sz="1300" dirty="0"/>
                        <a:t>=1a</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2620FAB-D9EF-D16E-9D9C-86029D1E70BE}"/>
              </a:ext>
            </a:extLst>
          </p:cNvPr>
          <p:cNvSpPr txBox="1"/>
          <p:nvPr/>
        </p:nvSpPr>
        <p:spPr>
          <a:xfrm>
            <a:off x="10966456" y="2"/>
            <a:ext cx="1297150" cy="1323439"/>
          </a:xfrm>
          <a:prstGeom prst="rect">
            <a:avLst/>
          </a:prstGeom>
          <a:noFill/>
        </p:spPr>
        <p:txBody>
          <a:bodyPr wrap="none" rtlCol="0">
            <a:spAutoFit/>
          </a:bodyPr>
          <a:lstStyle/>
          <a:p>
            <a:r>
              <a:rPr lang="en-US" sz="8000" dirty="0">
                <a:solidFill>
                  <a:schemeClr val="accent1">
                    <a:lumMod val="60000"/>
                    <a:lumOff val="40000"/>
                  </a:schemeClr>
                </a:solidFill>
              </a:rPr>
              <a:t>1A</a:t>
            </a:r>
          </a:p>
        </p:txBody>
      </p:sp>
      <p:sp>
        <p:nvSpPr>
          <p:cNvPr id="6" name="TextBox 5">
            <a:extLst>
              <a:ext uri="{FF2B5EF4-FFF2-40B4-BE49-F238E27FC236}">
                <a16:creationId xmlns:a16="http://schemas.microsoft.com/office/drawing/2014/main" id="{439E498B-609C-25E3-9A99-05681A1D0EE1}"/>
              </a:ext>
            </a:extLst>
          </p:cNvPr>
          <p:cNvSpPr txBox="1"/>
          <p:nvPr/>
        </p:nvSpPr>
        <p:spPr>
          <a:xfrm>
            <a:off x="4876837" y="4916582"/>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MAG R3, %SP[L]</a:t>
            </a:r>
          </a:p>
        </p:txBody>
      </p:sp>
      <p:sp>
        <p:nvSpPr>
          <p:cNvPr id="7" name="TextBox 6">
            <a:extLst>
              <a:ext uri="{FF2B5EF4-FFF2-40B4-BE49-F238E27FC236}">
                <a16:creationId xmlns:a16="http://schemas.microsoft.com/office/drawing/2014/main" id="{2EA5ACB4-7A60-3FD0-A1C9-3AFEEB7F3002}"/>
              </a:ext>
            </a:extLst>
          </p:cNvPr>
          <p:cNvSpPr txBox="1"/>
          <p:nvPr/>
        </p:nvSpPr>
        <p:spPr>
          <a:xfrm>
            <a:off x="4876837" y="4495763"/>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[L/H]</a:t>
            </a:r>
          </a:p>
        </p:txBody>
      </p:sp>
    </p:spTree>
    <p:extLst>
      <p:ext uri="{BB962C8B-B14F-4D97-AF65-F5344CB8AC3E}">
        <p14:creationId xmlns:p14="http://schemas.microsoft.com/office/powerpoint/2010/main" val="331994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2764F-CB2C-C0B9-4218-8EB9455521A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746ABD0D-0F87-5864-383C-0D1D46C6F716}"/>
              </a:ext>
            </a:extLst>
          </p:cNvPr>
          <p:cNvSpPr>
            <a:spLocks noGrp="1"/>
          </p:cNvSpPr>
          <p:nvPr>
            <p:ph type="ctrTitle"/>
          </p:nvPr>
        </p:nvSpPr>
        <p:spPr>
          <a:xfrm>
            <a:off x="914399" y="182880"/>
            <a:ext cx="10052055" cy="457200"/>
          </a:xfrm>
        </p:spPr>
        <p:txBody>
          <a:bodyPr/>
          <a:lstStyle/>
          <a:p>
            <a:r>
              <a:rPr lang="en-US" dirty="0"/>
              <a:t>Micro-Instructions Control: Load Address register(LDA) (11011)</a:t>
            </a:r>
          </a:p>
        </p:txBody>
      </p:sp>
      <p:graphicFrame>
        <p:nvGraphicFramePr>
          <p:cNvPr id="5" name="Table 4">
            <a:extLst>
              <a:ext uri="{FF2B5EF4-FFF2-40B4-BE49-F238E27FC236}">
                <a16:creationId xmlns:a16="http://schemas.microsoft.com/office/drawing/2014/main" id="{42A89C1C-F67E-3146-D431-455A69663A44}"/>
              </a:ext>
            </a:extLst>
          </p:cNvPr>
          <p:cNvGraphicFramePr>
            <a:graphicFrameLocks noGrp="1"/>
          </p:cNvGraphicFramePr>
          <p:nvPr>
            <p:extLst>
              <p:ext uri="{D42A27DB-BD31-4B8C-83A1-F6EECF244321}">
                <p14:modId xmlns:p14="http://schemas.microsoft.com/office/powerpoint/2010/main" val="4124494523"/>
              </p:ext>
            </p:extLst>
          </p:nvPr>
        </p:nvGraphicFramePr>
        <p:xfrm>
          <a:off x="4716581" y="742463"/>
          <a:ext cx="6249874" cy="1482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0x02_00_40</a:t>
                      </a:r>
                    </a:p>
                  </a:txBody>
                  <a:tcPr/>
                </a:tc>
                <a:tc>
                  <a:txBody>
                    <a:bodyPr/>
                    <a:lstStyle/>
                    <a:p>
                      <a:pPr algn="l"/>
                      <a:r>
                        <a:rPr lang="en-US" sz="1200" dirty="0"/>
                        <a:t>Write Imm to the Data Bus and set ARDest[L/H] to read from the Data Bus.</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687E9B2D-8A0F-50DC-0C1B-3E772D4758E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FC7EA34-A969-719C-33B8-81EB872CFCC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82</a:t>
            </a:fld>
            <a:endParaRPr lang="en-US" b="1">
              <a:solidFill>
                <a:schemeClr val="bg1"/>
              </a:solidFill>
            </a:endParaRPr>
          </a:p>
        </p:txBody>
      </p:sp>
      <p:graphicFrame>
        <p:nvGraphicFramePr>
          <p:cNvPr id="14" name="Table 4">
            <a:extLst>
              <a:ext uri="{FF2B5EF4-FFF2-40B4-BE49-F238E27FC236}">
                <a16:creationId xmlns:a16="http://schemas.microsoft.com/office/drawing/2014/main" id="{98C5F7B6-A168-0E90-4C1B-E3D17AC1F546}"/>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F8237CB-0D1C-2B0F-C823-BF0D3157BC07}"/>
              </a:ext>
            </a:extLst>
          </p:cNvPr>
          <p:cNvGraphicFramePr>
            <a:graphicFrameLocks noGrp="1"/>
          </p:cNvGraphicFramePr>
          <p:nvPr>
            <p:extLst>
              <p:ext uri="{D42A27DB-BD31-4B8C-83A1-F6EECF244321}">
                <p14:modId xmlns:p14="http://schemas.microsoft.com/office/powerpoint/2010/main" val="282643380"/>
              </p:ext>
            </p:extLst>
          </p:nvPr>
        </p:nvGraphicFramePr>
        <p:xfrm>
          <a:off x="179752" y="5818357"/>
          <a:ext cx="1058350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LDA</a:t>
                      </a:r>
                    </a:p>
                  </a:txBody>
                  <a:tcPr>
                    <a:solidFill>
                      <a:schemeClr val="accent6"/>
                    </a:solidFill>
                  </a:tcPr>
                </a:tc>
                <a:tc gridSpan="3">
                  <a:txBody>
                    <a:bodyPr/>
                    <a:lstStyle/>
                    <a:p>
                      <a:pPr algn="ctr"/>
                      <a:r>
                        <a:rPr lang="en-US" sz="1300" dirty="0"/>
                        <a:t>Immediate (8-bit)</a:t>
                      </a:r>
                    </a:p>
                  </a:txBody>
                  <a:tcPr/>
                </a:tc>
                <a:tc hMerge="1">
                  <a:txBody>
                    <a:bodyPr/>
                    <a:lstStyle/>
                    <a:p>
                      <a:pPr algn="ctr"/>
                      <a:endParaRPr lang="en-US"/>
                    </a:p>
                  </a:txBody>
                  <a:tcPr/>
                </a:tc>
                <a:tc hMerge="1">
                  <a:txBody>
                    <a:bodyPr/>
                    <a:lstStyle/>
                    <a:p>
                      <a:pPr algn="ctr"/>
                      <a:endParaRPr lang="en-US" sz="1300" dirty="0"/>
                    </a:p>
                  </a:txBody>
                  <a:tcPr/>
                </a:tc>
                <a:tc>
                  <a:txBody>
                    <a:bodyPr/>
                    <a:lstStyle/>
                    <a:p>
                      <a:pPr algn="ctr"/>
                      <a:r>
                        <a:rPr lang="en-US" sz="1300" dirty="0"/>
                        <a:t>ARDest</a:t>
                      </a:r>
                    </a:p>
                  </a:txBody>
                  <a:tcPr/>
                </a:tc>
                <a:tc>
                  <a:txBody>
                    <a:bodyPr/>
                    <a:lstStyle/>
                    <a:p>
                      <a:pPr algn="ctr"/>
                      <a:r>
                        <a:rPr lang="en-US" sz="1300" dirty="0"/>
                        <a:t>(AR) L/H</a:t>
                      </a:r>
                    </a:p>
                  </a:txBody>
                  <a:tcPr/>
                </a:tc>
                <a:tc>
                  <a:txBody>
                    <a:bodyPr/>
                    <a:lstStyle/>
                    <a:p>
                      <a:pPr algn="ctr"/>
                      <a:r>
                        <a:rPr lang="en-US" sz="1300" dirty="0" err="1"/>
                        <a:t>OpCode</a:t>
                      </a:r>
                      <a:r>
                        <a:rPr lang="en-US" sz="1300" dirty="0"/>
                        <a:t>=1b</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E7F5FEF-769C-C3C3-C0A6-5370D3EDDCA5}"/>
              </a:ext>
            </a:extLst>
          </p:cNvPr>
          <p:cNvSpPr txBox="1"/>
          <p:nvPr/>
        </p:nvSpPr>
        <p:spPr>
          <a:xfrm>
            <a:off x="10966456" y="2"/>
            <a:ext cx="1261884" cy="1323439"/>
          </a:xfrm>
          <a:prstGeom prst="rect">
            <a:avLst/>
          </a:prstGeom>
          <a:noFill/>
        </p:spPr>
        <p:txBody>
          <a:bodyPr wrap="none" rtlCol="0">
            <a:spAutoFit/>
          </a:bodyPr>
          <a:lstStyle/>
          <a:p>
            <a:r>
              <a:rPr lang="en-US" sz="8000" dirty="0">
                <a:solidFill>
                  <a:schemeClr val="accent1">
                    <a:lumMod val="60000"/>
                    <a:lumOff val="40000"/>
                  </a:schemeClr>
                </a:solidFill>
              </a:rPr>
              <a:t>1B</a:t>
            </a:r>
          </a:p>
        </p:txBody>
      </p:sp>
      <p:sp>
        <p:nvSpPr>
          <p:cNvPr id="6" name="TextBox 5">
            <a:extLst>
              <a:ext uri="{FF2B5EF4-FFF2-40B4-BE49-F238E27FC236}">
                <a16:creationId xmlns:a16="http://schemas.microsoft.com/office/drawing/2014/main" id="{FBC03475-04A4-D618-6A14-D02507E63D3C}"/>
              </a:ext>
            </a:extLst>
          </p:cNvPr>
          <p:cNvSpPr txBox="1"/>
          <p:nvPr/>
        </p:nvSpPr>
        <p:spPr>
          <a:xfrm>
            <a:off x="4876837" y="4916582"/>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LDA %BP[L], #0x05</a:t>
            </a:r>
          </a:p>
        </p:txBody>
      </p:sp>
      <p:sp>
        <p:nvSpPr>
          <p:cNvPr id="7" name="TextBox 6">
            <a:extLst>
              <a:ext uri="{FF2B5EF4-FFF2-40B4-BE49-F238E27FC236}">
                <a16:creationId xmlns:a16="http://schemas.microsoft.com/office/drawing/2014/main" id="{E88F1E57-C78B-7BDE-BCF9-1B780DCF0677}"/>
              </a:ext>
            </a:extLst>
          </p:cNvPr>
          <p:cNvSpPr txBox="1"/>
          <p:nvPr/>
        </p:nvSpPr>
        <p:spPr>
          <a:xfrm>
            <a:off x="4876837" y="4495763"/>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ARDest[L/H] = Imm</a:t>
            </a:r>
          </a:p>
        </p:txBody>
      </p:sp>
    </p:spTree>
    <p:extLst>
      <p:ext uri="{BB962C8B-B14F-4D97-AF65-F5344CB8AC3E}">
        <p14:creationId xmlns:p14="http://schemas.microsoft.com/office/powerpoint/2010/main" val="409759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EBD90-4766-B635-E162-46A4F0050CE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5A26D2AA-17A1-4C53-19B8-A16603D3EC4C}"/>
              </a:ext>
            </a:extLst>
          </p:cNvPr>
          <p:cNvSpPr>
            <a:spLocks noGrp="1"/>
          </p:cNvSpPr>
          <p:nvPr>
            <p:ph type="ctrTitle"/>
          </p:nvPr>
        </p:nvSpPr>
        <p:spPr>
          <a:xfrm>
            <a:off x="914399" y="182880"/>
            <a:ext cx="10052055" cy="457200"/>
          </a:xfrm>
        </p:spPr>
        <p:txBody>
          <a:bodyPr/>
          <a:lstStyle/>
          <a:p>
            <a:r>
              <a:rPr lang="en-US" dirty="0"/>
              <a:t>Micro-Instructions Control: Move General to Address register (MGA) (11100)</a:t>
            </a:r>
          </a:p>
        </p:txBody>
      </p:sp>
      <p:graphicFrame>
        <p:nvGraphicFramePr>
          <p:cNvPr id="5" name="Table 4">
            <a:extLst>
              <a:ext uri="{FF2B5EF4-FFF2-40B4-BE49-F238E27FC236}">
                <a16:creationId xmlns:a16="http://schemas.microsoft.com/office/drawing/2014/main" id="{FE695317-3722-A085-C2C4-6E9A6F60B34C}"/>
              </a:ext>
            </a:extLst>
          </p:cNvPr>
          <p:cNvGraphicFramePr>
            <a:graphicFrameLocks noGrp="1"/>
          </p:cNvGraphicFramePr>
          <p:nvPr>
            <p:extLst>
              <p:ext uri="{D42A27DB-BD31-4B8C-83A1-F6EECF244321}">
                <p14:modId xmlns:p14="http://schemas.microsoft.com/office/powerpoint/2010/main" val="3929668775"/>
              </p:ext>
            </p:extLst>
          </p:nvPr>
        </p:nvGraphicFramePr>
        <p:xfrm>
          <a:off x="4716581" y="742463"/>
          <a:ext cx="6249874" cy="1482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0x02_00_10</a:t>
                      </a:r>
                    </a:p>
                  </a:txBody>
                  <a:tcPr/>
                </a:tc>
                <a:tc>
                  <a:txBody>
                    <a:bodyPr/>
                    <a:lstStyle/>
                    <a:p>
                      <a:pPr algn="l"/>
                      <a:r>
                        <a:rPr lang="en-US" sz="1200" dirty="0"/>
                        <a:t>Write Rs1 to the Data Bus and set ARDest[L/H] to read from the Data Bus.</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13879C91-2171-68EE-0D09-CACAEA18526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A7F0EC3F-B5CD-B046-DA09-3BF1FCF6F62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83</a:t>
            </a:fld>
            <a:endParaRPr lang="en-US" b="1">
              <a:solidFill>
                <a:schemeClr val="bg1"/>
              </a:solidFill>
            </a:endParaRPr>
          </a:p>
        </p:txBody>
      </p:sp>
      <p:graphicFrame>
        <p:nvGraphicFramePr>
          <p:cNvPr id="14" name="Table 4">
            <a:extLst>
              <a:ext uri="{FF2B5EF4-FFF2-40B4-BE49-F238E27FC236}">
                <a16:creationId xmlns:a16="http://schemas.microsoft.com/office/drawing/2014/main" id="{2E9A666C-03B6-8517-4ABF-F440C90FD7C3}"/>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DF199E1-D77B-4E08-4111-7B30FD355462}"/>
              </a:ext>
            </a:extLst>
          </p:cNvPr>
          <p:cNvGraphicFramePr>
            <a:graphicFrameLocks noGrp="1"/>
          </p:cNvGraphicFramePr>
          <p:nvPr>
            <p:extLst>
              <p:ext uri="{D42A27DB-BD31-4B8C-83A1-F6EECF244321}">
                <p14:modId xmlns:p14="http://schemas.microsoft.com/office/powerpoint/2010/main" val="118620026"/>
              </p:ext>
            </p:extLst>
          </p:nvPr>
        </p:nvGraphicFramePr>
        <p:xfrm>
          <a:off x="179752" y="5818357"/>
          <a:ext cx="1065629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104337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MGA</a:t>
                      </a:r>
                    </a:p>
                  </a:txBody>
                  <a:tcPr>
                    <a:solidFill>
                      <a:schemeClr val="accent6"/>
                    </a:solidFill>
                  </a:tcPr>
                </a:tc>
                <a:tc>
                  <a:txBody>
                    <a:bodyPr/>
                    <a:lstStyle/>
                    <a:p>
                      <a:pPr algn="ctr"/>
                      <a:r>
                        <a:rPr lang="en-US" sz="1300" dirty="0"/>
                        <a:t>XX</a:t>
                      </a:r>
                    </a:p>
                  </a:txBody>
                  <a:tcPr/>
                </a:tc>
                <a:tc>
                  <a:txBody>
                    <a:bodyPr/>
                    <a:lstStyle/>
                    <a:p>
                      <a:pPr algn="ctr"/>
                      <a:r>
                        <a:rPr lang="en-US" sz="1300" dirty="0"/>
                        <a:t>Rs1</a:t>
                      </a:r>
                      <a:endParaRPr lang="en-US" dirty="0"/>
                    </a:p>
                  </a:txBody>
                  <a:tcPr/>
                </a:tc>
                <a:tc>
                  <a:txBody>
                    <a:bodyPr/>
                    <a:lstStyle/>
                    <a:p>
                      <a:pPr algn="ctr"/>
                      <a:r>
                        <a:rPr lang="en-US" sz="1300" dirty="0"/>
                        <a:t>X</a:t>
                      </a:r>
                    </a:p>
                  </a:txBody>
                  <a:tcPr/>
                </a:tc>
                <a:tc>
                  <a:txBody>
                    <a:bodyPr/>
                    <a:lstStyle/>
                    <a:p>
                      <a:pPr algn="ctr"/>
                      <a:r>
                        <a:rPr lang="en-US" sz="1300"/>
                        <a:t>ARDest</a:t>
                      </a:r>
                      <a:endParaRPr lang="en-US" sz="1300" dirty="0"/>
                    </a:p>
                  </a:txBody>
                  <a:tcPr/>
                </a:tc>
                <a:tc>
                  <a:txBody>
                    <a:bodyPr/>
                    <a:lstStyle/>
                    <a:p>
                      <a:pPr algn="ctr"/>
                      <a:r>
                        <a:rPr lang="en-US" sz="1300" dirty="0"/>
                        <a:t>(AR) L/H</a:t>
                      </a:r>
                    </a:p>
                  </a:txBody>
                  <a:tcPr/>
                </a:tc>
                <a:tc>
                  <a:txBody>
                    <a:bodyPr/>
                    <a:lstStyle/>
                    <a:p>
                      <a:pPr algn="ctr"/>
                      <a:r>
                        <a:rPr lang="en-US" sz="1300" dirty="0" err="1"/>
                        <a:t>OpCode</a:t>
                      </a:r>
                      <a:r>
                        <a:rPr lang="en-US" sz="1300" dirty="0"/>
                        <a:t>=1c</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2E3D0255-F19B-74B5-A527-3582A3A19A17}"/>
              </a:ext>
            </a:extLst>
          </p:cNvPr>
          <p:cNvSpPr txBox="1"/>
          <p:nvPr/>
        </p:nvSpPr>
        <p:spPr>
          <a:xfrm>
            <a:off x="10966456" y="2"/>
            <a:ext cx="1250663" cy="1323439"/>
          </a:xfrm>
          <a:prstGeom prst="rect">
            <a:avLst/>
          </a:prstGeom>
          <a:noFill/>
        </p:spPr>
        <p:txBody>
          <a:bodyPr wrap="none" rtlCol="0">
            <a:spAutoFit/>
          </a:bodyPr>
          <a:lstStyle/>
          <a:p>
            <a:r>
              <a:rPr lang="en-US" sz="8000" dirty="0">
                <a:solidFill>
                  <a:schemeClr val="accent1">
                    <a:lumMod val="60000"/>
                    <a:lumOff val="40000"/>
                  </a:schemeClr>
                </a:solidFill>
              </a:rPr>
              <a:t>1C</a:t>
            </a:r>
          </a:p>
        </p:txBody>
      </p:sp>
      <p:sp>
        <p:nvSpPr>
          <p:cNvPr id="6" name="TextBox 5">
            <a:extLst>
              <a:ext uri="{FF2B5EF4-FFF2-40B4-BE49-F238E27FC236}">
                <a16:creationId xmlns:a16="http://schemas.microsoft.com/office/drawing/2014/main" id="{4A815CA4-B3F3-21E9-3487-2BD3274E6B1A}"/>
              </a:ext>
            </a:extLst>
          </p:cNvPr>
          <p:cNvSpPr txBox="1"/>
          <p:nvPr/>
        </p:nvSpPr>
        <p:spPr>
          <a:xfrm>
            <a:off x="4876837" y="4916582"/>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MGA %SP[L], R2</a:t>
            </a:r>
          </a:p>
        </p:txBody>
      </p:sp>
      <p:sp>
        <p:nvSpPr>
          <p:cNvPr id="7" name="TextBox 6">
            <a:extLst>
              <a:ext uri="{FF2B5EF4-FFF2-40B4-BE49-F238E27FC236}">
                <a16:creationId xmlns:a16="http://schemas.microsoft.com/office/drawing/2014/main" id="{DC28D120-F5E4-F2B9-5CB1-69B1375E0A2A}"/>
              </a:ext>
            </a:extLst>
          </p:cNvPr>
          <p:cNvSpPr txBox="1"/>
          <p:nvPr/>
        </p:nvSpPr>
        <p:spPr>
          <a:xfrm>
            <a:off x="4876837" y="4495763"/>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ARDest[L/H] = Rs1</a:t>
            </a:r>
          </a:p>
        </p:txBody>
      </p:sp>
    </p:spTree>
    <p:extLst>
      <p:ext uri="{BB962C8B-B14F-4D97-AF65-F5344CB8AC3E}">
        <p14:creationId xmlns:p14="http://schemas.microsoft.com/office/powerpoint/2010/main" val="359032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138 -  3-to-8 Line Decoder </a:t>
            </a:r>
          </a:p>
        </p:txBody>
      </p:sp>
      <p:pic>
        <p:nvPicPr>
          <p:cNvPr id="4" name="Picture 3">
            <a:extLst>
              <a:ext uri="{FF2B5EF4-FFF2-40B4-BE49-F238E27FC236}">
                <a16:creationId xmlns:a16="http://schemas.microsoft.com/office/drawing/2014/main" id="{5F83458A-167B-6240-2CA3-3321264648D4}"/>
              </a:ext>
            </a:extLst>
          </p:cNvPr>
          <p:cNvPicPr>
            <a:picLocks noChangeAspect="1"/>
          </p:cNvPicPr>
          <p:nvPr/>
        </p:nvPicPr>
        <p:blipFill>
          <a:blip r:embed="rId2"/>
          <a:stretch>
            <a:fillRect/>
          </a:stretch>
        </p:blipFill>
        <p:spPr>
          <a:xfrm rot="5400000">
            <a:off x="9041165" y="184547"/>
            <a:ext cx="2853049" cy="2647376"/>
          </a:xfrm>
          <a:prstGeom prst="rect">
            <a:avLst/>
          </a:prstGeom>
        </p:spPr>
      </p:pic>
      <p:pic>
        <p:nvPicPr>
          <p:cNvPr id="7" name="Picture 6">
            <a:extLst>
              <a:ext uri="{FF2B5EF4-FFF2-40B4-BE49-F238E27FC236}">
                <a16:creationId xmlns:a16="http://schemas.microsoft.com/office/drawing/2014/main" id="{13B59685-E8E2-8CB6-3A74-24B5A45E78CD}"/>
              </a:ext>
            </a:extLst>
          </p:cNvPr>
          <p:cNvPicPr>
            <a:picLocks noChangeAspect="1"/>
          </p:cNvPicPr>
          <p:nvPr/>
        </p:nvPicPr>
        <p:blipFill>
          <a:blip r:embed="rId3"/>
          <a:srcRect l="1183"/>
          <a:stretch/>
        </p:blipFill>
        <p:spPr>
          <a:xfrm>
            <a:off x="400625" y="1265748"/>
            <a:ext cx="6928076" cy="4442845"/>
          </a:xfrm>
          <a:prstGeom prst="rect">
            <a:avLst/>
          </a:prstGeom>
        </p:spPr>
      </p:pic>
      <p:pic>
        <p:nvPicPr>
          <p:cNvPr id="10" name="Picture 9">
            <a:extLst>
              <a:ext uri="{FF2B5EF4-FFF2-40B4-BE49-F238E27FC236}">
                <a16:creationId xmlns:a16="http://schemas.microsoft.com/office/drawing/2014/main" id="{6A9D861A-2C26-5406-E128-AB014450CBF6}"/>
              </a:ext>
            </a:extLst>
          </p:cNvPr>
          <p:cNvPicPr>
            <a:picLocks noChangeAspect="1"/>
          </p:cNvPicPr>
          <p:nvPr/>
        </p:nvPicPr>
        <p:blipFill>
          <a:blip r:embed="rId4"/>
          <a:stretch>
            <a:fillRect/>
          </a:stretch>
        </p:blipFill>
        <p:spPr>
          <a:xfrm>
            <a:off x="7649845" y="3150297"/>
            <a:ext cx="4423275" cy="2959523"/>
          </a:xfrm>
          <a:prstGeom prst="rect">
            <a:avLst/>
          </a:prstGeom>
        </p:spPr>
      </p:pic>
    </p:spTree>
    <p:extLst>
      <p:ext uri="{BB962C8B-B14F-4D97-AF65-F5344CB8AC3E}">
        <p14:creationId xmlns:p14="http://schemas.microsoft.com/office/powerpoint/2010/main" val="3572228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161 - 4-Bit Binary Counter, Asynchronous Reset</a:t>
            </a:r>
          </a:p>
        </p:txBody>
      </p:sp>
      <p:sp>
        <p:nvSpPr>
          <p:cNvPr id="7" name="TextBox 6">
            <a:extLst>
              <a:ext uri="{FF2B5EF4-FFF2-40B4-BE49-F238E27FC236}">
                <a16:creationId xmlns:a16="http://schemas.microsoft.com/office/drawing/2014/main" id="{9D5DFE0C-AC23-1DC5-0FB9-8413A1F1868C}"/>
              </a:ext>
            </a:extLst>
          </p:cNvPr>
          <p:cNvSpPr txBox="1"/>
          <p:nvPr/>
        </p:nvSpPr>
        <p:spPr>
          <a:xfrm>
            <a:off x="494817" y="5130352"/>
            <a:ext cx="7595377" cy="738664"/>
          </a:xfrm>
          <a:prstGeom prst="rect">
            <a:avLst/>
          </a:prstGeom>
          <a:solidFill>
            <a:srgbClr val="FFFFCC"/>
          </a:solidFill>
        </p:spPr>
        <p:txBody>
          <a:bodyPr wrap="square" rtlCol="0">
            <a:spAutoFit/>
          </a:bodyPr>
          <a:lstStyle/>
          <a:p>
            <a:r>
              <a:rPr lang="en-US" sz="1400"/>
              <a:t>Notes:</a:t>
            </a:r>
          </a:p>
          <a:p>
            <a:pPr marL="171446" indent="-171446">
              <a:buFont typeface="Arial" panose="020B0604020202020204" pitchFamily="34" charset="0"/>
              <a:buChar char="•"/>
            </a:pPr>
            <a:r>
              <a:rPr lang="en-US" sz="1400"/>
              <a:t>Parallel Load need to happen on </a:t>
            </a:r>
            <a:r>
              <a:rPr lang="en-US" sz="1400" err="1"/>
              <a:t>invese</a:t>
            </a:r>
            <a:r>
              <a:rPr lang="en-US" sz="1400"/>
              <a:t> clock</a:t>
            </a:r>
          </a:p>
          <a:p>
            <a:pPr marL="171446" indent="-171446">
              <a:buFont typeface="Arial" panose="020B0604020202020204" pitchFamily="34" charset="0"/>
              <a:buChar char="•"/>
            </a:pPr>
            <a:r>
              <a:rPr lang="en-US" sz="1400"/>
              <a:t>Count need to happen on [TBD – need timing diagram of the PC Advance]</a:t>
            </a:r>
          </a:p>
        </p:txBody>
      </p:sp>
      <p:pic>
        <p:nvPicPr>
          <p:cNvPr id="11" name="Picture 10">
            <a:extLst>
              <a:ext uri="{FF2B5EF4-FFF2-40B4-BE49-F238E27FC236}">
                <a16:creationId xmlns:a16="http://schemas.microsoft.com/office/drawing/2014/main" id="{24F3505A-FF75-9E62-0CBF-B3F83DB427B4}"/>
              </a:ext>
            </a:extLst>
          </p:cNvPr>
          <p:cNvPicPr>
            <a:picLocks noChangeAspect="1"/>
          </p:cNvPicPr>
          <p:nvPr/>
        </p:nvPicPr>
        <p:blipFill>
          <a:blip r:embed="rId2"/>
          <a:stretch>
            <a:fillRect/>
          </a:stretch>
        </p:blipFill>
        <p:spPr>
          <a:xfrm>
            <a:off x="9312045" y="306180"/>
            <a:ext cx="2095683" cy="2568163"/>
          </a:xfrm>
          <a:prstGeom prst="rect">
            <a:avLst/>
          </a:prstGeom>
        </p:spPr>
      </p:pic>
      <p:pic>
        <p:nvPicPr>
          <p:cNvPr id="13" name="Picture 12">
            <a:extLst>
              <a:ext uri="{FF2B5EF4-FFF2-40B4-BE49-F238E27FC236}">
                <a16:creationId xmlns:a16="http://schemas.microsoft.com/office/drawing/2014/main" id="{8F564919-034A-D950-41CF-E7E36075337F}"/>
              </a:ext>
            </a:extLst>
          </p:cNvPr>
          <p:cNvPicPr>
            <a:picLocks noChangeAspect="1"/>
          </p:cNvPicPr>
          <p:nvPr/>
        </p:nvPicPr>
        <p:blipFill>
          <a:blip r:embed="rId3"/>
          <a:stretch>
            <a:fillRect/>
          </a:stretch>
        </p:blipFill>
        <p:spPr>
          <a:xfrm>
            <a:off x="694975" y="1472600"/>
            <a:ext cx="8058848" cy="2324301"/>
          </a:xfrm>
          <a:prstGeom prst="rect">
            <a:avLst/>
          </a:prstGeom>
        </p:spPr>
      </p:pic>
      <p:pic>
        <p:nvPicPr>
          <p:cNvPr id="9" name="Picture 8">
            <a:extLst>
              <a:ext uri="{FF2B5EF4-FFF2-40B4-BE49-F238E27FC236}">
                <a16:creationId xmlns:a16="http://schemas.microsoft.com/office/drawing/2014/main" id="{842D5F2E-CA71-977C-9678-6A1F386760C8}"/>
              </a:ext>
            </a:extLst>
          </p:cNvPr>
          <p:cNvPicPr>
            <a:picLocks noChangeAspect="1"/>
          </p:cNvPicPr>
          <p:nvPr/>
        </p:nvPicPr>
        <p:blipFill>
          <a:blip r:embed="rId4"/>
          <a:stretch>
            <a:fillRect/>
          </a:stretch>
        </p:blipFill>
        <p:spPr>
          <a:xfrm>
            <a:off x="8474818" y="3527274"/>
            <a:ext cx="3455969" cy="2484335"/>
          </a:xfrm>
          <a:prstGeom prst="rect">
            <a:avLst/>
          </a:prstGeom>
        </p:spPr>
      </p:pic>
    </p:spTree>
    <p:extLst>
      <p:ext uri="{BB962C8B-B14F-4D97-AF65-F5344CB8AC3E}">
        <p14:creationId xmlns:p14="http://schemas.microsoft.com/office/powerpoint/2010/main" val="18057057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175 -  Quad D-Type Flip-Flop with Reset</a:t>
            </a:r>
          </a:p>
        </p:txBody>
      </p:sp>
      <p:pic>
        <p:nvPicPr>
          <p:cNvPr id="9" name="Picture 8">
            <a:extLst>
              <a:ext uri="{FF2B5EF4-FFF2-40B4-BE49-F238E27FC236}">
                <a16:creationId xmlns:a16="http://schemas.microsoft.com/office/drawing/2014/main" id="{DFD75CFD-FB26-F5E0-5BF8-481073090C0A}"/>
              </a:ext>
            </a:extLst>
          </p:cNvPr>
          <p:cNvPicPr>
            <a:picLocks noChangeAspect="1"/>
          </p:cNvPicPr>
          <p:nvPr/>
        </p:nvPicPr>
        <p:blipFill>
          <a:blip r:embed="rId2"/>
          <a:stretch>
            <a:fillRect/>
          </a:stretch>
        </p:blipFill>
        <p:spPr>
          <a:xfrm>
            <a:off x="1247545" y="2166845"/>
            <a:ext cx="5315411" cy="2133785"/>
          </a:xfrm>
          <a:prstGeom prst="rect">
            <a:avLst/>
          </a:prstGeom>
        </p:spPr>
      </p:pic>
      <p:pic>
        <p:nvPicPr>
          <p:cNvPr id="11" name="Picture 10">
            <a:extLst>
              <a:ext uri="{FF2B5EF4-FFF2-40B4-BE49-F238E27FC236}">
                <a16:creationId xmlns:a16="http://schemas.microsoft.com/office/drawing/2014/main" id="{DD077CAE-D29F-3AE5-02BF-011755A7710E}"/>
              </a:ext>
            </a:extLst>
          </p:cNvPr>
          <p:cNvPicPr>
            <a:picLocks noChangeAspect="1"/>
          </p:cNvPicPr>
          <p:nvPr/>
        </p:nvPicPr>
        <p:blipFill>
          <a:blip r:embed="rId3"/>
          <a:stretch>
            <a:fillRect/>
          </a:stretch>
        </p:blipFill>
        <p:spPr>
          <a:xfrm>
            <a:off x="7034086" y="2000115"/>
            <a:ext cx="4057777" cy="4294920"/>
          </a:xfrm>
          <a:prstGeom prst="rect">
            <a:avLst/>
          </a:prstGeom>
        </p:spPr>
      </p:pic>
      <p:pic>
        <p:nvPicPr>
          <p:cNvPr id="5" name="Picture 4">
            <a:extLst>
              <a:ext uri="{FF2B5EF4-FFF2-40B4-BE49-F238E27FC236}">
                <a16:creationId xmlns:a16="http://schemas.microsoft.com/office/drawing/2014/main" id="{8CC2B28E-621E-936E-4989-02CB618EA980}"/>
              </a:ext>
            </a:extLst>
          </p:cNvPr>
          <p:cNvPicPr>
            <a:picLocks noChangeAspect="1"/>
          </p:cNvPicPr>
          <p:nvPr/>
        </p:nvPicPr>
        <p:blipFill>
          <a:blip r:embed="rId4"/>
          <a:stretch>
            <a:fillRect/>
          </a:stretch>
        </p:blipFill>
        <p:spPr>
          <a:xfrm>
            <a:off x="9471346" y="284666"/>
            <a:ext cx="1948244" cy="2040325"/>
          </a:xfrm>
          <a:prstGeom prst="rect">
            <a:avLst/>
          </a:prstGeom>
        </p:spPr>
      </p:pic>
    </p:spTree>
    <p:extLst>
      <p:ext uri="{BB962C8B-B14F-4D97-AF65-F5344CB8AC3E}">
        <p14:creationId xmlns:p14="http://schemas.microsoft.com/office/powerpoint/2010/main" val="10086327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245 -  Octal D-Type Flip-Flop with Reset</a:t>
            </a:r>
          </a:p>
        </p:txBody>
      </p:sp>
      <p:pic>
        <p:nvPicPr>
          <p:cNvPr id="5" name="Picture 4">
            <a:extLst>
              <a:ext uri="{FF2B5EF4-FFF2-40B4-BE49-F238E27FC236}">
                <a16:creationId xmlns:a16="http://schemas.microsoft.com/office/drawing/2014/main" id="{730F269C-0E84-C830-638F-23927AE0D8B0}"/>
              </a:ext>
            </a:extLst>
          </p:cNvPr>
          <p:cNvPicPr>
            <a:picLocks noChangeAspect="1"/>
          </p:cNvPicPr>
          <p:nvPr/>
        </p:nvPicPr>
        <p:blipFill>
          <a:blip r:embed="rId2"/>
          <a:stretch>
            <a:fillRect/>
          </a:stretch>
        </p:blipFill>
        <p:spPr>
          <a:xfrm>
            <a:off x="8948739" y="1"/>
            <a:ext cx="2704168" cy="2756507"/>
          </a:xfrm>
          <a:prstGeom prst="rect">
            <a:avLst/>
          </a:prstGeom>
        </p:spPr>
      </p:pic>
      <p:pic>
        <p:nvPicPr>
          <p:cNvPr id="11" name="Picture 10">
            <a:extLst>
              <a:ext uri="{FF2B5EF4-FFF2-40B4-BE49-F238E27FC236}">
                <a16:creationId xmlns:a16="http://schemas.microsoft.com/office/drawing/2014/main" id="{81692492-51A3-4203-B084-F7DEE41CBF6B}"/>
              </a:ext>
            </a:extLst>
          </p:cNvPr>
          <p:cNvPicPr>
            <a:picLocks noChangeAspect="1"/>
          </p:cNvPicPr>
          <p:nvPr/>
        </p:nvPicPr>
        <p:blipFill>
          <a:blip r:embed="rId3"/>
          <a:stretch>
            <a:fillRect/>
          </a:stretch>
        </p:blipFill>
        <p:spPr>
          <a:xfrm>
            <a:off x="7079884" y="3024074"/>
            <a:ext cx="4974189" cy="3100503"/>
          </a:xfrm>
          <a:prstGeom prst="rect">
            <a:avLst/>
          </a:prstGeom>
        </p:spPr>
      </p:pic>
      <p:pic>
        <p:nvPicPr>
          <p:cNvPr id="8" name="Picture 7">
            <a:extLst>
              <a:ext uri="{FF2B5EF4-FFF2-40B4-BE49-F238E27FC236}">
                <a16:creationId xmlns:a16="http://schemas.microsoft.com/office/drawing/2014/main" id="{2ED886E1-F276-982A-CE33-8B2F47AECEB7}"/>
              </a:ext>
            </a:extLst>
          </p:cNvPr>
          <p:cNvPicPr>
            <a:picLocks noChangeAspect="1"/>
          </p:cNvPicPr>
          <p:nvPr/>
        </p:nvPicPr>
        <p:blipFill>
          <a:blip r:embed="rId4"/>
          <a:srcRect r="8522"/>
          <a:stretch/>
        </p:blipFill>
        <p:spPr>
          <a:xfrm>
            <a:off x="1132107" y="1459385"/>
            <a:ext cx="6535519" cy="2714747"/>
          </a:xfrm>
          <a:prstGeom prst="rect">
            <a:avLst/>
          </a:prstGeom>
        </p:spPr>
      </p:pic>
      <p:sp>
        <p:nvSpPr>
          <p:cNvPr id="12" name="Rectangle 11">
            <a:extLst>
              <a:ext uri="{FF2B5EF4-FFF2-40B4-BE49-F238E27FC236}">
                <a16:creationId xmlns:a16="http://schemas.microsoft.com/office/drawing/2014/main" id="{06029BB8-EF87-9A75-6DEA-95CD9635257E}"/>
              </a:ext>
            </a:extLst>
          </p:cNvPr>
          <p:cNvSpPr/>
          <p:nvPr/>
        </p:nvSpPr>
        <p:spPr>
          <a:xfrm>
            <a:off x="11410951" y="1971676"/>
            <a:ext cx="523875" cy="390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5592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273 -  Octal D-Type Flip-Flop with Reset</a:t>
            </a:r>
          </a:p>
        </p:txBody>
      </p:sp>
      <p:pic>
        <p:nvPicPr>
          <p:cNvPr id="4" name="Picture 3">
            <a:extLst>
              <a:ext uri="{FF2B5EF4-FFF2-40B4-BE49-F238E27FC236}">
                <a16:creationId xmlns:a16="http://schemas.microsoft.com/office/drawing/2014/main" id="{5F5C2337-CF2E-6F43-08A1-7FBE0B637BE0}"/>
              </a:ext>
            </a:extLst>
          </p:cNvPr>
          <p:cNvPicPr>
            <a:picLocks noChangeAspect="1"/>
          </p:cNvPicPr>
          <p:nvPr/>
        </p:nvPicPr>
        <p:blipFill>
          <a:blip r:embed="rId2"/>
          <a:stretch>
            <a:fillRect/>
          </a:stretch>
        </p:blipFill>
        <p:spPr>
          <a:xfrm>
            <a:off x="9655350" y="277390"/>
            <a:ext cx="2343353" cy="1790855"/>
          </a:xfrm>
          <a:prstGeom prst="rect">
            <a:avLst/>
          </a:prstGeom>
        </p:spPr>
      </p:pic>
      <p:pic>
        <p:nvPicPr>
          <p:cNvPr id="7" name="Picture 6">
            <a:extLst>
              <a:ext uri="{FF2B5EF4-FFF2-40B4-BE49-F238E27FC236}">
                <a16:creationId xmlns:a16="http://schemas.microsoft.com/office/drawing/2014/main" id="{90D7C341-2EFD-7EAA-338F-C7F944060CF4}"/>
              </a:ext>
            </a:extLst>
          </p:cNvPr>
          <p:cNvPicPr>
            <a:picLocks noChangeAspect="1"/>
          </p:cNvPicPr>
          <p:nvPr/>
        </p:nvPicPr>
        <p:blipFill>
          <a:blip r:embed="rId3"/>
          <a:stretch>
            <a:fillRect/>
          </a:stretch>
        </p:blipFill>
        <p:spPr>
          <a:xfrm>
            <a:off x="1780787" y="2524046"/>
            <a:ext cx="5119708" cy="2520063"/>
          </a:xfrm>
          <a:prstGeom prst="rect">
            <a:avLst/>
          </a:prstGeom>
        </p:spPr>
      </p:pic>
      <p:pic>
        <p:nvPicPr>
          <p:cNvPr id="10" name="Picture 9">
            <a:extLst>
              <a:ext uri="{FF2B5EF4-FFF2-40B4-BE49-F238E27FC236}">
                <a16:creationId xmlns:a16="http://schemas.microsoft.com/office/drawing/2014/main" id="{6A221080-A18D-F89C-F148-51272DE5D866}"/>
              </a:ext>
            </a:extLst>
          </p:cNvPr>
          <p:cNvPicPr>
            <a:picLocks noChangeAspect="1"/>
          </p:cNvPicPr>
          <p:nvPr/>
        </p:nvPicPr>
        <p:blipFill>
          <a:blip r:embed="rId4"/>
          <a:stretch>
            <a:fillRect/>
          </a:stretch>
        </p:blipFill>
        <p:spPr>
          <a:xfrm>
            <a:off x="8051834" y="2524047"/>
            <a:ext cx="3810289" cy="3240245"/>
          </a:xfrm>
          <a:prstGeom prst="rect">
            <a:avLst/>
          </a:prstGeom>
        </p:spPr>
      </p:pic>
    </p:spTree>
    <p:extLst>
      <p:ext uri="{BB962C8B-B14F-4D97-AF65-F5344CB8AC3E}">
        <p14:creationId xmlns:p14="http://schemas.microsoft.com/office/powerpoint/2010/main" val="11015295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547 -  Octal 3−State Noninverting D Flip−Flop</a:t>
            </a:r>
          </a:p>
        </p:txBody>
      </p:sp>
      <p:pic>
        <p:nvPicPr>
          <p:cNvPr id="5" name="Picture 4">
            <a:extLst>
              <a:ext uri="{FF2B5EF4-FFF2-40B4-BE49-F238E27FC236}">
                <a16:creationId xmlns:a16="http://schemas.microsoft.com/office/drawing/2014/main" id="{AAE5EF0B-AD20-7AC9-5818-F753A0255166}"/>
              </a:ext>
            </a:extLst>
          </p:cNvPr>
          <p:cNvPicPr>
            <a:picLocks noChangeAspect="1"/>
          </p:cNvPicPr>
          <p:nvPr/>
        </p:nvPicPr>
        <p:blipFill>
          <a:blip r:embed="rId2"/>
          <a:stretch>
            <a:fillRect/>
          </a:stretch>
        </p:blipFill>
        <p:spPr>
          <a:xfrm>
            <a:off x="9222377" y="267123"/>
            <a:ext cx="2415131" cy="2177771"/>
          </a:xfrm>
          <a:prstGeom prst="rect">
            <a:avLst/>
          </a:prstGeom>
        </p:spPr>
      </p:pic>
      <p:pic>
        <p:nvPicPr>
          <p:cNvPr id="8" name="Picture 7">
            <a:extLst>
              <a:ext uri="{FF2B5EF4-FFF2-40B4-BE49-F238E27FC236}">
                <a16:creationId xmlns:a16="http://schemas.microsoft.com/office/drawing/2014/main" id="{EEC3CA70-A5AB-E768-1A7D-A72DE20CE7D1}"/>
              </a:ext>
            </a:extLst>
          </p:cNvPr>
          <p:cNvPicPr>
            <a:picLocks noChangeAspect="1"/>
          </p:cNvPicPr>
          <p:nvPr/>
        </p:nvPicPr>
        <p:blipFill>
          <a:blip r:embed="rId3"/>
          <a:stretch>
            <a:fillRect/>
          </a:stretch>
        </p:blipFill>
        <p:spPr>
          <a:xfrm>
            <a:off x="7196878" y="2939021"/>
            <a:ext cx="4930567" cy="2834887"/>
          </a:xfrm>
          <a:prstGeom prst="rect">
            <a:avLst/>
          </a:prstGeom>
        </p:spPr>
      </p:pic>
      <p:pic>
        <p:nvPicPr>
          <p:cNvPr id="11" name="Picture 10">
            <a:extLst>
              <a:ext uri="{FF2B5EF4-FFF2-40B4-BE49-F238E27FC236}">
                <a16:creationId xmlns:a16="http://schemas.microsoft.com/office/drawing/2014/main" id="{1F6E27BE-A8A0-308D-9F3B-0B9ACDE23A8D}"/>
              </a:ext>
            </a:extLst>
          </p:cNvPr>
          <p:cNvPicPr>
            <a:picLocks noChangeAspect="1"/>
          </p:cNvPicPr>
          <p:nvPr/>
        </p:nvPicPr>
        <p:blipFill>
          <a:blip r:embed="rId4"/>
          <a:stretch>
            <a:fillRect/>
          </a:stretch>
        </p:blipFill>
        <p:spPr>
          <a:xfrm>
            <a:off x="1425168" y="2015997"/>
            <a:ext cx="4534533" cy="2486372"/>
          </a:xfrm>
          <a:prstGeom prst="rect">
            <a:avLst/>
          </a:prstGeom>
        </p:spPr>
      </p:pic>
    </p:spTree>
    <p:extLst>
      <p:ext uri="{BB962C8B-B14F-4D97-AF65-F5344CB8AC3E}">
        <p14:creationId xmlns:p14="http://schemas.microsoft.com/office/powerpoint/2010/main" val="2998050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06B6B-BD05-59B4-51C5-C64184F92F9D}"/>
            </a:ext>
          </a:extLst>
        </p:cNvPr>
        <p:cNvGrpSpPr/>
        <p:nvPr/>
      </p:nvGrpSpPr>
      <p:grpSpPr>
        <a:xfrm>
          <a:off x="0" y="0"/>
          <a:ext cx="0" cy="0"/>
          <a:chOff x="0" y="0"/>
          <a:chExt cx="0" cy="0"/>
        </a:xfrm>
      </p:grpSpPr>
      <p:sp>
        <p:nvSpPr>
          <p:cNvPr id="123" name="Rectangle 122">
            <a:extLst>
              <a:ext uri="{FF2B5EF4-FFF2-40B4-BE49-F238E27FC236}">
                <a16:creationId xmlns:a16="http://schemas.microsoft.com/office/drawing/2014/main" id="{B825018E-EE5A-BC90-78AC-911FBBE32F0F}"/>
              </a:ext>
            </a:extLst>
          </p:cNvPr>
          <p:cNvSpPr/>
          <p:nvPr/>
        </p:nvSpPr>
        <p:spPr>
          <a:xfrm>
            <a:off x="7785360" y="214841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35943BEF-6502-D958-7B81-3EC732A882C0}"/>
              </a:ext>
            </a:extLst>
          </p:cNvPr>
          <p:cNvSpPr/>
          <p:nvPr/>
        </p:nvSpPr>
        <p:spPr>
          <a:xfrm>
            <a:off x="6044157" y="285413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011D15A9-A54F-BC41-0C32-698663359A49}"/>
              </a:ext>
            </a:extLst>
          </p:cNvPr>
          <p:cNvSpPr/>
          <p:nvPr/>
        </p:nvSpPr>
        <p:spPr>
          <a:xfrm>
            <a:off x="6044157" y="1801011"/>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31089A12-37E8-CF26-5591-22013DC5673F}"/>
              </a:ext>
            </a:extLst>
          </p:cNvPr>
          <p:cNvSpPr/>
          <p:nvPr/>
        </p:nvSpPr>
        <p:spPr>
          <a:xfrm>
            <a:off x="6044157" y="2503093"/>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625428EF-BAC9-E350-7FC4-EE30082C0059}"/>
              </a:ext>
            </a:extLst>
          </p:cNvPr>
          <p:cNvSpPr/>
          <p:nvPr/>
        </p:nvSpPr>
        <p:spPr>
          <a:xfrm>
            <a:off x="6044157" y="2152052"/>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C249E5-7C42-86C8-33AD-F787C5CA9347}"/>
              </a:ext>
            </a:extLst>
          </p:cNvPr>
          <p:cNvSpPr/>
          <p:nvPr/>
        </p:nvSpPr>
        <p:spPr>
          <a:xfrm>
            <a:off x="6044157" y="1449970"/>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DA46879-1D60-8D9B-5559-DDC21519B5DC}"/>
              </a:ext>
            </a:extLst>
          </p:cNvPr>
          <p:cNvSpPr/>
          <p:nvPr/>
        </p:nvSpPr>
        <p:spPr>
          <a:xfrm>
            <a:off x="6044157" y="109892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15B3DFE-7FC2-E45D-D87A-DD879593E0DD}"/>
              </a:ext>
            </a:extLst>
          </p:cNvPr>
          <p:cNvGrpSpPr/>
          <p:nvPr/>
        </p:nvGrpSpPr>
        <p:grpSpPr>
          <a:xfrm rot="5400000">
            <a:off x="5538152" y="1015760"/>
            <a:ext cx="2537758" cy="2390775"/>
            <a:chOff x="8367913" y="235934"/>
            <a:chExt cx="2537758" cy="2390775"/>
          </a:xfrm>
        </p:grpSpPr>
        <p:pic>
          <p:nvPicPr>
            <p:cNvPr id="5" name="Picture 4">
              <a:extLst>
                <a:ext uri="{FF2B5EF4-FFF2-40B4-BE49-F238E27FC236}">
                  <a16:creationId xmlns:a16="http://schemas.microsoft.com/office/drawing/2014/main" id="{8CABEBD1-F8FE-AAE0-B16F-F4B9676C08B5}"/>
                </a:ext>
              </a:extLst>
            </p:cNvPr>
            <p:cNvPicPr>
              <a:picLocks noChangeAspect="1"/>
            </p:cNvPicPr>
            <p:nvPr/>
          </p:nvPicPr>
          <p:blipFill>
            <a:blip r:embed="rId2"/>
            <a:srcRect l="9377"/>
            <a:stretch>
              <a:fillRect/>
            </a:stretch>
          </p:blipFill>
          <p:spPr>
            <a:xfrm>
              <a:off x="8367913" y="235934"/>
              <a:ext cx="2537758" cy="2390775"/>
            </a:xfrm>
            <a:prstGeom prst="rect">
              <a:avLst/>
            </a:prstGeom>
          </p:spPr>
        </p:pic>
        <p:sp>
          <p:nvSpPr>
            <p:cNvPr id="6" name="TextBox 5">
              <a:extLst>
                <a:ext uri="{FF2B5EF4-FFF2-40B4-BE49-F238E27FC236}">
                  <a16:creationId xmlns:a16="http://schemas.microsoft.com/office/drawing/2014/main" id="{7347F82D-6AFC-803D-92D1-1E0AF68C08DA}"/>
                </a:ext>
              </a:extLst>
            </p:cNvPr>
            <p:cNvSpPr txBox="1"/>
            <p:nvPr/>
          </p:nvSpPr>
          <p:spPr>
            <a:xfrm>
              <a:off x="9263213" y="1040550"/>
              <a:ext cx="856325" cy="369332"/>
            </a:xfrm>
            <a:prstGeom prst="rect">
              <a:avLst/>
            </a:prstGeom>
            <a:solidFill>
              <a:srgbClr val="FFFFFF">
                <a:alpha val="80000"/>
              </a:srgbClr>
            </a:solidFill>
          </p:spPr>
          <p:txBody>
            <a:bodyPr wrap="none" rtlCol="0">
              <a:spAutoFit/>
            </a:bodyPr>
            <a:lstStyle/>
            <a:p>
              <a:r>
                <a:rPr lang="en-US" dirty="0"/>
                <a:t>74LS30</a:t>
              </a:r>
            </a:p>
          </p:txBody>
        </p:sp>
      </p:grpSp>
      <p:sp>
        <p:nvSpPr>
          <p:cNvPr id="98" name="Rectangle 97">
            <a:extLst>
              <a:ext uri="{FF2B5EF4-FFF2-40B4-BE49-F238E27FC236}">
                <a16:creationId xmlns:a16="http://schemas.microsoft.com/office/drawing/2014/main" id="{CC560139-FDDC-F549-5AF5-169C0A5197F5}"/>
              </a:ext>
            </a:extLst>
          </p:cNvPr>
          <p:cNvSpPr/>
          <p:nvPr/>
        </p:nvSpPr>
        <p:spPr>
          <a:xfrm>
            <a:off x="4164479" y="4254640"/>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3599736-92C8-E224-2725-57B73BE11166}"/>
              </a:ext>
            </a:extLst>
          </p:cNvPr>
          <p:cNvSpPr/>
          <p:nvPr/>
        </p:nvSpPr>
        <p:spPr>
          <a:xfrm>
            <a:off x="4150947" y="398215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6B1E408-66B9-7E77-E5A2-3E8EB3EAAA20}"/>
              </a:ext>
            </a:extLst>
          </p:cNvPr>
          <p:cNvSpPr/>
          <p:nvPr/>
        </p:nvSpPr>
        <p:spPr>
          <a:xfrm>
            <a:off x="4589852" y="4122158"/>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EC671-455F-2C35-3B0E-E6B45E22B725}"/>
              </a:ext>
            </a:extLst>
          </p:cNvPr>
          <p:cNvSpPr>
            <a:spLocks noGrp="1"/>
          </p:cNvSpPr>
          <p:nvPr>
            <p:ph type="ctrTitle"/>
          </p:nvPr>
        </p:nvSpPr>
        <p:spPr>
          <a:xfrm>
            <a:off x="914399" y="457200"/>
            <a:ext cx="5570621" cy="457200"/>
          </a:xfrm>
        </p:spPr>
        <p:txBody>
          <a:bodyPr/>
          <a:lstStyle/>
          <a:p>
            <a:r>
              <a:rPr lang="en-US" dirty="0" err="1"/>
              <a:t>Opcode_MAG_LDW_SDW_MAA</a:t>
            </a:r>
            <a:r>
              <a:rPr lang="en-US" dirty="0"/>
              <a:t> (v2.0)</a:t>
            </a:r>
          </a:p>
        </p:txBody>
      </p:sp>
      <p:cxnSp>
        <p:nvCxnSpPr>
          <p:cNvPr id="10" name="Connector: Elbow 9">
            <a:extLst>
              <a:ext uri="{FF2B5EF4-FFF2-40B4-BE49-F238E27FC236}">
                <a16:creationId xmlns:a16="http://schemas.microsoft.com/office/drawing/2014/main" id="{6662B850-ECF2-044F-82E1-AD62E6C2C67E}"/>
              </a:ext>
            </a:extLst>
          </p:cNvPr>
          <p:cNvCxnSpPr>
            <a:cxnSpLocks/>
            <a:stCxn id="18" idx="3"/>
            <a:endCxn id="21" idx="1"/>
          </p:cNvCxnSpPr>
          <p:nvPr/>
        </p:nvCxnSpPr>
        <p:spPr>
          <a:xfrm flipV="1">
            <a:off x="3506527" y="1139513"/>
            <a:ext cx="2537630" cy="513690"/>
          </a:xfrm>
          <a:prstGeom prst="bentConnector3">
            <a:avLst>
              <a:gd name="adj1" fmla="val 32437"/>
            </a:avLst>
          </a:prstGeom>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AFAE0281-D317-7440-B783-E719695AF41F}"/>
              </a:ext>
            </a:extLst>
          </p:cNvPr>
          <p:cNvCxnSpPr>
            <a:cxnSpLocks/>
            <a:stCxn id="55" idx="3"/>
            <a:endCxn id="24" idx="1"/>
          </p:cNvCxnSpPr>
          <p:nvPr/>
        </p:nvCxnSpPr>
        <p:spPr>
          <a:xfrm flipV="1">
            <a:off x="3506527" y="1490554"/>
            <a:ext cx="2537630" cy="525663"/>
          </a:xfrm>
          <a:prstGeom prst="bentConnector3">
            <a:avLst>
              <a:gd name="adj1" fmla="val 38493"/>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70A31A0-9B95-36FC-75AD-0314CD7113A9}"/>
              </a:ext>
            </a:extLst>
          </p:cNvPr>
          <p:cNvSpPr txBox="1"/>
          <p:nvPr/>
        </p:nvSpPr>
        <p:spPr>
          <a:xfrm>
            <a:off x="1211216" y="1533341"/>
            <a:ext cx="1184299" cy="261610"/>
          </a:xfrm>
          <a:prstGeom prst="rect">
            <a:avLst/>
          </a:prstGeom>
          <a:noFill/>
        </p:spPr>
        <p:txBody>
          <a:bodyPr wrap="square" rtlCol="0">
            <a:spAutoFit/>
          </a:bodyPr>
          <a:lstStyle/>
          <a:p>
            <a:pPr algn="r"/>
            <a:r>
              <a:rPr lang="en-US" sz="1100" dirty="0"/>
              <a:t>LDWL</a:t>
            </a:r>
          </a:p>
        </p:txBody>
      </p:sp>
      <p:grpSp>
        <p:nvGrpSpPr>
          <p:cNvPr id="13" name="Group 12">
            <a:extLst>
              <a:ext uri="{FF2B5EF4-FFF2-40B4-BE49-F238E27FC236}">
                <a16:creationId xmlns:a16="http://schemas.microsoft.com/office/drawing/2014/main" id="{A7368E16-6770-1891-07F7-6D1FC896CA04}"/>
              </a:ext>
            </a:extLst>
          </p:cNvPr>
          <p:cNvGrpSpPr/>
          <p:nvPr/>
        </p:nvGrpSpPr>
        <p:grpSpPr>
          <a:xfrm>
            <a:off x="2461048" y="1499314"/>
            <a:ext cx="1045479" cy="307777"/>
            <a:chOff x="1992327" y="3559447"/>
            <a:chExt cx="1045480" cy="307778"/>
          </a:xfrm>
        </p:grpSpPr>
        <p:sp>
          <p:nvSpPr>
            <p:cNvPr id="18" name="TextBox 17">
              <a:hlinkClick r:id="rId3" action="ppaction://hlinksldjump"/>
              <a:extLst>
                <a:ext uri="{FF2B5EF4-FFF2-40B4-BE49-F238E27FC236}">
                  <a16:creationId xmlns:a16="http://schemas.microsoft.com/office/drawing/2014/main" id="{9186A7BC-1558-EB9C-EA34-7E62CECA02D5}"/>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OpCode_14</a:t>
              </a:r>
            </a:p>
          </p:txBody>
        </p:sp>
        <p:cxnSp>
          <p:nvCxnSpPr>
            <p:cNvPr id="19" name="Straight Connector 18">
              <a:extLst>
                <a:ext uri="{FF2B5EF4-FFF2-40B4-BE49-F238E27FC236}">
                  <a16:creationId xmlns:a16="http://schemas.microsoft.com/office/drawing/2014/main" id="{EED70D72-B727-8A96-4A0E-5EBBF91E81D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E5F9CCF9-8317-FC3E-7DE8-7126018DA4B4}"/>
              </a:ext>
            </a:extLst>
          </p:cNvPr>
          <p:cNvSpPr txBox="1"/>
          <p:nvPr/>
        </p:nvSpPr>
        <p:spPr>
          <a:xfrm>
            <a:off x="1211216" y="1896355"/>
            <a:ext cx="1184299" cy="261610"/>
          </a:xfrm>
          <a:prstGeom prst="rect">
            <a:avLst/>
          </a:prstGeom>
          <a:noFill/>
        </p:spPr>
        <p:txBody>
          <a:bodyPr wrap="square" rtlCol="0">
            <a:spAutoFit/>
          </a:bodyPr>
          <a:lstStyle/>
          <a:p>
            <a:pPr algn="r"/>
            <a:r>
              <a:rPr lang="en-US" sz="1100" dirty="0"/>
              <a:t>LDWH</a:t>
            </a:r>
          </a:p>
        </p:txBody>
      </p:sp>
      <p:grpSp>
        <p:nvGrpSpPr>
          <p:cNvPr id="54" name="Group 53">
            <a:extLst>
              <a:ext uri="{FF2B5EF4-FFF2-40B4-BE49-F238E27FC236}">
                <a16:creationId xmlns:a16="http://schemas.microsoft.com/office/drawing/2014/main" id="{720B4A37-531C-4C5D-EA27-FBEF23516233}"/>
              </a:ext>
            </a:extLst>
          </p:cNvPr>
          <p:cNvGrpSpPr/>
          <p:nvPr/>
        </p:nvGrpSpPr>
        <p:grpSpPr>
          <a:xfrm>
            <a:off x="2461048" y="1862328"/>
            <a:ext cx="1045479" cy="307777"/>
            <a:chOff x="1992327" y="3559447"/>
            <a:chExt cx="1045480" cy="307778"/>
          </a:xfrm>
        </p:grpSpPr>
        <p:sp>
          <p:nvSpPr>
            <p:cNvPr id="55" name="TextBox 54">
              <a:hlinkClick r:id="rId3" action="ppaction://hlinksldjump"/>
              <a:extLst>
                <a:ext uri="{FF2B5EF4-FFF2-40B4-BE49-F238E27FC236}">
                  <a16:creationId xmlns:a16="http://schemas.microsoft.com/office/drawing/2014/main" id="{7BE39FCB-2C4B-40E0-B214-F4DD43DAAAA1}"/>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OpCode_15</a:t>
              </a:r>
            </a:p>
          </p:txBody>
        </p:sp>
        <p:cxnSp>
          <p:nvCxnSpPr>
            <p:cNvPr id="56" name="Straight Connector 55">
              <a:extLst>
                <a:ext uri="{FF2B5EF4-FFF2-40B4-BE49-F238E27FC236}">
                  <a16:creationId xmlns:a16="http://schemas.microsoft.com/office/drawing/2014/main" id="{BE1A3B6D-4D9F-B7A3-2958-6641CB9F1C2A}"/>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8169DD1F-5236-24F3-2D4D-33962283D167}"/>
              </a:ext>
            </a:extLst>
          </p:cNvPr>
          <p:cNvSpPr txBox="1"/>
          <p:nvPr/>
        </p:nvSpPr>
        <p:spPr>
          <a:xfrm>
            <a:off x="1211216" y="2244857"/>
            <a:ext cx="1184299" cy="261610"/>
          </a:xfrm>
          <a:prstGeom prst="rect">
            <a:avLst/>
          </a:prstGeom>
          <a:noFill/>
        </p:spPr>
        <p:txBody>
          <a:bodyPr wrap="square" rtlCol="0">
            <a:spAutoFit/>
          </a:bodyPr>
          <a:lstStyle/>
          <a:p>
            <a:pPr algn="r"/>
            <a:r>
              <a:rPr lang="en-US" sz="1100" dirty="0"/>
              <a:t>SDWL</a:t>
            </a:r>
          </a:p>
        </p:txBody>
      </p:sp>
      <p:grpSp>
        <p:nvGrpSpPr>
          <p:cNvPr id="58" name="Group 57">
            <a:extLst>
              <a:ext uri="{FF2B5EF4-FFF2-40B4-BE49-F238E27FC236}">
                <a16:creationId xmlns:a16="http://schemas.microsoft.com/office/drawing/2014/main" id="{85DC14C2-3C16-1795-C0A0-5347FE2CA6B9}"/>
              </a:ext>
            </a:extLst>
          </p:cNvPr>
          <p:cNvGrpSpPr/>
          <p:nvPr/>
        </p:nvGrpSpPr>
        <p:grpSpPr>
          <a:xfrm>
            <a:off x="2461048" y="2210830"/>
            <a:ext cx="1045479" cy="307777"/>
            <a:chOff x="1992327" y="3559447"/>
            <a:chExt cx="1045480" cy="307778"/>
          </a:xfrm>
        </p:grpSpPr>
        <p:sp>
          <p:nvSpPr>
            <p:cNvPr id="59" name="TextBox 58">
              <a:hlinkClick r:id="rId3" action="ppaction://hlinksldjump"/>
              <a:extLst>
                <a:ext uri="{FF2B5EF4-FFF2-40B4-BE49-F238E27FC236}">
                  <a16:creationId xmlns:a16="http://schemas.microsoft.com/office/drawing/2014/main" id="{103B7ABA-AB4F-2133-BA2D-FA0EC6782CEA}"/>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OpCode_16</a:t>
              </a:r>
            </a:p>
          </p:txBody>
        </p:sp>
        <p:cxnSp>
          <p:nvCxnSpPr>
            <p:cNvPr id="60" name="Straight Connector 59">
              <a:extLst>
                <a:ext uri="{FF2B5EF4-FFF2-40B4-BE49-F238E27FC236}">
                  <a16:creationId xmlns:a16="http://schemas.microsoft.com/office/drawing/2014/main" id="{2511D3F2-CBD3-9E44-037B-517718723FF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793458C2-D003-6F67-598B-AC05F724D6AB}"/>
              </a:ext>
            </a:extLst>
          </p:cNvPr>
          <p:cNvSpPr txBox="1"/>
          <p:nvPr/>
        </p:nvSpPr>
        <p:spPr>
          <a:xfrm>
            <a:off x="1211216" y="2593359"/>
            <a:ext cx="1184299" cy="261610"/>
          </a:xfrm>
          <a:prstGeom prst="rect">
            <a:avLst/>
          </a:prstGeom>
          <a:noFill/>
        </p:spPr>
        <p:txBody>
          <a:bodyPr wrap="square" rtlCol="0">
            <a:spAutoFit/>
          </a:bodyPr>
          <a:lstStyle/>
          <a:p>
            <a:pPr algn="r"/>
            <a:r>
              <a:rPr lang="en-US" sz="1100" dirty="0"/>
              <a:t>SDWH</a:t>
            </a:r>
          </a:p>
        </p:txBody>
      </p:sp>
      <p:grpSp>
        <p:nvGrpSpPr>
          <p:cNvPr id="62" name="Group 61">
            <a:extLst>
              <a:ext uri="{FF2B5EF4-FFF2-40B4-BE49-F238E27FC236}">
                <a16:creationId xmlns:a16="http://schemas.microsoft.com/office/drawing/2014/main" id="{33EE5C21-B9CD-3AB9-4145-3F24A2594938}"/>
              </a:ext>
            </a:extLst>
          </p:cNvPr>
          <p:cNvGrpSpPr/>
          <p:nvPr/>
        </p:nvGrpSpPr>
        <p:grpSpPr>
          <a:xfrm>
            <a:off x="2461048" y="2559332"/>
            <a:ext cx="1045479" cy="307777"/>
            <a:chOff x="1992327" y="3559447"/>
            <a:chExt cx="1045480" cy="307778"/>
          </a:xfrm>
        </p:grpSpPr>
        <p:sp>
          <p:nvSpPr>
            <p:cNvPr id="63" name="TextBox 62">
              <a:hlinkClick r:id="rId3" action="ppaction://hlinksldjump"/>
              <a:extLst>
                <a:ext uri="{FF2B5EF4-FFF2-40B4-BE49-F238E27FC236}">
                  <a16:creationId xmlns:a16="http://schemas.microsoft.com/office/drawing/2014/main" id="{5B675561-1850-2E5D-D866-3CAF0A0083A0}"/>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OpCode_17</a:t>
              </a:r>
            </a:p>
          </p:txBody>
        </p:sp>
        <p:cxnSp>
          <p:nvCxnSpPr>
            <p:cNvPr id="64" name="Straight Connector 63">
              <a:extLst>
                <a:ext uri="{FF2B5EF4-FFF2-40B4-BE49-F238E27FC236}">
                  <a16:creationId xmlns:a16="http://schemas.microsoft.com/office/drawing/2014/main" id="{67974177-8A40-959E-3AE8-BB0B2FDEBD41}"/>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13F4F4A-4EF4-F64B-0D6F-995E55E8B283}"/>
              </a:ext>
            </a:extLst>
          </p:cNvPr>
          <p:cNvSpPr txBox="1"/>
          <p:nvPr/>
        </p:nvSpPr>
        <p:spPr>
          <a:xfrm>
            <a:off x="1211216" y="2941861"/>
            <a:ext cx="1184299" cy="261610"/>
          </a:xfrm>
          <a:prstGeom prst="rect">
            <a:avLst/>
          </a:prstGeom>
          <a:noFill/>
        </p:spPr>
        <p:txBody>
          <a:bodyPr wrap="square" rtlCol="0">
            <a:spAutoFit/>
          </a:bodyPr>
          <a:lstStyle/>
          <a:p>
            <a:pPr algn="r"/>
            <a:r>
              <a:rPr lang="en-US" sz="1100" dirty="0"/>
              <a:t>MAAL</a:t>
            </a:r>
          </a:p>
        </p:txBody>
      </p:sp>
      <p:grpSp>
        <p:nvGrpSpPr>
          <p:cNvPr id="66" name="Group 65">
            <a:extLst>
              <a:ext uri="{FF2B5EF4-FFF2-40B4-BE49-F238E27FC236}">
                <a16:creationId xmlns:a16="http://schemas.microsoft.com/office/drawing/2014/main" id="{255F0A33-8A83-C9B7-2D67-7527D1871482}"/>
              </a:ext>
            </a:extLst>
          </p:cNvPr>
          <p:cNvGrpSpPr/>
          <p:nvPr/>
        </p:nvGrpSpPr>
        <p:grpSpPr>
          <a:xfrm>
            <a:off x="2461048" y="2907834"/>
            <a:ext cx="1045479" cy="307777"/>
            <a:chOff x="1992327" y="3559447"/>
            <a:chExt cx="1045480" cy="307778"/>
          </a:xfrm>
        </p:grpSpPr>
        <p:sp>
          <p:nvSpPr>
            <p:cNvPr id="67" name="TextBox 66">
              <a:hlinkClick r:id="rId3" action="ppaction://hlinksldjump"/>
              <a:extLst>
                <a:ext uri="{FF2B5EF4-FFF2-40B4-BE49-F238E27FC236}">
                  <a16:creationId xmlns:a16="http://schemas.microsoft.com/office/drawing/2014/main" id="{84BC79C1-EB03-E1A6-5423-7C94BD870B4A}"/>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OpCode_18</a:t>
              </a:r>
            </a:p>
          </p:txBody>
        </p:sp>
        <p:cxnSp>
          <p:nvCxnSpPr>
            <p:cNvPr id="68" name="Straight Connector 67">
              <a:extLst>
                <a:ext uri="{FF2B5EF4-FFF2-40B4-BE49-F238E27FC236}">
                  <a16:creationId xmlns:a16="http://schemas.microsoft.com/office/drawing/2014/main" id="{CA11F6D1-BF5A-CC97-4F6D-C313814AE98F}"/>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874E3F94-4198-8B3A-1CDF-680F85F17B18}"/>
              </a:ext>
            </a:extLst>
          </p:cNvPr>
          <p:cNvSpPr txBox="1"/>
          <p:nvPr/>
        </p:nvSpPr>
        <p:spPr>
          <a:xfrm>
            <a:off x="1211216" y="3317015"/>
            <a:ext cx="1184299" cy="261610"/>
          </a:xfrm>
          <a:prstGeom prst="rect">
            <a:avLst/>
          </a:prstGeom>
          <a:noFill/>
        </p:spPr>
        <p:txBody>
          <a:bodyPr wrap="square" rtlCol="0">
            <a:spAutoFit/>
          </a:bodyPr>
          <a:lstStyle/>
          <a:p>
            <a:pPr algn="r"/>
            <a:r>
              <a:rPr lang="en-US" sz="1100" dirty="0"/>
              <a:t>MAAH</a:t>
            </a:r>
          </a:p>
        </p:txBody>
      </p:sp>
      <p:grpSp>
        <p:nvGrpSpPr>
          <p:cNvPr id="70" name="Group 69">
            <a:extLst>
              <a:ext uri="{FF2B5EF4-FFF2-40B4-BE49-F238E27FC236}">
                <a16:creationId xmlns:a16="http://schemas.microsoft.com/office/drawing/2014/main" id="{516456E9-C2DA-F04F-3267-5BD8F137DC29}"/>
              </a:ext>
            </a:extLst>
          </p:cNvPr>
          <p:cNvGrpSpPr/>
          <p:nvPr/>
        </p:nvGrpSpPr>
        <p:grpSpPr>
          <a:xfrm>
            <a:off x="2461048" y="3282988"/>
            <a:ext cx="1045479" cy="307777"/>
            <a:chOff x="1992327" y="3559447"/>
            <a:chExt cx="1045480" cy="307778"/>
          </a:xfrm>
        </p:grpSpPr>
        <p:sp>
          <p:nvSpPr>
            <p:cNvPr id="71" name="TextBox 70">
              <a:hlinkClick r:id="rId3" action="ppaction://hlinksldjump"/>
              <a:extLst>
                <a:ext uri="{FF2B5EF4-FFF2-40B4-BE49-F238E27FC236}">
                  <a16:creationId xmlns:a16="http://schemas.microsoft.com/office/drawing/2014/main" id="{FEEEE9D9-6895-5C62-1508-04BACD8FB772}"/>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OpCode_19</a:t>
              </a:r>
            </a:p>
          </p:txBody>
        </p:sp>
        <p:cxnSp>
          <p:nvCxnSpPr>
            <p:cNvPr id="72" name="Straight Connector 71">
              <a:extLst>
                <a:ext uri="{FF2B5EF4-FFF2-40B4-BE49-F238E27FC236}">
                  <a16:creationId xmlns:a16="http://schemas.microsoft.com/office/drawing/2014/main" id="{5373ACC4-4717-ED2C-9C47-FA802AA1CAB4}"/>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17E37862-C066-0D29-36D8-FF36DC89EE0E}"/>
              </a:ext>
            </a:extLst>
          </p:cNvPr>
          <p:cNvSpPr txBox="1"/>
          <p:nvPr/>
        </p:nvSpPr>
        <p:spPr>
          <a:xfrm>
            <a:off x="1216025" y="3676417"/>
            <a:ext cx="1184299" cy="261610"/>
          </a:xfrm>
          <a:prstGeom prst="rect">
            <a:avLst/>
          </a:prstGeom>
          <a:noFill/>
        </p:spPr>
        <p:txBody>
          <a:bodyPr wrap="square" rtlCol="0">
            <a:spAutoFit/>
          </a:bodyPr>
          <a:lstStyle/>
          <a:p>
            <a:pPr algn="r"/>
            <a:r>
              <a:rPr lang="en-US" sz="1100" dirty="0"/>
              <a:t>MAG</a:t>
            </a:r>
          </a:p>
        </p:txBody>
      </p:sp>
      <p:grpSp>
        <p:nvGrpSpPr>
          <p:cNvPr id="74" name="Group 73">
            <a:extLst>
              <a:ext uri="{FF2B5EF4-FFF2-40B4-BE49-F238E27FC236}">
                <a16:creationId xmlns:a16="http://schemas.microsoft.com/office/drawing/2014/main" id="{FB55D2F8-3410-8B24-1798-F804EB170CCE}"/>
              </a:ext>
            </a:extLst>
          </p:cNvPr>
          <p:cNvGrpSpPr/>
          <p:nvPr/>
        </p:nvGrpSpPr>
        <p:grpSpPr>
          <a:xfrm>
            <a:off x="2465857" y="3642390"/>
            <a:ext cx="1058303" cy="307777"/>
            <a:chOff x="1992327" y="3559447"/>
            <a:chExt cx="1058304" cy="307778"/>
          </a:xfrm>
        </p:grpSpPr>
        <p:sp>
          <p:nvSpPr>
            <p:cNvPr id="75" name="TextBox 74">
              <a:hlinkClick r:id="rId3" action="ppaction://hlinksldjump"/>
              <a:extLst>
                <a:ext uri="{FF2B5EF4-FFF2-40B4-BE49-F238E27FC236}">
                  <a16:creationId xmlns:a16="http://schemas.microsoft.com/office/drawing/2014/main" id="{C00414C3-A02B-60BA-50E0-565DA31ED209}"/>
                </a:ext>
              </a:extLst>
            </p:cNvPr>
            <p:cNvSpPr txBox="1"/>
            <p:nvPr/>
          </p:nvSpPr>
          <p:spPr>
            <a:xfrm>
              <a:off x="1992327" y="3559447"/>
              <a:ext cx="1058304" cy="307778"/>
            </a:xfrm>
            <a:prstGeom prst="rect">
              <a:avLst/>
            </a:prstGeom>
            <a:noFill/>
            <a:ln>
              <a:solidFill>
                <a:schemeClr val="accent1"/>
              </a:solidFill>
            </a:ln>
          </p:spPr>
          <p:txBody>
            <a:bodyPr wrap="none" rtlCol="0">
              <a:spAutoFit/>
            </a:bodyPr>
            <a:lstStyle/>
            <a:p>
              <a:r>
                <a:rPr lang="en-US" sz="1400" dirty="0"/>
                <a:t>OpCode_1A</a:t>
              </a:r>
            </a:p>
          </p:txBody>
        </p:sp>
        <p:cxnSp>
          <p:nvCxnSpPr>
            <p:cNvPr id="76" name="Straight Connector 75">
              <a:extLst>
                <a:ext uri="{FF2B5EF4-FFF2-40B4-BE49-F238E27FC236}">
                  <a16:creationId xmlns:a16="http://schemas.microsoft.com/office/drawing/2014/main" id="{2E1FD70B-415D-71A5-9512-319CC302C284}"/>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95" name="Picture 94" descr="Diagram&#10;&#10;Description automatically generated with low confidence">
            <a:extLst>
              <a:ext uri="{FF2B5EF4-FFF2-40B4-BE49-F238E27FC236}">
                <a16:creationId xmlns:a16="http://schemas.microsoft.com/office/drawing/2014/main" id="{0E3A7496-3F77-7F3D-F0A5-2E38BFCA16A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4072628" y="3940661"/>
            <a:ext cx="659287" cy="459531"/>
          </a:xfrm>
          <a:prstGeom prst="rect">
            <a:avLst/>
          </a:prstGeom>
        </p:spPr>
      </p:pic>
      <p:cxnSp>
        <p:nvCxnSpPr>
          <p:cNvPr id="103" name="Connector: Elbow 102">
            <a:extLst>
              <a:ext uri="{FF2B5EF4-FFF2-40B4-BE49-F238E27FC236}">
                <a16:creationId xmlns:a16="http://schemas.microsoft.com/office/drawing/2014/main" id="{1C94F09B-A3AE-BFAE-0C31-8B91D8F2B905}"/>
              </a:ext>
            </a:extLst>
          </p:cNvPr>
          <p:cNvCxnSpPr>
            <a:cxnSpLocks/>
            <a:stCxn id="59" idx="3"/>
            <a:endCxn id="90" idx="1"/>
          </p:cNvCxnSpPr>
          <p:nvPr/>
        </p:nvCxnSpPr>
        <p:spPr>
          <a:xfrm flipV="1">
            <a:off x="3506527" y="1841595"/>
            <a:ext cx="2537630" cy="523124"/>
          </a:xfrm>
          <a:prstGeom prst="bentConnector3">
            <a:avLst>
              <a:gd name="adj1" fmla="val 43944"/>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462CEC27-1225-7622-9543-1A4836E3F1DD}"/>
              </a:ext>
            </a:extLst>
          </p:cNvPr>
          <p:cNvCxnSpPr>
            <a:cxnSpLocks/>
            <a:stCxn id="63" idx="3"/>
            <a:endCxn id="96" idx="1"/>
          </p:cNvCxnSpPr>
          <p:nvPr/>
        </p:nvCxnSpPr>
        <p:spPr>
          <a:xfrm flipV="1">
            <a:off x="3506527" y="2192636"/>
            <a:ext cx="2537630" cy="52058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864B984E-C5A5-6E23-83AC-5DD254A1C895}"/>
              </a:ext>
            </a:extLst>
          </p:cNvPr>
          <p:cNvCxnSpPr>
            <a:cxnSpLocks/>
            <a:stCxn id="67" idx="3"/>
            <a:endCxn id="93" idx="1"/>
          </p:cNvCxnSpPr>
          <p:nvPr/>
        </p:nvCxnSpPr>
        <p:spPr>
          <a:xfrm>
            <a:off x="3506527" y="3061723"/>
            <a:ext cx="644420" cy="96101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6D1C302-F4EE-37C5-05A0-4CF1989E2187}"/>
              </a:ext>
            </a:extLst>
          </p:cNvPr>
          <p:cNvCxnSpPr>
            <a:cxnSpLocks/>
            <a:stCxn id="71" idx="3"/>
            <a:endCxn id="98" idx="1"/>
          </p:cNvCxnSpPr>
          <p:nvPr/>
        </p:nvCxnSpPr>
        <p:spPr>
          <a:xfrm>
            <a:off x="3506527" y="3436877"/>
            <a:ext cx="657952" cy="858347"/>
          </a:xfrm>
          <a:prstGeom prst="bentConnector3">
            <a:avLst>
              <a:gd name="adj1" fmla="val 27810"/>
            </a:avLst>
          </a:prstGeom>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A7F070C1-D4B5-D46C-8C2D-A3BB49928879}"/>
              </a:ext>
            </a:extLst>
          </p:cNvPr>
          <p:cNvCxnSpPr>
            <a:cxnSpLocks/>
            <a:stCxn id="75" idx="3"/>
            <a:endCxn id="123" idx="3"/>
          </p:cNvCxnSpPr>
          <p:nvPr/>
        </p:nvCxnSpPr>
        <p:spPr>
          <a:xfrm flipV="1">
            <a:off x="3524160" y="2189003"/>
            <a:ext cx="4359172" cy="1607276"/>
          </a:xfrm>
          <a:prstGeom prst="bentConnector3">
            <a:avLst>
              <a:gd name="adj1" fmla="val 105244"/>
            </a:avLst>
          </a:prstGeom>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90A6F715-B942-BA02-5383-DBBBFD5E8FD6}"/>
              </a:ext>
            </a:extLst>
          </p:cNvPr>
          <p:cNvCxnSpPr>
            <a:cxnSpLocks/>
            <a:stCxn id="71" idx="3"/>
            <a:endCxn id="125" idx="1"/>
          </p:cNvCxnSpPr>
          <p:nvPr/>
        </p:nvCxnSpPr>
        <p:spPr>
          <a:xfrm flipV="1">
            <a:off x="3506527" y="2894718"/>
            <a:ext cx="2537630" cy="542159"/>
          </a:xfrm>
          <a:prstGeom prst="bentConnector3">
            <a:avLst>
              <a:gd name="adj1" fmla="val 62112"/>
            </a:avLst>
          </a:prstGeom>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2E0E5C11-F944-17CB-4057-FB591A802377}"/>
              </a:ext>
            </a:extLst>
          </p:cNvPr>
          <p:cNvCxnSpPr>
            <a:cxnSpLocks/>
            <a:endCxn id="8" idx="1"/>
          </p:cNvCxnSpPr>
          <p:nvPr/>
        </p:nvCxnSpPr>
        <p:spPr>
          <a:xfrm flipV="1">
            <a:off x="7878163" y="3215611"/>
            <a:ext cx="445129" cy="3084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99C9329F-BB15-C049-BA02-8A45609EFF4F}"/>
              </a:ext>
            </a:extLst>
          </p:cNvPr>
          <p:cNvCxnSpPr>
            <a:cxnSpLocks/>
            <a:stCxn id="97" idx="3"/>
            <a:endCxn id="12" idx="1"/>
          </p:cNvCxnSpPr>
          <p:nvPr/>
        </p:nvCxnSpPr>
        <p:spPr>
          <a:xfrm>
            <a:off x="4687824" y="4162742"/>
            <a:ext cx="3137978" cy="239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2" name="TextBox 11">
            <a:hlinkClick r:id="rId6" action="ppaction://hlinksldjump"/>
            <a:extLst>
              <a:ext uri="{FF2B5EF4-FFF2-40B4-BE49-F238E27FC236}">
                <a16:creationId xmlns:a16="http://schemas.microsoft.com/office/drawing/2014/main" id="{BEF58FA8-27AA-1D61-BBDD-EDF280CFB2E3}"/>
              </a:ext>
            </a:extLst>
          </p:cNvPr>
          <p:cNvSpPr txBox="1"/>
          <p:nvPr/>
        </p:nvSpPr>
        <p:spPr>
          <a:xfrm>
            <a:off x="7825802" y="4072804"/>
            <a:ext cx="1058623" cy="184666"/>
          </a:xfrm>
          <a:prstGeom prst="rect">
            <a:avLst/>
          </a:prstGeom>
          <a:noFill/>
          <a:ln>
            <a:solidFill>
              <a:schemeClr val="accent1"/>
            </a:solidFill>
          </a:ln>
        </p:spPr>
        <p:txBody>
          <a:bodyPr wrap="none" tIns="0" bIns="0" rtlCol="0">
            <a:spAutoFit/>
          </a:bodyPr>
          <a:lstStyle/>
          <a:p>
            <a:r>
              <a:rPr lang="en-US" sz="1200" dirty="0" err="1"/>
              <a:t>Opcode_MAA</a:t>
            </a:r>
            <a:endParaRPr lang="en-US" sz="1200" dirty="0"/>
          </a:p>
        </p:txBody>
      </p:sp>
      <p:grpSp>
        <p:nvGrpSpPr>
          <p:cNvPr id="16" name="Group 15">
            <a:extLst>
              <a:ext uri="{FF2B5EF4-FFF2-40B4-BE49-F238E27FC236}">
                <a16:creationId xmlns:a16="http://schemas.microsoft.com/office/drawing/2014/main" id="{62F4F6B0-8011-3E9E-D044-A502F4520388}"/>
              </a:ext>
            </a:extLst>
          </p:cNvPr>
          <p:cNvGrpSpPr/>
          <p:nvPr/>
        </p:nvGrpSpPr>
        <p:grpSpPr>
          <a:xfrm>
            <a:off x="2428281" y="4558124"/>
            <a:ext cx="1045479" cy="307777"/>
            <a:chOff x="1992327" y="3559447"/>
            <a:chExt cx="1045480" cy="307778"/>
          </a:xfrm>
        </p:grpSpPr>
        <p:sp>
          <p:nvSpPr>
            <p:cNvPr id="17" name="TextBox 16">
              <a:hlinkClick r:id="rId3" action="ppaction://hlinksldjump"/>
              <a:extLst>
                <a:ext uri="{FF2B5EF4-FFF2-40B4-BE49-F238E27FC236}">
                  <a16:creationId xmlns:a16="http://schemas.microsoft.com/office/drawing/2014/main" id="{D900B185-ABCA-D846-1F2D-6A09EAA6F94C}"/>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OpCode_10</a:t>
              </a:r>
            </a:p>
          </p:txBody>
        </p:sp>
        <p:cxnSp>
          <p:nvCxnSpPr>
            <p:cNvPr id="20" name="Straight Connector 19">
              <a:extLst>
                <a:ext uri="{FF2B5EF4-FFF2-40B4-BE49-F238E27FC236}">
                  <a16:creationId xmlns:a16="http://schemas.microsoft.com/office/drawing/2014/main" id="{D850499D-5DDC-712C-A266-76B4A22E52E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9F508E2D-F430-D027-A1D4-8D5E8A593144}"/>
              </a:ext>
            </a:extLst>
          </p:cNvPr>
          <p:cNvSpPr txBox="1"/>
          <p:nvPr/>
        </p:nvSpPr>
        <p:spPr>
          <a:xfrm>
            <a:off x="1146010" y="4557483"/>
            <a:ext cx="1184299" cy="261610"/>
          </a:xfrm>
          <a:prstGeom prst="rect">
            <a:avLst/>
          </a:prstGeom>
          <a:noFill/>
        </p:spPr>
        <p:txBody>
          <a:bodyPr wrap="square" rtlCol="0">
            <a:spAutoFit/>
          </a:bodyPr>
          <a:lstStyle/>
          <a:p>
            <a:pPr algn="r"/>
            <a:r>
              <a:rPr lang="en-US" sz="1100" dirty="0"/>
              <a:t>JSR</a:t>
            </a:r>
          </a:p>
        </p:txBody>
      </p:sp>
      <p:cxnSp>
        <p:nvCxnSpPr>
          <p:cNvPr id="23" name="Connector: Elbow 22">
            <a:extLst>
              <a:ext uri="{FF2B5EF4-FFF2-40B4-BE49-F238E27FC236}">
                <a16:creationId xmlns:a16="http://schemas.microsoft.com/office/drawing/2014/main" id="{E12F5534-B659-2BA4-E272-B905B6206DB0}"/>
              </a:ext>
            </a:extLst>
          </p:cNvPr>
          <p:cNvCxnSpPr>
            <a:cxnSpLocks/>
            <a:stCxn id="17" idx="3"/>
            <a:endCxn id="29" idx="1"/>
          </p:cNvCxnSpPr>
          <p:nvPr/>
        </p:nvCxnSpPr>
        <p:spPr>
          <a:xfrm flipV="1">
            <a:off x="3473760" y="4711239"/>
            <a:ext cx="1652249" cy="7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059D93C-C161-2C43-0282-4E81C844DCF2}"/>
              </a:ext>
            </a:extLst>
          </p:cNvPr>
          <p:cNvSpPr/>
          <p:nvPr/>
        </p:nvSpPr>
        <p:spPr>
          <a:xfrm>
            <a:off x="5126009" y="4670655"/>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541F346-CB56-CC24-E850-FD5E0FE5BE34}"/>
              </a:ext>
            </a:extLst>
          </p:cNvPr>
          <p:cNvSpPr/>
          <p:nvPr/>
        </p:nvSpPr>
        <p:spPr>
          <a:xfrm>
            <a:off x="5126009" y="439017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B9783A7-AEB8-AC57-F887-777546150B04}"/>
              </a:ext>
            </a:extLst>
          </p:cNvPr>
          <p:cNvSpPr/>
          <p:nvPr/>
        </p:nvSpPr>
        <p:spPr>
          <a:xfrm>
            <a:off x="5546195" y="453179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08DCA976-7E8C-FF4F-8C12-66445E909A0F}"/>
              </a:ext>
            </a:extLst>
          </p:cNvPr>
          <p:cNvCxnSpPr>
            <a:cxnSpLocks/>
            <a:stCxn id="12" idx="1"/>
            <a:endCxn id="30" idx="1"/>
          </p:cNvCxnSpPr>
          <p:nvPr/>
        </p:nvCxnSpPr>
        <p:spPr>
          <a:xfrm rot="10800000" flipV="1">
            <a:off x="5126010" y="4165136"/>
            <a:ext cx="2699793" cy="265621"/>
          </a:xfrm>
          <a:prstGeom prst="bentConnector3">
            <a:avLst>
              <a:gd name="adj1" fmla="val 108467"/>
            </a:avLst>
          </a:prstGeom>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DA12956D-ECCB-2B2E-1244-18B863544B17}"/>
              </a:ext>
            </a:extLst>
          </p:cNvPr>
          <p:cNvGrpSpPr/>
          <p:nvPr/>
        </p:nvGrpSpPr>
        <p:grpSpPr>
          <a:xfrm>
            <a:off x="7825802" y="4477886"/>
            <a:ext cx="1339149" cy="184666"/>
            <a:chOff x="5292243" y="4304787"/>
            <a:chExt cx="1339149" cy="184667"/>
          </a:xfrm>
        </p:grpSpPr>
        <p:sp>
          <p:nvSpPr>
            <p:cNvPr id="44" name="TextBox 43">
              <a:hlinkClick r:id="rId7" action="ppaction://hlinksldjump"/>
              <a:extLst>
                <a:ext uri="{FF2B5EF4-FFF2-40B4-BE49-F238E27FC236}">
                  <a16:creationId xmlns:a16="http://schemas.microsoft.com/office/drawing/2014/main" id="{878F8E80-F520-6F98-A47B-457873C02247}"/>
                </a:ext>
              </a:extLst>
            </p:cNvPr>
            <p:cNvSpPr txBox="1"/>
            <p:nvPr/>
          </p:nvSpPr>
          <p:spPr>
            <a:xfrm>
              <a:off x="5292243" y="4304787"/>
              <a:ext cx="1339149" cy="184667"/>
            </a:xfrm>
            <a:prstGeom prst="rect">
              <a:avLst/>
            </a:prstGeom>
            <a:noFill/>
            <a:ln>
              <a:solidFill>
                <a:schemeClr val="accent1"/>
              </a:solidFill>
            </a:ln>
          </p:spPr>
          <p:txBody>
            <a:bodyPr wrap="none" tIns="0" bIns="0" rtlCol="0">
              <a:spAutoFit/>
            </a:bodyPr>
            <a:lstStyle/>
            <a:p>
              <a:r>
                <a:rPr lang="en-US" sz="1200" dirty="0" err="1"/>
                <a:t>Opcode_MAA_JSR</a:t>
              </a:r>
              <a:endParaRPr lang="en-US" sz="1200" dirty="0"/>
            </a:p>
          </p:txBody>
        </p:sp>
        <p:cxnSp>
          <p:nvCxnSpPr>
            <p:cNvPr id="45" name="Straight Connector 44">
              <a:extLst>
                <a:ext uri="{FF2B5EF4-FFF2-40B4-BE49-F238E27FC236}">
                  <a16:creationId xmlns:a16="http://schemas.microsoft.com/office/drawing/2014/main" id="{8C4E5BC8-8E7F-E7CB-E5E0-75A0C5C51923}"/>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6" name="Connector: Elbow 45">
            <a:extLst>
              <a:ext uri="{FF2B5EF4-FFF2-40B4-BE49-F238E27FC236}">
                <a16:creationId xmlns:a16="http://schemas.microsoft.com/office/drawing/2014/main" id="{444EC60D-7944-A84A-2229-1137F3406DD3}"/>
              </a:ext>
            </a:extLst>
          </p:cNvPr>
          <p:cNvCxnSpPr>
            <a:cxnSpLocks/>
            <a:stCxn id="31" idx="3"/>
            <a:endCxn id="44" idx="1"/>
          </p:cNvCxnSpPr>
          <p:nvPr/>
        </p:nvCxnSpPr>
        <p:spPr>
          <a:xfrm flipV="1">
            <a:off x="5644167" y="4570219"/>
            <a:ext cx="2181635" cy="216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0CF4BAEB-16FC-78B0-BE20-00828A523B0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5055792" y="4352212"/>
            <a:ext cx="659287" cy="459531"/>
          </a:xfrm>
          <a:prstGeom prst="rect">
            <a:avLst/>
          </a:prstGeom>
        </p:spPr>
      </p:pic>
      <p:cxnSp>
        <p:nvCxnSpPr>
          <p:cNvPr id="41" name="Straight Connector 40">
            <a:extLst>
              <a:ext uri="{FF2B5EF4-FFF2-40B4-BE49-F238E27FC236}">
                <a16:creationId xmlns:a16="http://schemas.microsoft.com/office/drawing/2014/main" id="{34FC1D71-3620-446B-AD8C-D8CA4075D675}"/>
              </a:ext>
            </a:extLst>
          </p:cNvPr>
          <p:cNvCxnSpPr>
            <a:cxnSpLocks/>
          </p:cNvCxnSpPr>
          <p:nvPr/>
        </p:nvCxnSpPr>
        <p:spPr>
          <a:xfrm>
            <a:off x="7926474" y="4094624"/>
            <a:ext cx="54645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hlinkClick r:id="rId8" action="ppaction://hlinksldjump"/>
            <a:extLst>
              <a:ext uri="{FF2B5EF4-FFF2-40B4-BE49-F238E27FC236}">
                <a16:creationId xmlns:a16="http://schemas.microsoft.com/office/drawing/2014/main" id="{7F0109D4-A651-8B89-080C-F40B6A1BFC1D}"/>
              </a:ext>
            </a:extLst>
          </p:cNvPr>
          <p:cNvSpPr txBox="1"/>
          <p:nvPr/>
        </p:nvSpPr>
        <p:spPr>
          <a:xfrm>
            <a:off x="8323292" y="3123278"/>
            <a:ext cx="2201565" cy="184666"/>
          </a:xfrm>
          <a:prstGeom prst="rect">
            <a:avLst/>
          </a:prstGeom>
          <a:noFill/>
          <a:ln>
            <a:solidFill>
              <a:schemeClr val="accent1"/>
            </a:solidFill>
          </a:ln>
        </p:spPr>
        <p:txBody>
          <a:bodyPr wrap="none" tIns="0" bIns="0" rtlCol="0">
            <a:spAutoFit/>
          </a:bodyPr>
          <a:lstStyle/>
          <a:p>
            <a:r>
              <a:rPr lang="en-US" sz="1200" dirty="0" err="1"/>
              <a:t>Opcode_MAG_LDW_SDW_MAA</a:t>
            </a:r>
            <a:endParaRPr lang="en-US" sz="1200" dirty="0"/>
          </a:p>
        </p:txBody>
      </p:sp>
      <p:cxnSp>
        <p:nvCxnSpPr>
          <p:cNvPr id="9" name="Connector: Elbow 8">
            <a:extLst>
              <a:ext uri="{FF2B5EF4-FFF2-40B4-BE49-F238E27FC236}">
                <a16:creationId xmlns:a16="http://schemas.microsoft.com/office/drawing/2014/main" id="{398B215C-14C7-D712-5172-B325F13CB216}"/>
              </a:ext>
            </a:extLst>
          </p:cNvPr>
          <p:cNvCxnSpPr>
            <a:cxnSpLocks/>
            <a:stCxn id="67" idx="3"/>
            <a:endCxn id="126" idx="1"/>
          </p:cNvCxnSpPr>
          <p:nvPr/>
        </p:nvCxnSpPr>
        <p:spPr>
          <a:xfrm flipV="1">
            <a:off x="3506527" y="2543677"/>
            <a:ext cx="2537630" cy="518046"/>
          </a:xfrm>
          <a:prstGeom prst="bentConnector3">
            <a:avLst>
              <a:gd name="adj1" fmla="val 56359"/>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727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1"/>
            <a:ext cx="7118131" cy="1363719"/>
          </a:xfrm>
        </p:spPr>
        <p:txBody>
          <a:bodyPr anchor="ctr"/>
          <a:lstStyle/>
          <a:p>
            <a:r>
              <a:rPr lang="en-US" sz="4000"/>
              <a:t>ByteFrost V1.0 – First Working Version</a:t>
            </a:r>
          </a:p>
        </p:txBody>
      </p:sp>
    </p:spTree>
    <p:extLst>
      <p:ext uri="{BB962C8B-B14F-4D97-AF65-F5344CB8AC3E}">
        <p14:creationId xmlns:p14="http://schemas.microsoft.com/office/powerpoint/2010/main" val="33932298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F39B48-29EE-1F5B-E939-B97D8D2AC39B}"/>
              </a:ext>
            </a:extLst>
          </p:cNvPr>
          <p:cNvSpPr/>
          <p:nvPr/>
        </p:nvSpPr>
        <p:spPr>
          <a:xfrm>
            <a:off x="6733529" y="3810593"/>
            <a:ext cx="251559" cy="333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EDC036-9A87-2495-D155-40666FC665C1}"/>
              </a:ext>
            </a:extLst>
          </p:cNvPr>
          <p:cNvSpPr/>
          <p:nvPr/>
        </p:nvSpPr>
        <p:spPr>
          <a:xfrm>
            <a:off x="4346738" y="1659747"/>
            <a:ext cx="91959" cy="142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C328BC-B665-C685-8034-B1160A4A8014}"/>
              </a:ext>
            </a:extLst>
          </p:cNvPr>
          <p:cNvSpPr/>
          <p:nvPr/>
        </p:nvSpPr>
        <p:spPr>
          <a:xfrm>
            <a:off x="5588991" y="3810592"/>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a:t>
            </a:r>
          </a:p>
          <a:p>
            <a:pPr algn="ctr"/>
            <a:r>
              <a:rPr lang="en-US"/>
              <a:t>(EEPROM)</a:t>
            </a:r>
          </a:p>
        </p:txBody>
      </p:sp>
      <p:sp>
        <p:nvSpPr>
          <p:cNvPr id="6" name="Rectangle 5">
            <a:extLst>
              <a:ext uri="{FF2B5EF4-FFF2-40B4-BE49-F238E27FC236}">
                <a16:creationId xmlns:a16="http://schemas.microsoft.com/office/drawing/2014/main" id="{1C783F31-A6A4-1FCD-4779-F9E70A19AD18}"/>
              </a:ext>
            </a:extLst>
          </p:cNvPr>
          <p:cNvSpPr/>
          <p:nvPr/>
        </p:nvSpPr>
        <p:spPr>
          <a:xfrm>
            <a:off x="5588991" y="1632304"/>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a:t>
            </a:r>
          </a:p>
          <a:p>
            <a:pPr algn="ctr"/>
            <a:r>
              <a:rPr lang="en-US"/>
              <a:t>Counter</a:t>
            </a:r>
          </a:p>
        </p:txBody>
      </p:sp>
      <p:sp>
        <p:nvSpPr>
          <p:cNvPr id="7" name="Arrow: Down 6">
            <a:extLst>
              <a:ext uri="{FF2B5EF4-FFF2-40B4-BE49-F238E27FC236}">
                <a16:creationId xmlns:a16="http://schemas.microsoft.com/office/drawing/2014/main" id="{A996F736-0F0F-2F4F-9BF4-E92BC1AD545D}"/>
              </a:ext>
            </a:extLst>
          </p:cNvPr>
          <p:cNvSpPr/>
          <p:nvPr/>
        </p:nvSpPr>
        <p:spPr>
          <a:xfrm>
            <a:off x="6369578" y="2827949"/>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8FF5B0-3807-6403-93A8-72BA5C1985FA}"/>
              </a:ext>
            </a:extLst>
          </p:cNvPr>
          <p:cNvSpPr txBox="1"/>
          <p:nvPr/>
        </p:nvSpPr>
        <p:spPr>
          <a:xfrm>
            <a:off x="6067886" y="3746809"/>
            <a:ext cx="933461" cy="369332"/>
          </a:xfrm>
          <a:prstGeom prst="rect">
            <a:avLst/>
          </a:prstGeom>
          <a:noFill/>
          <a:ln>
            <a:solidFill>
              <a:schemeClr val="bg1"/>
            </a:solidFill>
          </a:ln>
        </p:spPr>
        <p:txBody>
          <a:bodyPr wrap="none" rtlCol="0">
            <a:spAutoFit/>
          </a:bodyPr>
          <a:lstStyle/>
          <a:p>
            <a:r>
              <a:rPr lang="en-US">
                <a:solidFill>
                  <a:schemeClr val="bg1"/>
                </a:solidFill>
              </a:rPr>
              <a:t>Address</a:t>
            </a:r>
          </a:p>
        </p:txBody>
      </p:sp>
      <p:sp>
        <p:nvSpPr>
          <p:cNvPr id="10" name="TextBox 9">
            <a:extLst>
              <a:ext uri="{FF2B5EF4-FFF2-40B4-BE49-F238E27FC236}">
                <a16:creationId xmlns:a16="http://schemas.microsoft.com/office/drawing/2014/main" id="{0733B354-4A1D-7764-04FD-D962B608D79B}"/>
              </a:ext>
            </a:extLst>
          </p:cNvPr>
          <p:cNvSpPr txBox="1"/>
          <p:nvPr/>
        </p:nvSpPr>
        <p:spPr>
          <a:xfrm rot="5400000">
            <a:off x="5399568" y="4247122"/>
            <a:ext cx="620554" cy="369332"/>
          </a:xfrm>
          <a:prstGeom prst="rect">
            <a:avLst/>
          </a:prstGeom>
          <a:noFill/>
          <a:ln>
            <a:solidFill>
              <a:schemeClr val="bg1"/>
            </a:solidFill>
          </a:ln>
        </p:spPr>
        <p:txBody>
          <a:bodyPr wrap="none" rtlCol="0">
            <a:spAutoFit/>
          </a:bodyPr>
          <a:lstStyle/>
          <a:p>
            <a:r>
              <a:rPr lang="en-US">
                <a:solidFill>
                  <a:schemeClr val="bg1"/>
                </a:solidFill>
              </a:rPr>
              <a:t>Data</a:t>
            </a:r>
          </a:p>
        </p:txBody>
      </p:sp>
      <p:sp>
        <p:nvSpPr>
          <p:cNvPr id="12" name="Arrow: Down 11">
            <a:extLst>
              <a:ext uri="{FF2B5EF4-FFF2-40B4-BE49-F238E27FC236}">
                <a16:creationId xmlns:a16="http://schemas.microsoft.com/office/drawing/2014/main" id="{BEEBE754-6270-3467-C3B9-B894EC8E1F65}"/>
              </a:ext>
            </a:extLst>
          </p:cNvPr>
          <p:cNvSpPr/>
          <p:nvPr/>
        </p:nvSpPr>
        <p:spPr>
          <a:xfrm rot="5400000">
            <a:off x="4960149" y="4049588"/>
            <a:ext cx="330076" cy="660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37C1DA-A2EE-6398-6850-618E481DEAA9}"/>
              </a:ext>
            </a:extLst>
          </p:cNvPr>
          <p:cNvSpPr/>
          <p:nvPr/>
        </p:nvSpPr>
        <p:spPr>
          <a:xfrm>
            <a:off x="3707123" y="3839583"/>
            <a:ext cx="1005840"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Instruction Register</a:t>
            </a:r>
          </a:p>
          <a:p>
            <a:pPr algn="ctr"/>
            <a:r>
              <a:rPr lang="en-US" sz="1600"/>
              <a:t>Low</a:t>
            </a:r>
          </a:p>
        </p:txBody>
      </p:sp>
      <p:sp>
        <p:nvSpPr>
          <p:cNvPr id="16" name="Rectangle 15">
            <a:extLst>
              <a:ext uri="{FF2B5EF4-FFF2-40B4-BE49-F238E27FC236}">
                <a16:creationId xmlns:a16="http://schemas.microsoft.com/office/drawing/2014/main" id="{8CB5593C-A7F7-5209-76B3-8D3919762C82}"/>
              </a:ext>
            </a:extLst>
          </p:cNvPr>
          <p:cNvSpPr/>
          <p:nvPr/>
        </p:nvSpPr>
        <p:spPr>
          <a:xfrm>
            <a:off x="2585890" y="1632304"/>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Ins</a:t>
            </a:r>
          </a:p>
          <a:p>
            <a:pPr algn="ctr"/>
            <a:r>
              <a:rPr lang="en-US"/>
              <a:t>(EEPROM)</a:t>
            </a:r>
          </a:p>
        </p:txBody>
      </p:sp>
      <p:sp>
        <p:nvSpPr>
          <p:cNvPr id="18" name="Arrow: Down 17">
            <a:extLst>
              <a:ext uri="{FF2B5EF4-FFF2-40B4-BE49-F238E27FC236}">
                <a16:creationId xmlns:a16="http://schemas.microsoft.com/office/drawing/2014/main" id="{719F60E6-B6C3-4E2E-06AD-B1C6A15EAD78}"/>
              </a:ext>
            </a:extLst>
          </p:cNvPr>
          <p:cNvSpPr/>
          <p:nvPr/>
        </p:nvSpPr>
        <p:spPr>
          <a:xfrm rot="10800000">
            <a:off x="3861779" y="2802100"/>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200"/>
              <a:t>Opcode</a:t>
            </a:r>
          </a:p>
        </p:txBody>
      </p:sp>
      <p:sp>
        <p:nvSpPr>
          <p:cNvPr id="20" name="Rectangle 19">
            <a:extLst>
              <a:ext uri="{FF2B5EF4-FFF2-40B4-BE49-F238E27FC236}">
                <a16:creationId xmlns:a16="http://schemas.microsoft.com/office/drawing/2014/main" id="{45B7BD2E-38C4-9B74-0494-33F57B373538}"/>
              </a:ext>
            </a:extLst>
          </p:cNvPr>
          <p:cNvSpPr/>
          <p:nvPr/>
        </p:nvSpPr>
        <p:spPr>
          <a:xfrm>
            <a:off x="308214" y="1901835"/>
            <a:ext cx="1891247"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Ins</a:t>
            </a:r>
          </a:p>
          <a:p>
            <a:pPr algn="ctr"/>
            <a:r>
              <a:rPr lang="en-US"/>
              <a:t>Counter</a:t>
            </a:r>
          </a:p>
        </p:txBody>
      </p:sp>
      <p:sp>
        <p:nvSpPr>
          <p:cNvPr id="22" name="TextBox 21">
            <a:extLst>
              <a:ext uri="{FF2B5EF4-FFF2-40B4-BE49-F238E27FC236}">
                <a16:creationId xmlns:a16="http://schemas.microsoft.com/office/drawing/2014/main" id="{C7EB7C95-1A62-8EC4-5BDF-28C91F76177E}"/>
              </a:ext>
            </a:extLst>
          </p:cNvPr>
          <p:cNvSpPr txBox="1"/>
          <p:nvPr/>
        </p:nvSpPr>
        <p:spPr>
          <a:xfrm>
            <a:off x="3031039" y="2415008"/>
            <a:ext cx="1183529" cy="369332"/>
          </a:xfrm>
          <a:prstGeom prst="rect">
            <a:avLst/>
          </a:prstGeom>
          <a:noFill/>
          <a:ln>
            <a:solidFill>
              <a:schemeClr val="bg1"/>
            </a:solidFill>
          </a:ln>
        </p:spPr>
        <p:txBody>
          <a:bodyPr wrap="none" rtlCol="0">
            <a:spAutoFit/>
          </a:bodyPr>
          <a:lstStyle/>
          <a:p>
            <a:r>
              <a:rPr lang="en-US">
                <a:solidFill>
                  <a:schemeClr val="bg1"/>
                </a:solidFill>
              </a:rPr>
              <a:t>Address Hi</a:t>
            </a:r>
          </a:p>
        </p:txBody>
      </p:sp>
      <p:sp>
        <p:nvSpPr>
          <p:cNvPr id="24" name="TextBox 23">
            <a:extLst>
              <a:ext uri="{FF2B5EF4-FFF2-40B4-BE49-F238E27FC236}">
                <a16:creationId xmlns:a16="http://schemas.microsoft.com/office/drawing/2014/main" id="{D65B24A9-ACF6-F3D5-3682-DABD07431DC6}"/>
              </a:ext>
            </a:extLst>
          </p:cNvPr>
          <p:cNvSpPr txBox="1"/>
          <p:nvPr/>
        </p:nvSpPr>
        <p:spPr>
          <a:xfrm rot="5400000">
            <a:off x="2106176" y="1987558"/>
            <a:ext cx="1205971" cy="369332"/>
          </a:xfrm>
          <a:prstGeom prst="rect">
            <a:avLst/>
          </a:prstGeom>
          <a:noFill/>
          <a:ln>
            <a:solidFill>
              <a:schemeClr val="bg1"/>
            </a:solidFill>
          </a:ln>
        </p:spPr>
        <p:txBody>
          <a:bodyPr wrap="none" rtlCol="0">
            <a:spAutoFit/>
          </a:bodyPr>
          <a:lstStyle/>
          <a:p>
            <a:r>
              <a:rPr lang="en-US">
                <a:solidFill>
                  <a:schemeClr val="bg1"/>
                </a:solidFill>
              </a:rPr>
              <a:t>Address Lo</a:t>
            </a:r>
          </a:p>
        </p:txBody>
      </p:sp>
      <p:sp>
        <p:nvSpPr>
          <p:cNvPr id="28" name="Arrow: Down 27">
            <a:extLst>
              <a:ext uri="{FF2B5EF4-FFF2-40B4-BE49-F238E27FC236}">
                <a16:creationId xmlns:a16="http://schemas.microsoft.com/office/drawing/2014/main" id="{48FA4933-3A29-A47E-9928-53175D586960}"/>
              </a:ext>
            </a:extLst>
          </p:cNvPr>
          <p:cNvSpPr/>
          <p:nvPr/>
        </p:nvSpPr>
        <p:spPr>
          <a:xfrm rot="16200000">
            <a:off x="2237114" y="2020634"/>
            <a:ext cx="330076" cy="2635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EF04B87-63F5-AD77-569A-6EA589374B65}"/>
              </a:ext>
            </a:extLst>
          </p:cNvPr>
          <p:cNvCxnSpPr>
            <a:cxnSpLocks/>
          </p:cNvCxnSpPr>
          <p:nvPr/>
        </p:nvCxnSpPr>
        <p:spPr>
          <a:xfrm flipV="1">
            <a:off x="35047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6D7D15-BC3F-F71A-3FB6-472E53DB9E85}"/>
              </a:ext>
            </a:extLst>
          </p:cNvPr>
          <p:cNvSpPr txBox="1"/>
          <p:nvPr/>
        </p:nvSpPr>
        <p:spPr>
          <a:xfrm>
            <a:off x="3405901" y="1541987"/>
            <a:ext cx="1032795" cy="369332"/>
          </a:xfrm>
          <a:prstGeom prst="rect">
            <a:avLst/>
          </a:prstGeom>
          <a:noFill/>
          <a:ln>
            <a:solidFill>
              <a:schemeClr val="bg1"/>
            </a:solidFill>
          </a:ln>
        </p:spPr>
        <p:txBody>
          <a:bodyPr wrap="square" rtlCol="0">
            <a:spAutoFit/>
          </a:bodyPr>
          <a:lstStyle/>
          <a:p>
            <a:r>
              <a:rPr lang="en-US">
                <a:solidFill>
                  <a:schemeClr val="bg1"/>
                </a:solidFill>
              </a:rPr>
              <a:t>Data</a:t>
            </a:r>
          </a:p>
        </p:txBody>
      </p:sp>
      <p:cxnSp>
        <p:nvCxnSpPr>
          <p:cNvPr id="36" name="Straight Arrow Connector 35">
            <a:extLst>
              <a:ext uri="{FF2B5EF4-FFF2-40B4-BE49-F238E27FC236}">
                <a16:creationId xmlns:a16="http://schemas.microsoft.com/office/drawing/2014/main" id="{F40E4A6C-CE03-4449-02F6-BB417CC45114}"/>
              </a:ext>
            </a:extLst>
          </p:cNvPr>
          <p:cNvCxnSpPr>
            <a:cxnSpLocks/>
          </p:cNvCxnSpPr>
          <p:nvPr/>
        </p:nvCxnSpPr>
        <p:spPr>
          <a:xfrm flipV="1">
            <a:off x="36571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2D9DBE-6FEA-99A5-6B5D-CBBD27C0D61F}"/>
              </a:ext>
            </a:extLst>
          </p:cNvPr>
          <p:cNvCxnSpPr>
            <a:cxnSpLocks/>
          </p:cNvCxnSpPr>
          <p:nvPr/>
        </p:nvCxnSpPr>
        <p:spPr>
          <a:xfrm flipV="1">
            <a:off x="38095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8C31ECD-858E-DA4C-7F81-0DDDD9D0B854}"/>
              </a:ext>
            </a:extLst>
          </p:cNvPr>
          <p:cNvCxnSpPr>
            <a:cxnSpLocks/>
          </p:cNvCxnSpPr>
          <p:nvPr/>
        </p:nvCxnSpPr>
        <p:spPr>
          <a:xfrm flipV="1">
            <a:off x="39619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80E10B-73E3-EBF5-899F-73D72851C714}"/>
              </a:ext>
            </a:extLst>
          </p:cNvPr>
          <p:cNvCxnSpPr>
            <a:cxnSpLocks/>
          </p:cNvCxnSpPr>
          <p:nvPr/>
        </p:nvCxnSpPr>
        <p:spPr>
          <a:xfrm flipV="1">
            <a:off x="41143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00EECD-AFFD-99E4-A2AB-943152CCDF34}"/>
              </a:ext>
            </a:extLst>
          </p:cNvPr>
          <p:cNvCxnSpPr>
            <a:cxnSpLocks/>
          </p:cNvCxnSpPr>
          <p:nvPr/>
        </p:nvCxnSpPr>
        <p:spPr>
          <a:xfrm flipV="1">
            <a:off x="42667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FEF3927-DAA7-94A0-A573-EEC33E874050}"/>
              </a:ext>
            </a:extLst>
          </p:cNvPr>
          <p:cNvCxnSpPr>
            <a:cxnSpLocks/>
            <a:stCxn id="41" idx="0"/>
            <a:endCxn id="6" idx="1"/>
          </p:cNvCxnSpPr>
          <p:nvPr/>
        </p:nvCxnSpPr>
        <p:spPr>
          <a:xfrm rot="16200000" flipH="1">
            <a:off x="4744528" y="1307935"/>
            <a:ext cx="492651" cy="1196275"/>
          </a:xfrm>
          <a:prstGeom prst="bentConnector4">
            <a:avLst>
              <a:gd name="adj1" fmla="val -46402"/>
              <a:gd name="adj2" fmla="val 5192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C2B8A72-DE22-E96D-751A-032A4890BABE}"/>
              </a:ext>
            </a:extLst>
          </p:cNvPr>
          <p:cNvSpPr txBox="1"/>
          <p:nvPr/>
        </p:nvSpPr>
        <p:spPr>
          <a:xfrm>
            <a:off x="4673996" y="2145103"/>
            <a:ext cx="914994" cy="276999"/>
          </a:xfrm>
          <a:prstGeom prst="rect">
            <a:avLst/>
          </a:prstGeom>
          <a:noFill/>
        </p:spPr>
        <p:txBody>
          <a:bodyPr wrap="none" rtlCol="0">
            <a:spAutoFit/>
          </a:bodyPr>
          <a:lstStyle/>
          <a:p>
            <a:r>
              <a:rPr lang="en-US" sz="1200"/>
              <a:t>PC Advance</a:t>
            </a:r>
          </a:p>
        </p:txBody>
      </p:sp>
      <p:pic>
        <p:nvPicPr>
          <p:cNvPr id="50" name="Picture 49">
            <a:hlinkClick r:id="rId3" action="ppaction://hlinksldjump"/>
            <a:extLst>
              <a:ext uri="{FF2B5EF4-FFF2-40B4-BE49-F238E27FC236}">
                <a16:creationId xmlns:a16="http://schemas.microsoft.com/office/drawing/2014/main" id="{C9475374-5CB6-5EF6-42B7-2FE1E5786411}"/>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9" name="Title 8">
            <a:extLst>
              <a:ext uri="{FF2B5EF4-FFF2-40B4-BE49-F238E27FC236}">
                <a16:creationId xmlns:a16="http://schemas.microsoft.com/office/drawing/2014/main" id="{B2A47C82-9A81-696C-0DA6-55858BDD2CF2}"/>
              </a:ext>
            </a:extLst>
          </p:cNvPr>
          <p:cNvSpPr>
            <a:spLocks noGrp="1"/>
          </p:cNvSpPr>
          <p:nvPr>
            <p:ph type="ctrTitle"/>
          </p:nvPr>
        </p:nvSpPr>
        <p:spPr/>
        <p:txBody>
          <a:bodyPr/>
          <a:lstStyle/>
          <a:p>
            <a:r>
              <a:rPr lang="en-US"/>
              <a:t>Fetch State Machine Example</a:t>
            </a:r>
          </a:p>
        </p:txBody>
      </p:sp>
      <p:sp>
        <p:nvSpPr>
          <p:cNvPr id="2" name="Rectangle 1">
            <a:extLst>
              <a:ext uri="{FF2B5EF4-FFF2-40B4-BE49-F238E27FC236}">
                <a16:creationId xmlns:a16="http://schemas.microsoft.com/office/drawing/2014/main" id="{5DE0A318-9740-229A-AF89-65ED27429F8A}"/>
              </a:ext>
            </a:extLst>
          </p:cNvPr>
          <p:cNvSpPr/>
          <p:nvPr/>
        </p:nvSpPr>
        <p:spPr>
          <a:xfrm>
            <a:off x="4392715" y="5504278"/>
            <a:ext cx="1891247"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Fetch State Machine</a:t>
            </a:r>
          </a:p>
        </p:txBody>
      </p:sp>
      <p:sp>
        <p:nvSpPr>
          <p:cNvPr id="3" name="Rectangle 2">
            <a:extLst>
              <a:ext uri="{FF2B5EF4-FFF2-40B4-BE49-F238E27FC236}">
                <a16:creationId xmlns:a16="http://schemas.microsoft.com/office/drawing/2014/main" id="{D133E97C-B7F1-8AB8-B3CA-F9D6D7035D5D}"/>
              </a:ext>
            </a:extLst>
          </p:cNvPr>
          <p:cNvSpPr/>
          <p:nvPr/>
        </p:nvSpPr>
        <p:spPr>
          <a:xfrm>
            <a:off x="2572395" y="3839583"/>
            <a:ext cx="1005840"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Instruction Register</a:t>
            </a:r>
          </a:p>
          <a:p>
            <a:pPr algn="ctr"/>
            <a:r>
              <a:rPr lang="en-US" sz="1600"/>
              <a:t>High</a:t>
            </a:r>
          </a:p>
        </p:txBody>
      </p:sp>
      <p:cxnSp>
        <p:nvCxnSpPr>
          <p:cNvPr id="5" name="Connector: Elbow 4">
            <a:extLst>
              <a:ext uri="{FF2B5EF4-FFF2-40B4-BE49-F238E27FC236}">
                <a16:creationId xmlns:a16="http://schemas.microsoft.com/office/drawing/2014/main" id="{FE567D3D-C137-EE5D-6B55-80B822BA2F10}"/>
              </a:ext>
            </a:extLst>
          </p:cNvPr>
          <p:cNvCxnSpPr>
            <a:cxnSpLocks/>
            <a:stCxn id="2" idx="3"/>
            <a:endCxn id="15" idx="0"/>
          </p:cNvCxnSpPr>
          <p:nvPr/>
        </p:nvCxnSpPr>
        <p:spPr>
          <a:xfrm flipV="1">
            <a:off x="6283961" y="3810592"/>
            <a:ext cx="575347" cy="1944248"/>
          </a:xfrm>
          <a:prstGeom prst="bentConnector4">
            <a:avLst>
              <a:gd name="adj1" fmla="val 268549"/>
              <a:gd name="adj2" fmla="val 1117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3E0D80B-F0B8-645F-BBB6-302F877C8319}"/>
              </a:ext>
            </a:extLst>
          </p:cNvPr>
          <p:cNvCxnSpPr>
            <a:cxnSpLocks/>
            <a:stCxn id="2" idx="0"/>
            <a:endCxn id="14" idx="2"/>
          </p:cNvCxnSpPr>
          <p:nvPr/>
        </p:nvCxnSpPr>
        <p:spPr>
          <a:xfrm rot="16200000" flipV="1">
            <a:off x="4461938" y="4627877"/>
            <a:ext cx="624508" cy="11282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985FF14-7C77-61BE-461E-C64B31113277}"/>
              </a:ext>
            </a:extLst>
          </p:cNvPr>
          <p:cNvCxnSpPr>
            <a:cxnSpLocks/>
            <a:stCxn id="2" idx="0"/>
            <a:endCxn id="3" idx="2"/>
          </p:cNvCxnSpPr>
          <p:nvPr/>
        </p:nvCxnSpPr>
        <p:spPr>
          <a:xfrm rot="16200000" flipV="1">
            <a:off x="3894573" y="4060511"/>
            <a:ext cx="624508" cy="2263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B4E5EAB0-7E5B-F672-C59E-63E9F3696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91</a:t>
            </a:fld>
            <a:endParaRPr lang="en-US" b="1">
              <a:solidFill>
                <a:schemeClr val="bg1"/>
              </a:solidFill>
            </a:endParaRPr>
          </a:p>
        </p:txBody>
      </p:sp>
    </p:spTree>
    <p:custDataLst>
      <p:tags r:id="rId1"/>
    </p:custDataLst>
    <p:extLst>
      <p:ext uri="{BB962C8B-B14F-4D97-AF65-F5344CB8AC3E}">
        <p14:creationId xmlns:p14="http://schemas.microsoft.com/office/powerpoint/2010/main" val="13650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1000"/>
                            </p:stCondLst>
                            <p:childTnLst>
                              <p:par>
                                <p:cTn id="30" presetID="22" presetClass="entr" presetSubtype="2" fill="hold" grpId="1"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par>
                                <p:cTn id="53" presetID="22" presetClass="entr" presetSubtype="4"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down)">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1"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childTnLst>
                          </p:cTn>
                        </p:par>
                        <p:par>
                          <p:cTn id="61" fill="hold">
                            <p:stCondLst>
                              <p:cond delay="500"/>
                            </p:stCondLst>
                            <p:childTnLst>
                              <p:par>
                                <p:cTn id="62" presetID="1" presetClass="exit" presetSubtype="0" fill="hold" nodeType="afterEffect">
                                  <p:stCondLst>
                                    <p:cond delay="0"/>
                                  </p:stCondLst>
                                  <p:childTnLst>
                                    <p:set>
                                      <p:cBhvr>
                                        <p:cTn id="63" dur="1" fill="hold">
                                          <p:stCondLst>
                                            <p:cond delay="0"/>
                                          </p:stCondLst>
                                        </p:cTn>
                                        <p:tgtEl>
                                          <p:spTgt spid="32"/>
                                        </p:tgtEl>
                                        <p:attrNameLst>
                                          <p:attrName>style.visibility</p:attrName>
                                        </p:attrNameLst>
                                      </p:cBhvr>
                                      <p:to>
                                        <p:strVal val="hidden"/>
                                      </p:to>
                                    </p:set>
                                  </p:childTnLst>
                                </p:cTn>
                              </p:par>
                            </p:childTnLst>
                          </p:cTn>
                        </p:par>
                        <p:par>
                          <p:cTn id="64" fill="hold">
                            <p:stCondLst>
                              <p:cond delay="500"/>
                            </p:stCondLst>
                            <p:childTnLst>
                              <p:par>
                                <p:cTn id="65" presetID="1" presetClass="exit" presetSubtype="0" fill="hold" nodeType="afterEffect">
                                  <p:stCondLst>
                                    <p:cond delay="0"/>
                                  </p:stCondLst>
                                  <p:childTnLst>
                                    <p:set>
                                      <p:cBhvr>
                                        <p:cTn id="66" dur="1" fill="hold">
                                          <p:stCondLst>
                                            <p:cond delay="0"/>
                                          </p:stCondLst>
                                        </p:cTn>
                                        <p:tgtEl>
                                          <p:spTgt spid="37"/>
                                        </p:tgtEl>
                                        <p:attrNameLst>
                                          <p:attrName>style.visibility</p:attrName>
                                        </p:attrNameLst>
                                      </p:cBhvr>
                                      <p:to>
                                        <p:strVal val="hidden"/>
                                      </p:to>
                                    </p:set>
                                  </p:childTnLst>
                                </p:cTn>
                              </p:par>
                            </p:childTnLst>
                          </p:cTn>
                        </p:par>
                        <p:par>
                          <p:cTn id="67" fill="hold">
                            <p:stCondLst>
                              <p:cond delay="500"/>
                            </p:stCondLst>
                            <p:childTnLst>
                              <p:par>
                                <p:cTn id="68" presetID="22" presetClass="entr" presetSubtype="4"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2"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par>
                          <p:cTn id="79" fill="hold">
                            <p:stCondLst>
                              <p:cond delay="500"/>
                            </p:stCondLst>
                            <p:childTnLst>
                              <p:par>
                                <p:cTn id="80" presetID="1" presetClass="exit" presetSubtype="0" fill="hold" nodeType="afterEffect">
                                  <p:stCondLst>
                                    <p:cond delay="0"/>
                                  </p:stCondLst>
                                  <p:childTnLst>
                                    <p:set>
                                      <p:cBhvr>
                                        <p:cTn id="81" dur="1" fill="hold">
                                          <p:stCondLst>
                                            <p:cond delay="0"/>
                                          </p:stCondLst>
                                        </p:cTn>
                                        <p:tgtEl>
                                          <p:spTgt spid="38"/>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22" presetClass="entr" presetSubtype="4" fill="hold"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down)">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3"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left)">
                                      <p:cBhvr>
                                        <p:cTn id="95" dur="500"/>
                                        <p:tgtEl>
                                          <p:spTgt spid="28"/>
                                        </p:tgtEl>
                                      </p:cBhvr>
                                    </p:animEffect>
                                  </p:childTnLst>
                                </p:cTn>
                              </p:par>
                              <p:par>
                                <p:cTn id="96" presetID="1" presetClass="exit" presetSubtype="0" fill="hold" nodeType="withEffect">
                                  <p:stCondLst>
                                    <p:cond delay="0"/>
                                  </p:stCondLst>
                                  <p:childTnLst>
                                    <p:set>
                                      <p:cBhvr>
                                        <p:cTn id="97" dur="1" fill="hold">
                                          <p:stCondLst>
                                            <p:cond delay="0"/>
                                          </p:stCondLst>
                                        </p:cTn>
                                        <p:tgtEl>
                                          <p:spTgt spid="39"/>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40"/>
                                        </p:tgtEl>
                                        <p:attrNameLst>
                                          <p:attrName>style.visibility</p:attrName>
                                        </p:attrNameLst>
                                      </p:cBhvr>
                                      <p:to>
                                        <p:strVal val="hidden"/>
                                      </p:to>
                                    </p:se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left)">
                                      <p:cBhvr>
                                        <p:cTn id="103" dur="500"/>
                                        <p:tgtEl>
                                          <p:spTgt spid="4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wipe(left)">
                                      <p:cBhvr>
                                        <p:cTn id="10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2" grpId="1" animBg="1"/>
      <p:bldP spid="18" grpId="0" animBg="1"/>
      <p:bldP spid="28" grpId="0" animBg="1"/>
      <p:bldP spid="28" grpId="1" animBg="1"/>
      <p:bldP spid="28" grpId="2" animBg="1"/>
      <p:bldP spid="28" grpId="3" animBg="1"/>
      <p:bldP spid="4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281775FE-6390-92F5-EE69-AFC2A7667713}"/>
              </a:ext>
            </a:extLst>
          </p:cNvPr>
          <p:cNvPicPr>
            <a:picLocks noChangeAspect="1"/>
          </p:cNvPicPr>
          <p:nvPr/>
        </p:nvPicPr>
        <p:blipFill rotWithShape="1">
          <a:blip r:embed="rId2">
            <a:extLst>
              <a:ext uri="{28A0092B-C50C-407E-A947-70E740481C1C}">
                <a14:useLocalDpi xmlns:a14="http://schemas.microsoft.com/office/drawing/2010/main" val="0"/>
              </a:ext>
            </a:extLst>
          </a:blip>
          <a:srcRect l="8634" t="6275" r="8402"/>
          <a:stretch/>
        </p:blipFill>
        <p:spPr>
          <a:xfrm rot="10800000">
            <a:off x="369651" y="-28684"/>
            <a:ext cx="10821480" cy="6876547"/>
          </a:xfrm>
          <a:prstGeom prst="rect">
            <a:avLst/>
          </a:prstGeom>
        </p:spPr>
      </p:pic>
      <p:sp>
        <p:nvSpPr>
          <p:cNvPr id="2" name="Title 1">
            <a:extLst>
              <a:ext uri="{FF2B5EF4-FFF2-40B4-BE49-F238E27FC236}">
                <a16:creationId xmlns:a16="http://schemas.microsoft.com/office/drawing/2014/main" id="{E9AE1059-F9BB-4893-A94F-CD565C4AA8A6}"/>
              </a:ext>
            </a:extLst>
          </p:cNvPr>
          <p:cNvSpPr>
            <a:spLocks noGrp="1"/>
          </p:cNvSpPr>
          <p:nvPr>
            <p:ph type="ctrTitle"/>
          </p:nvPr>
        </p:nvSpPr>
        <p:spPr>
          <a:xfrm>
            <a:off x="2" y="1"/>
            <a:ext cx="3519055" cy="803563"/>
          </a:xfrm>
          <a:prstGeom prst="rect">
            <a:avLst/>
          </a:prstGeom>
          <a:solidFill>
            <a:schemeClr val="bg1"/>
          </a:solidFill>
        </p:spPr>
        <p:txBody>
          <a:bodyPr anchor="ctr"/>
          <a:lstStyle/>
          <a:p>
            <a:r>
              <a:rPr lang="en-US"/>
              <a:t>Hardware</a:t>
            </a:r>
          </a:p>
        </p:txBody>
      </p:sp>
      <p:sp>
        <p:nvSpPr>
          <p:cNvPr id="6" name="Rectangle: Rounded Corners 5">
            <a:hlinkClick r:id="rId3" action="ppaction://hlinksldjump"/>
            <a:extLst>
              <a:ext uri="{FF2B5EF4-FFF2-40B4-BE49-F238E27FC236}">
                <a16:creationId xmlns:a16="http://schemas.microsoft.com/office/drawing/2014/main" id="{32F0A0E8-D303-442B-B773-A41CF36A29F4}"/>
              </a:ext>
            </a:extLst>
          </p:cNvPr>
          <p:cNvSpPr/>
          <p:nvPr/>
        </p:nvSpPr>
        <p:spPr>
          <a:xfrm>
            <a:off x="3366271" y="2027382"/>
            <a:ext cx="3363799" cy="909783"/>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Register File</a:t>
            </a:r>
          </a:p>
        </p:txBody>
      </p:sp>
      <p:sp>
        <p:nvSpPr>
          <p:cNvPr id="7" name="Rectangle: Rounded Corners 6">
            <a:hlinkClick r:id="rId4" action="ppaction://hlinksldjump"/>
            <a:extLst>
              <a:ext uri="{FF2B5EF4-FFF2-40B4-BE49-F238E27FC236}">
                <a16:creationId xmlns:a16="http://schemas.microsoft.com/office/drawing/2014/main" id="{FCE96723-9968-4A27-8E5D-41D38762DF4B}"/>
              </a:ext>
            </a:extLst>
          </p:cNvPr>
          <p:cNvSpPr/>
          <p:nvPr/>
        </p:nvSpPr>
        <p:spPr>
          <a:xfrm>
            <a:off x="7815094" y="209395"/>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Clock</a:t>
            </a:r>
          </a:p>
        </p:txBody>
      </p:sp>
      <p:sp>
        <p:nvSpPr>
          <p:cNvPr id="8" name="Rectangle: Rounded Corners 7">
            <a:hlinkClick r:id="rId5" action="ppaction://hlinksldjump"/>
            <a:extLst>
              <a:ext uri="{FF2B5EF4-FFF2-40B4-BE49-F238E27FC236}">
                <a16:creationId xmlns:a16="http://schemas.microsoft.com/office/drawing/2014/main" id="{BEB474BE-0C5F-46BD-B21E-579C0F451DC1}"/>
              </a:ext>
            </a:extLst>
          </p:cNvPr>
          <p:cNvSpPr/>
          <p:nvPr/>
        </p:nvSpPr>
        <p:spPr>
          <a:xfrm>
            <a:off x="7067484" y="4591455"/>
            <a:ext cx="3602267"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PC Advance</a:t>
            </a:r>
          </a:p>
        </p:txBody>
      </p:sp>
      <p:sp>
        <p:nvSpPr>
          <p:cNvPr id="9" name="Rectangle: Rounded Corners 8">
            <a:hlinkClick r:id="rId6" action="ppaction://hlinksldjump"/>
            <a:extLst>
              <a:ext uri="{FF2B5EF4-FFF2-40B4-BE49-F238E27FC236}">
                <a16:creationId xmlns:a16="http://schemas.microsoft.com/office/drawing/2014/main" id="{6A9BFDFB-B769-4483-B239-F367E3B2FDCE}"/>
              </a:ext>
            </a:extLst>
          </p:cNvPr>
          <p:cNvSpPr/>
          <p:nvPr/>
        </p:nvSpPr>
        <p:spPr>
          <a:xfrm>
            <a:off x="4221801" y="3654755"/>
            <a:ext cx="1005840" cy="1688788"/>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 Reg Out</a:t>
            </a:r>
          </a:p>
        </p:txBody>
      </p:sp>
      <p:sp>
        <p:nvSpPr>
          <p:cNvPr id="10" name="Rectangle: Rounded Corners 9">
            <a:hlinkClick r:id="rId7" action="ppaction://hlinksldjump"/>
            <a:extLst>
              <a:ext uri="{FF2B5EF4-FFF2-40B4-BE49-F238E27FC236}">
                <a16:creationId xmlns:a16="http://schemas.microsoft.com/office/drawing/2014/main" id="{ABEBEB2C-9BA1-4139-82B5-E3314F01BDC4}"/>
              </a:ext>
            </a:extLst>
          </p:cNvPr>
          <p:cNvSpPr/>
          <p:nvPr/>
        </p:nvSpPr>
        <p:spPr>
          <a:xfrm>
            <a:off x="4221801" y="538844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Relative Branch</a:t>
            </a:r>
          </a:p>
        </p:txBody>
      </p:sp>
      <p:sp>
        <p:nvSpPr>
          <p:cNvPr id="11" name="Rectangle: Rounded Corners 10">
            <a:hlinkClick r:id="rId7" action="ppaction://hlinksldjump"/>
            <a:extLst>
              <a:ext uri="{FF2B5EF4-FFF2-40B4-BE49-F238E27FC236}">
                <a16:creationId xmlns:a16="http://schemas.microsoft.com/office/drawing/2014/main" id="{53EFB2DD-C02B-4B15-953D-8CCE657D44B4}"/>
              </a:ext>
            </a:extLst>
          </p:cNvPr>
          <p:cNvSpPr/>
          <p:nvPr/>
        </p:nvSpPr>
        <p:spPr>
          <a:xfrm>
            <a:off x="4221801" y="582559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Flags</a:t>
            </a:r>
          </a:p>
        </p:txBody>
      </p:sp>
      <p:sp>
        <p:nvSpPr>
          <p:cNvPr id="12" name="Rectangle: Rounded Corners 11">
            <a:hlinkClick r:id="rId7" action="ppaction://hlinksldjump"/>
            <a:extLst>
              <a:ext uri="{FF2B5EF4-FFF2-40B4-BE49-F238E27FC236}">
                <a16:creationId xmlns:a16="http://schemas.microsoft.com/office/drawing/2014/main" id="{5E0FCD79-557C-46AA-8D11-FB95F755999F}"/>
              </a:ext>
            </a:extLst>
          </p:cNvPr>
          <p:cNvSpPr/>
          <p:nvPr/>
        </p:nvSpPr>
        <p:spPr>
          <a:xfrm>
            <a:off x="5297367" y="3752505"/>
            <a:ext cx="1005840" cy="58997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Flags</a:t>
            </a:r>
          </a:p>
        </p:txBody>
      </p:sp>
      <p:sp>
        <p:nvSpPr>
          <p:cNvPr id="13" name="Rectangle: Rounded Corners 12">
            <a:hlinkClick r:id="rId7" action="ppaction://hlinksldjump"/>
            <a:extLst>
              <a:ext uri="{FF2B5EF4-FFF2-40B4-BE49-F238E27FC236}">
                <a16:creationId xmlns:a16="http://schemas.microsoft.com/office/drawing/2014/main" id="{83C4B9AC-D3C8-49F5-A394-7381AFC1BBBB}"/>
              </a:ext>
            </a:extLst>
          </p:cNvPr>
          <p:cNvSpPr/>
          <p:nvPr/>
        </p:nvSpPr>
        <p:spPr>
          <a:xfrm>
            <a:off x="506957" y="5614033"/>
            <a:ext cx="2859315"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A and B</a:t>
            </a:r>
          </a:p>
        </p:txBody>
      </p:sp>
      <p:sp>
        <p:nvSpPr>
          <p:cNvPr id="14" name="Rectangle: Rounded Corners 13">
            <a:hlinkClick r:id="rId7" action="ppaction://hlinksldjump"/>
            <a:extLst>
              <a:ext uri="{FF2B5EF4-FFF2-40B4-BE49-F238E27FC236}">
                <a16:creationId xmlns:a16="http://schemas.microsoft.com/office/drawing/2014/main" id="{29F598CB-CDC1-4F64-B301-759CCA57BAB2}"/>
              </a:ext>
            </a:extLst>
          </p:cNvPr>
          <p:cNvSpPr/>
          <p:nvPr/>
        </p:nvSpPr>
        <p:spPr>
          <a:xfrm>
            <a:off x="564202" y="4490886"/>
            <a:ext cx="2806580" cy="69764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ALU MUX</a:t>
            </a:r>
          </a:p>
        </p:txBody>
      </p:sp>
      <p:sp>
        <p:nvSpPr>
          <p:cNvPr id="15" name="Rectangle: Rounded Corners 14">
            <a:hlinkClick r:id="rId8" action="ppaction://hlinksldjump"/>
            <a:extLst>
              <a:ext uri="{FF2B5EF4-FFF2-40B4-BE49-F238E27FC236}">
                <a16:creationId xmlns:a16="http://schemas.microsoft.com/office/drawing/2014/main" id="{6AF603C1-0C9B-4619-BDE3-CF5DBEFD7270}"/>
              </a:ext>
            </a:extLst>
          </p:cNvPr>
          <p:cNvSpPr/>
          <p:nvPr/>
        </p:nvSpPr>
        <p:spPr>
          <a:xfrm>
            <a:off x="2879625" y="3992347"/>
            <a:ext cx="544403" cy="45545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ADC</a:t>
            </a:r>
          </a:p>
          <a:p>
            <a:pPr algn="ctr"/>
            <a:r>
              <a:rPr lang="en-US" sz="1200"/>
              <a:t>SBC</a:t>
            </a:r>
          </a:p>
        </p:txBody>
      </p:sp>
      <p:sp>
        <p:nvSpPr>
          <p:cNvPr id="16" name="Rectangle: Rounded Corners 15">
            <a:hlinkClick r:id="rId9" action="ppaction://hlinksldjump"/>
            <a:extLst>
              <a:ext uri="{FF2B5EF4-FFF2-40B4-BE49-F238E27FC236}">
                <a16:creationId xmlns:a16="http://schemas.microsoft.com/office/drawing/2014/main" id="{E2F1C275-1D5D-4537-A11F-9CAFFE545773}"/>
              </a:ext>
            </a:extLst>
          </p:cNvPr>
          <p:cNvSpPr/>
          <p:nvPr/>
        </p:nvSpPr>
        <p:spPr>
          <a:xfrm>
            <a:off x="1157594" y="5217079"/>
            <a:ext cx="2214468"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XOR MUX</a:t>
            </a:r>
          </a:p>
        </p:txBody>
      </p:sp>
      <p:sp>
        <p:nvSpPr>
          <p:cNvPr id="17" name="Rectangle: Rounded Corners 16">
            <a:hlinkClick r:id="rId9" action="ppaction://hlinksldjump"/>
            <a:extLst>
              <a:ext uri="{FF2B5EF4-FFF2-40B4-BE49-F238E27FC236}">
                <a16:creationId xmlns:a16="http://schemas.microsoft.com/office/drawing/2014/main" id="{A250250B-DD74-4BF8-85AA-A8517CD66CD0}"/>
              </a:ext>
            </a:extLst>
          </p:cNvPr>
          <p:cNvSpPr/>
          <p:nvPr/>
        </p:nvSpPr>
        <p:spPr>
          <a:xfrm>
            <a:off x="1235414" y="6102117"/>
            <a:ext cx="1440431" cy="71697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XOR</a:t>
            </a:r>
          </a:p>
          <a:p>
            <a:pPr algn="ctr"/>
            <a:r>
              <a:rPr lang="en-US"/>
              <a:t> ADD SUB</a:t>
            </a:r>
          </a:p>
        </p:txBody>
      </p:sp>
      <p:sp>
        <p:nvSpPr>
          <p:cNvPr id="18" name="Rectangle: Rounded Corners 17">
            <a:hlinkClick r:id="rId10" action="ppaction://hlinksldjump"/>
            <a:extLst>
              <a:ext uri="{FF2B5EF4-FFF2-40B4-BE49-F238E27FC236}">
                <a16:creationId xmlns:a16="http://schemas.microsoft.com/office/drawing/2014/main" id="{704375CE-2D2F-41D7-BB66-5A0AF628BB0B}"/>
              </a:ext>
            </a:extLst>
          </p:cNvPr>
          <p:cNvSpPr/>
          <p:nvPr/>
        </p:nvSpPr>
        <p:spPr>
          <a:xfrm>
            <a:off x="7095451" y="5832590"/>
            <a:ext cx="1978392" cy="93518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SRAM</a:t>
            </a:r>
          </a:p>
        </p:txBody>
      </p:sp>
      <p:sp>
        <p:nvSpPr>
          <p:cNvPr id="19" name="Rectangle: Rounded Corners 18">
            <a:hlinkClick r:id="rId10" action="ppaction://hlinksldjump"/>
            <a:extLst>
              <a:ext uri="{FF2B5EF4-FFF2-40B4-BE49-F238E27FC236}">
                <a16:creationId xmlns:a16="http://schemas.microsoft.com/office/drawing/2014/main" id="{44B6F7D4-839C-44BD-B14D-54E474AFC509}"/>
              </a:ext>
            </a:extLst>
          </p:cNvPr>
          <p:cNvSpPr/>
          <p:nvPr/>
        </p:nvSpPr>
        <p:spPr>
          <a:xfrm>
            <a:off x="8825729" y="1440856"/>
            <a:ext cx="1526051" cy="86325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SRAM</a:t>
            </a:r>
          </a:p>
          <a:p>
            <a:pPr algn="ctr"/>
            <a:r>
              <a:rPr lang="en-US"/>
              <a:t>Control</a:t>
            </a:r>
          </a:p>
        </p:txBody>
      </p:sp>
      <p:sp>
        <p:nvSpPr>
          <p:cNvPr id="20" name="Rectangle: Rounded Corners 19">
            <a:hlinkClick r:id="rId11" action="ppaction://hlinksldjump"/>
            <a:extLst>
              <a:ext uri="{FF2B5EF4-FFF2-40B4-BE49-F238E27FC236}">
                <a16:creationId xmlns:a16="http://schemas.microsoft.com/office/drawing/2014/main" id="{496573D3-1AAE-421A-9B8E-BEEADBA303D0}"/>
              </a:ext>
            </a:extLst>
          </p:cNvPr>
          <p:cNvSpPr/>
          <p:nvPr/>
        </p:nvSpPr>
        <p:spPr>
          <a:xfrm>
            <a:off x="7875421" y="3697471"/>
            <a:ext cx="1198419" cy="874595"/>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 Out </a:t>
            </a:r>
          </a:p>
          <a:p>
            <a:pPr algn="ctr"/>
            <a:r>
              <a:rPr lang="en-US"/>
              <a:t>Select</a:t>
            </a:r>
          </a:p>
        </p:txBody>
      </p:sp>
      <p:sp>
        <p:nvSpPr>
          <p:cNvPr id="21" name="Rectangle: Rounded Corners 20">
            <a:hlinkClick r:id="rId12" action="ppaction://hlinksldjump"/>
            <a:extLst>
              <a:ext uri="{FF2B5EF4-FFF2-40B4-BE49-F238E27FC236}">
                <a16:creationId xmlns:a16="http://schemas.microsoft.com/office/drawing/2014/main" id="{C8CC7C28-F618-9C74-3008-5BD61BF9E549}"/>
              </a:ext>
            </a:extLst>
          </p:cNvPr>
          <p:cNvSpPr/>
          <p:nvPr/>
        </p:nvSpPr>
        <p:spPr>
          <a:xfrm>
            <a:off x="6910627" y="209395"/>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Debug Mode</a:t>
            </a:r>
          </a:p>
        </p:txBody>
      </p:sp>
      <p:sp>
        <p:nvSpPr>
          <p:cNvPr id="22" name="Rectangle: Rounded Corners 21">
            <a:hlinkClick r:id="rId12" action="ppaction://hlinksldjump"/>
            <a:extLst>
              <a:ext uri="{FF2B5EF4-FFF2-40B4-BE49-F238E27FC236}">
                <a16:creationId xmlns:a16="http://schemas.microsoft.com/office/drawing/2014/main" id="{0B270D50-0508-DCEF-268B-6F0E1E4332F1}"/>
              </a:ext>
            </a:extLst>
          </p:cNvPr>
          <p:cNvSpPr/>
          <p:nvPr/>
        </p:nvSpPr>
        <p:spPr>
          <a:xfrm>
            <a:off x="8719560" y="209395"/>
            <a:ext cx="2459459"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Status And Control</a:t>
            </a:r>
          </a:p>
        </p:txBody>
      </p:sp>
      <p:sp>
        <p:nvSpPr>
          <p:cNvPr id="23" name="AutoShape 2">
            <a:extLst>
              <a:ext uri="{FF2B5EF4-FFF2-40B4-BE49-F238E27FC236}">
                <a16:creationId xmlns:a16="http://schemas.microsoft.com/office/drawing/2014/main" id="{B28DCDC8-C991-3499-63B5-4F7F859510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hlinkClick r:id="rId13" action="ppaction://hlinksldjump"/>
            <a:extLst>
              <a:ext uri="{FF2B5EF4-FFF2-40B4-BE49-F238E27FC236}">
                <a16:creationId xmlns:a16="http://schemas.microsoft.com/office/drawing/2014/main" id="{9843CD24-6002-E26E-C284-5C5E077E5472}"/>
              </a:ext>
            </a:extLst>
          </p:cNvPr>
          <p:cNvSpPr/>
          <p:nvPr/>
        </p:nvSpPr>
        <p:spPr>
          <a:xfrm>
            <a:off x="4262355" y="3136021"/>
            <a:ext cx="2057343"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Branch</a:t>
            </a:r>
          </a:p>
        </p:txBody>
      </p:sp>
      <p:sp>
        <p:nvSpPr>
          <p:cNvPr id="25" name="Rectangle: Rounded Corners 24">
            <a:hlinkClick r:id="rId13" action="ppaction://hlinksldjump"/>
            <a:extLst>
              <a:ext uri="{FF2B5EF4-FFF2-40B4-BE49-F238E27FC236}">
                <a16:creationId xmlns:a16="http://schemas.microsoft.com/office/drawing/2014/main" id="{C1BF4C52-E471-FF7E-AA3E-A514CCF94425}"/>
              </a:ext>
            </a:extLst>
          </p:cNvPr>
          <p:cNvSpPr/>
          <p:nvPr/>
        </p:nvSpPr>
        <p:spPr>
          <a:xfrm>
            <a:off x="9982130" y="2576483"/>
            <a:ext cx="815527"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PC</a:t>
            </a:r>
          </a:p>
        </p:txBody>
      </p:sp>
      <p:sp>
        <p:nvSpPr>
          <p:cNvPr id="26" name="Rectangle: Rounded Corners 25">
            <a:hlinkClick r:id="rId14" action="ppaction://hlinksldjump"/>
            <a:extLst>
              <a:ext uri="{FF2B5EF4-FFF2-40B4-BE49-F238E27FC236}">
                <a16:creationId xmlns:a16="http://schemas.microsoft.com/office/drawing/2014/main" id="{5B792B2D-DC5F-2760-FAF4-2A6D4B062309}"/>
              </a:ext>
            </a:extLst>
          </p:cNvPr>
          <p:cNvSpPr/>
          <p:nvPr/>
        </p:nvSpPr>
        <p:spPr>
          <a:xfrm>
            <a:off x="7387279" y="2298970"/>
            <a:ext cx="2594851" cy="137911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a:t>
            </a:r>
            <a:r>
              <a:rPr lang="en-US" err="1"/>
              <a:t>Intructions</a:t>
            </a:r>
            <a:endParaRPr lang="en-US"/>
          </a:p>
        </p:txBody>
      </p:sp>
      <p:sp>
        <p:nvSpPr>
          <p:cNvPr id="27" name="Rectangle: Rounded Corners 26">
            <a:hlinkClick r:id="rId15" action="ppaction://hlinksldjump"/>
            <a:extLst>
              <a:ext uri="{FF2B5EF4-FFF2-40B4-BE49-F238E27FC236}">
                <a16:creationId xmlns:a16="http://schemas.microsoft.com/office/drawing/2014/main" id="{A0DA6D50-7552-4D1B-1A54-43694F6BE69A}"/>
              </a:ext>
            </a:extLst>
          </p:cNvPr>
          <p:cNvSpPr/>
          <p:nvPr/>
        </p:nvSpPr>
        <p:spPr>
          <a:xfrm>
            <a:off x="9151662" y="3561665"/>
            <a:ext cx="1518089"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 Counter</a:t>
            </a:r>
          </a:p>
        </p:txBody>
      </p:sp>
    </p:spTree>
    <p:extLst>
      <p:ext uri="{BB962C8B-B14F-4D97-AF65-F5344CB8AC3E}">
        <p14:creationId xmlns:p14="http://schemas.microsoft.com/office/powerpoint/2010/main" val="24435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Rectangle 471">
            <a:extLst>
              <a:ext uri="{FF2B5EF4-FFF2-40B4-BE49-F238E27FC236}">
                <a16:creationId xmlns:a16="http://schemas.microsoft.com/office/drawing/2014/main" id="{FD22F2E9-2DDE-4BB5-9BF5-E7B9D3639C78}"/>
              </a:ext>
            </a:extLst>
          </p:cNvPr>
          <p:cNvSpPr/>
          <p:nvPr/>
        </p:nvSpPr>
        <p:spPr>
          <a:xfrm>
            <a:off x="11460989" y="4138139"/>
            <a:ext cx="688767"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A07BA25-0F31-4359-960F-31B007A0CCE1}"/>
              </a:ext>
            </a:extLst>
          </p:cNvPr>
          <p:cNvSpPr/>
          <p:nvPr/>
        </p:nvSpPr>
        <p:spPr>
          <a:xfrm>
            <a:off x="11460989" y="1215643"/>
            <a:ext cx="688767"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CD78E2E-56C2-48AD-B4E7-F615D86E9D33}"/>
              </a:ext>
            </a:extLst>
          </p:cNvPr>
          <p:cNvPicPr>
            <a:picLocks noChangeAspect="1"/>
          </p:cNvPicPr>
          <p:nvPr/>
        </p:nvPicPr>
        <p:blipFill>
          <a:blip r:embed="rId3"/>
          <a:stretch>
            <a:fillRect/>
          </a:stretch>
        </p:blipFill>
        <p:spPr>
          <a:xfrm rot="10800000">
            <a:off x="169013" y="2553011"/>
            <a:ext cx="1608903" cy="1022075"/>
          </a:xfrm>
          <a:prstGeom prst="rect">
            <a:avLst/>
          </a:prstGeom>
        </p:spPr>
      </p:pic>
      <p:pic>
        <p:nvPicPr>
          <p:cNvPr id="22" name="Picture 21">
            <a:extLst>
              <a:ext uri="{FF2B5EF4-FFF2-40B4-BE49-F238E27FC236}">
                <a16:creationId xmlns:a16="http://schemas.microsoft.com/office/drawing/2014/main" id="{28CF5E5D-16CB-4475-9A77-FCC97506D784}"/>
              </a:ext>
            </a:extLst>
          </p:cNvPr>
          <p:cNvPicPr>
            <a:picLocks noChangeAspect="1"/>
          </p:cNvPicPr>
          <p:nvPr/>
        </p:nvPicPr>
        <p:blipFill>
          <a:blip r:embed="rId4"/>
          <a:stretch>
            <a:fillRect/>
          </a:stretch>
        </p:blipFill>
        <p:spPr>
          <a:xfrm rot="5400000">
            <a:off x="1946566" y="2249295"/>
            <a:ext cx="1741669" cy="1576035"/>
          </a:xfrm>
          <a:prstGeom prst="rect">
            <a:avLst/>
          </a:prstGeom>
        </p:spPr>
      </p:pic>
      <p:sp>
        <p:nvSpPr>
          <p:cNvPr id="2" name="Title 1">
            <a:extLst>
              <a:ext uri="{FF2B5EF4-FFF2-40B4-BE49-F238E27FC236}">
                <a16:creationId xmlns:a16="http://schemas.microsoft.com/office/drawing/2014/main" id="{08B246D3-941D-46D1-A7D2-804BE3128086}"/>
              </a:ext>
            </a:extLst>
          </p:cNvPr>
          <p:cNvSpPr>
            <a:spLocks noGrp="1"/>
          </p:cNvSpPr>
          <p:nvPr>
            <p:ph type="ctrTitle"/>
          </p:nvPr>
        </p:nvSpPr>
        <p:spPr>
          <a:prstGeom prst="rect">
            <a:avLst/>
          </a:prstGeom>
        </p:spPr>
        <p:txBody>
          <a:bodyPr/>
          <a:lstStyle/>
          <a:p>
            <a:r>
              <a:rPr lang="en-US"/>
              <a:t>Register File</a:t>
            </a:r>
          </a:p>
        </p:txBody>
      </p:sp>
      <p:pic>
        <p:nvPicPr>
          <p:cNvPr id="17" name="Picture 16">
            <a:extLst>
              <a:ext uri="{FF2B5EF4-FFF2-40B4-BE49-F238E27FC236}">
                <a16:creationId xmlns:a16="http://schemas.microsoft.com/office/drawing/2014/main" id="{853F47E3-9ABF-4FC4-9096-59288DAC418D}"/>
              </a:ext>
            </a:extLst>
          </p:cNvPr>
          <p:cNvPicPr>
            <a:picLocks noChangeAspect="1"/>
          </p:cNvPicPr>
          <p:nvPr/>
        </p:nvPicPr>
        <p:blipFill>
          <a:blip r:embed="rId5"/>
          <a:stretch>
            <a:fillRect/>
          </a:stretch>
        </p:blipFill>
        <p:spPr>
          <a:xfrm>
            <a:off x="7647631" y="4973904"/>
            <a:ext cx="2723191" cy="1240645"/>
          </a:xfrm>
          <a:prstGeom prst="rect">
            <a:avLst/>
          </a:prstGeom>
        </p:spPr>
      </p:pic>
      <p:pic>
        <p:nvPicPr>
          <p:cNvPr id="24" name="Picture 23">
            <a:extLst>
              <a:ext uri="{FF2B5EF4-FFF2-40B4-BE49-F238E27FC236}">
                <a16:creationId xmlns:a16="http://schemas.microsoft.com/office/drawing/2014/main" id="{FDD915CB-4C7D-43F1-97AA-A3038911EB13}"/>
              </a:ext>
            </a:extLst>
          </p:cNvPr>
          <p:cNvPicPr>
            <a:picLocks noChangeAspect="1"/>
          </p:cNvPicPr>
          <p:nvPr/>
        </p:nvPicPr>
        <p:blipFill>
          <a:blip r:embed="rId6"/>
          <a:stretch>
            <a:fillRect/>
          </a:stretch>
        </p:blipFill>
        <p:spPr>
          <a:xfrm>
            <a:off x="1696174" y="5512707"/>
            <a:ext cx="2081495" cy="1090880"/>
          </a:xfrm>
          <a:prstGeom prst="rect">
            <a:avLst/>
          </a:prstGeom>
        </p:spPr>
      </p:pic>
      <p:sp>
        <p:nvSpPr>
          <p:cNvPr id="25" name="TextBox 24">
            <a:extLst>
              <a:ext uri="{FF2B5EF4-FFF2-40B4-BE49-F238E27FC236}">
                <a16:creationId xmlns:a16="http://schemas.microsoft.com/office/drawing/2014/main" id="{1DECF081-7439-4F49-BB73-D7511364B531}"/>
              </a:ext>
            </a:extLst>
          </p:cNvPr>
          <p:cNvSpPr txBox="1"/>
          <p:nvPr/>
        </p:nvSpPr>
        <p:spPr>
          <a:xfrm>
            <a:off x="2525253" y="1098416"/>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sp>
        <p:nvSpPr>
          <p:cNvPr id="26" name="TextBox 25">
            <a:extLst>
              <a:ext uri="{FF2B5EF4-FFF2-40B4-BE49-F238E27FC236}">
                <a16:creationId xmlns:a16="http://schemas.microsoft.com/office/drawing/2014/main" id="{28BC0C98-8210-47B5-9649-E50C355DF5DD}"/>
              </a:ext>
            </a:extLst>
          </p:cNvPr>
          <p:cNvSpPr txBox="1"/>
          <p:nvPr/>
        </p:nvSpPr>
        <p:spPr>
          <a:xfrm>
            <a:off x="2525253" y="4367048"/>
            <a:ext cx="1619354" cy="577466"/>
          </a:xfrm>
          <a:prstGeom prst="rect">
            <a:avLst/>
          </a:prstGeom>
          <a:solidFill>
            <a:srgbClr val="FFFFCC"/>
          </a:solidFill>
        </p:spPr>
        <p:txBody>
          <a:bodyPr wrap="none" rtlCol="0">
            <a:spAutoFit/>
          </a:bodyPr>
          <a:lstStyle/>
          <a:p>
            <a:r>
              <a:rPr lang="en-US" sz="1051" b="1" u="sng"/>
              <a:t>Write to Register </a:t>
            </a:r>
            <a:endParaRPr lang="en-US" sz="1051"/>
          </a:p>
          <a:p>
            <a:pPr marL="171446" indent="-171446">
              <a:buFont typeface="Arial" panose="020B0604020202020204" pitchFamily="34" charset="0"/>
              <a:buChar char="•"/>
            </a:pPr>
            <a:r>
              <a:rPr lang="en-US" sz="1051" b="1"/>
              <a:t>~G</a:t>
            </a:r>
            <a:r>
              <a:rPr lang="en-US" sz="1051"/>
              <a:t>:  Input Clock Enable</a:t>
            </a:r>
          </a:p>
          <a:p>
            <a:pPr marL="171446" indent="-171446">
              <a:buFont typeface="Arial" panose="020B0604020202020204" pitchFamily="34" charset="0"/>
              <a:buChar char="•"/>
            </a:pPr>
            <a:r>
              <a:rPr lang="en-US" sz="1051" b="1"/>
              <a:t>A,B </a:t>
            </a:r>
            <a:r>
              <a:rPr lang="en-US" sz="1051"/>
              <a:t>Register Id</a:t>
            </a:r>
          </a:p>
        </p:txBody>
      </p:sp>
      <p:cxnSp>
        <p:nvCxnSpPr>
          <p:cNvPr id="28" name="Straight Connector 27">
            <a:extLst>
              <a:ext uri="{FF2B5EF4-FFF2-40B4-BE49-F238E27FC236}">
                <a16:creationId xmlns:a16="http://schemas.microsoft.com/office/drawing/2014/main" id="{AA30994E-A93C-4579-970C-AA1D1E785A8D}"/>
              </a:ext>
            </a:extLst>
          </p:cNvPr>
          <p:cNvCxnSpPr/>
          <p:nvPr/>
        </p:nvCxnSpPr>
        <p:spPr>
          <a:xfrm>
            <a:off x="1086925" y="1712037"/>
            <a:ext cx="0" cy="983048"/>
          </a:xfrm>
          <a:prstGeom prst="line">
            <a:avLst/>
          </a:prstGeom>
        </p:spPr>
        <p:style>
          <a:lnRef idx="2">
            <a:schemeClr val="accent3"/>
          </a:lnRef>
          <a:fillRef idx="0">
            <a:schemeClr val="accent3"/>
          </a:fillRef>
          <a:effectRef idx="1">
            <a:schemeClr val="accent3"/>
          </a:effectRef>
          <a:fontRef idx="minor">
            <a:schemeClr val="tx1"/>
          </a:fontRef>
        </p:style>
      </p:cxnSp>
      <p:sp>
        <p:nvSpPr>
          <p:cNvPr id="29" name="TextBox 28">
            <a:extLst>
              <a:ext uri="{FF2B5EF4-FFF2-40B4-BE49-F238E27FC236}">
                <a16:creationId xmlns:a16="http://schemas.microsoft.com/office/drawing/2014/main" id="{12D9562C-47F7-4C84-A736-3C14378D4C4A}"/>
              </a:ext>
            </a:extLst>
          </p:cNvPr>
          <p:cNvSpPr txBox="1"/>
          <p:nvPr/>
        </p:nvSpPr>
        <p:spPr>
          <a:xfrm>
            <a:off x="836039" y="1437493"/>
            <a:ext cx="519694" cy="276999"/>
          </a:xfrm>
          <a:prstGeom prst="rect">
            <a:avLst/>
          </a:prstGeom>
          <a:solidFill>
            <a:srgbClr val="FFFFCC"/>
          </a:solidFill>
        </p:spPr>
        <p:txBody>
          <a:bodyPr wrap="none" rtlCol="0">
            <a:spAutoFit/>
          </a:bodyPr>
          <a:lstStyle/>
          <a:p>
            <a:r>
              <a:rPr lang="en-US" sz="1200"/>
              <a:t>Clock</a:t>
            </a:r>
          </a:p>
        </p:txBody>
      </p:sp>
      <p:cxnSp>
        <p:nvCxnSpPr>
          <p:cNvPr id="30" name="Straight Connector 29">
            <a:extLst>
              <a:ext uri="{FF2B5EF4-FFF2-40B4-BE49-F238E27FC236}">
                <a16:creationId xmlns:a16="http://schemas.microsoft.com/office/drawing/2014/main" id="{59FEBD6D-250D-4009-81C4-2105DDDABC71}"/>
              </a:ext>
            </a:extLst>
          </p:cNvPr>
          <p:cNvCxnSpPr>
            <a:cxnSpLocks/>
          </p:cNvCxnSpPr>
          <p:nvPr/>
        </p:nvCxnSpPr>
        <p:spPr>
          <a:xfrm>
            <a:off x="745400" y="2361839"/>
            <a:ext cx="0" cy="33570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CBC66723-B8E9-4156-8347-2B53DCF4AD5B}"/>
              </a:ext>
            </a:extLst>
          </p:cNvPr>
          <p:cNvCxnSpPr>
            <a:cxnSpLocks/>
          </p:cNvCxnSpPr>
          <p:nvPr/>
        </p:nvCxnSpPr>
        <p:spPr>
          <a:xfrm>
            <a:off x="1080271" y="3429001"/>
            <a:ext cx="0" cy="335700"/>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a:extLst>
              <a:ext uri="{FF2B5EF4-FFF2-40B4-BE49-F238E27FC236}">
                <a16:creationId xmlns:a16="http://schemas.microsoft.com/office/drawing/2014/main" id="{A0D23763-24B4-44DF-A3CC-2C94D0E50D90}"/>
              </a:ext>
            </a:extLst>
          </p:cNvPr>
          <p:cNvCxnSpPr>
            <a:cxnSpLocks/>
          </p:cNvCxnSpPr>
          <p:nvPr/>
        </p:nvCxnSpPr>
        <p:spPr>
          <a:xfrm>
            <a:off x="430368" y="3433978"/>
            <a:ext cx="0" cy="33570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35" name="Straight Connector 34">
            <a:extLst>
              <a:ext uri="{FF2B5EF4-FFF2-40B4-BE49-F238E27FC236}">
                <a16:creationId xmlns:a16="http://schemas.microsoft.com/office/drawing/2014/main" id="{FAE9DAD8-0BF8-40A9-B25A-865682755965}"/>
              </a:ext>
            </a:extLst>
          </p:cNvPr>
          <p:cNvCxnSpPr>
            <a:cxnSpLocks/>
          </p:cNvCxnSpPr>
          <p:nvPr/>
        </p:nvCxnSpPr>
        <p:spPr>
          <a:xfrm>
            <a:off x="147976" y="3769183"/>
            <a:ext cx="930685"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38" name="Straight Connector 37">
            <a:extLst>
              <a:ext uri="{FF2B5EF4-FFF2-40B4-BE49-F238E27FC236}">
                <a16:creationId xmlns:a16="http://schemas.microsoft.com/office/drawing/2014/main" id="{83D88A28-65D2-4D54-AD79-091342C915C9}"/>
              </a:ext>
            </a:extLst>
          </p:cNvPr>
          <p:cNvCxnSpPr>
            <a:cxnSpLocks/>
          </p:cNvCxnSpPr>
          <p:nvPr/>
        </p:nvCxnSpPr>
        <p:spPr>
          <a:xfrm flipH="1">
            <a:off x="167199" y="2361839"/>
            <a:ext cx="914400" cy="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9" name="Straight Connector 38">
            <a:extLst>
              <a:ext uri="{FF2B5EF4-FFF2-40B4-BE49-F238E27FC236}">
                <a16:creationId xmlns:a16="http://schemas.microsoft.com/office/drawing/2014/main" id="{D049FC9B-9C67-45AD-81B5-A7C86D8B2E25}"/>
              </a:ext>
            </a:extLst>
          </p:cNvPr>
          <p:cNvCxnSpPr>
            <a:cxnSpLocks/>
          </p:cNvCxnSpPr>
          <p:nvPr/>
        </p:nvCxnSpPr>
        <p:spPr>
          <a:xfrm flipH="1">
            <a:off x="149980" y="2359812"/>
            <a:ext cx="14291" cy="1413853"/>
          </a:xfrm>
          <a:prstGeom prst="line">
            <a:avLst/>
          </a:prstGeom>
        </p:spPr>
        <p:style>
          <a:lnRef idx="2">
            <a:schemeClr val="accent3"/>
          </a:lnRef>
          <a:fillRef idx="0">
            <a:schemeClr val="accent3"/>
          </a:fillRef>
          <a:effectRef idx="1">
            <a:schemeClr val="accent3"/>
          </a:effectRef>
          <a:fontRef idx="minor">
            <a:schemeClr val="tx1"/>
          </a:fontRef>
        </p:style>
      </p:cxnSp>
      <p:grpSp>
        <p:nvGrpSpPr>
          <p:cNvPr id="19" name="Group 18">
            <a:extLst>
              <a:ext uri="{FF2B5EF4-FFF2-40B4-BE49-F238E27FC236}">
                <a16:creationId xmlns:a16="http://schemas.microsoft.com/office/drawing/2014/main" id="{0004084C-4A22-4310-8D1F-265AF3DD93D1}"/>
              </a:ext>
            </a:extLst>
          </p:cNvPr>
          <p:cNvGrpSpPr/>
          <p:nvPr/>
        </p:nvGrpSpPr>
        <p:grpSpPr>
          <a:xfrm>
            <a:off x="2878645" y="3632784"/>
            <a:ext cx="325024" cy="766272"/>
            <a:chOff x="2475239" y="1839635"/>
            <a:chExt cx="325024" cy="914400"/>
          </a:xfrm>
        </p:grpSpPr>
        <p:cxnSp>
          <p:nvCxnSpPr>
            <p:cNvPr id="46" name="Straight Connector 45">
              <a:extLst>
                <a:ext uri="{FF2B5EF4-FFF2-40B4-BE49-F238E27FC236}">
                  <a16:creationId xmlns:a16="http://schemas.microsoft.com/office/drawing/2014/main" id="{6EF6E4C4-09E3-434A-897D-A56E0E77084B}"/>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5C9627-800A-4DEC-B472-2B6BFC4A17A7}"/>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52D8F7-1F79-4099-B207-153F37E81267}"/>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DCAA0DEF-0B34-4B9A-84D1-3E0D054E47FB}"/>
              </a:ext>
            </a:extLst>
          </p:cNvPr>
          <p:cNvCxnSpPr>
            <a:cxnSpLocks/>
          </p:cNvCxnSpPr>
          <p:nvPr/>
        </p:nvCxnSpPr>
        <p:spPr>
          <a:xfrm>
            <a:off x="2385629" y="3689495"/>
            <a:ext cx="0" cy="29083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C408CB-F9D5-4762-B5E0-19A55A786C7B}"/>
              </a:ext>
            </a:extLst>
          </p:cNvPr>
          <p:cNvCxnSpPr>
            <a:cxnSpLocks/>
          </p:cNvCxnSpPr>
          <p:nvPr/>
        </p:nvCxnSpPr>
        <p:spPr>
          <a:xfrm>
            <a:off x="2225327" y="3696602"/>
            <a:ext cx="0" cy="15688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CBE30A-6D59-4F69-83AD-F047D082AB05}"/>
              </a:ext>
            </a:extLst>
          </p:cNvPr>
          <p:cNvCxnSpPr>
            <a:cxnSpLocks/>
          </p:cNvCxnSpPr>
          <p:nvPr/>
        </p:nvCxnSpPr>
        <p:spPr>
          <a:xfrm>
            <a:off x="2546440" y="3690197"/>
            <a:ext cx="0" cy="44327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4CE03A-0E5D-4FF5-9C42-34884EBD88E7}"/>
              </a:ext>
            </a:extLst>
          </p:cNvPr>
          <p:cNvCxnSpPr>
            <a:cxnSpLocks/>
          </p:cNvCxnSpPr>
          <p:nvPr/>
        </p:nvCxnSpPr>
        <p:spPr>
          <a:xfrm flipH="1">
            <a:off x="2698517" y="3705981"/>
            <a:ext cx="0" cy="57225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8AACB8-32C9-4336-BDA8-BC4259CFC116}"/>
              </a:ext>
            </a:extLst>
          </p:cNvPr>
          <p:cNvCxnSpPr>
            <a:cxnSpLocks/>
          </p:cNvCxnSpPr>
          <p:nvPr/>
        </p:nvCxnSpPr>
        <p:spPr>
          <a:xfrm>
            <a:off x="601444" y="3430802"/>
            <a:ext cx="0" cy="5625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10187E0-C1EB-4423-BA15-B02E7EC4C41B}"/>
              </a:ext>
            </a:extLst>
          </p:cNvPr>
          <p:cNvCxnSpPr>
            <a:cxnSpLocks/>
          </p:cNvCxnSpPr>
          <p:nvPr/>
        </p:nvCxnSpPr>
        <p:spPr>
          <a:xfrm>
            <a:off x="921539" y="3435855"/>
            <a:ext cx="0" cy="42903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56515D7-D860-44C3-AA66-34466CCD9899}"/>
              </a:ext>
            </a:extLst>
          </p:cNvPr>
          <p:cNvCxnSpPr>
            <a:cxnSpLocks/>
          </p:cNvCxnSpPr>
          <p:nvPr/>
        </p:nvCxnSpPr>
        <p:spPr>
          <a:xfrm>
            <a:off x="596520" y="2148650"/>
            <a:ext cx="0" cy="55482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D6FBBC-AB53-4139-8C1F-86FC94EFB933}"/>
              </a:ext>
            </a:extLst>
          </p:cNvPr>
          <p:cNvCxnSpPr>
            <a:cxnSpLocks/>
          </p:cNvCxnSpPr>
          <p:nvPr/>
        </p:nvCxnSpPr>
        <p:spPr>
          <a:xfrm>
            <a:off x="1247883" y="2290301"/>
            <a:ext cx="0" cy="40869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3561F3-358A-47AA-89A4-DC985483AB32}"/>
              </a:ext>
            </a:extLst>
          </p:cNvPr>
          <p:cNvCxnSpPr>
            <a:cxnSpLocks/>
          </p:cNvCxnSpPr>
          <p:nvPr/>
        </p:nvCxnSpPr>
        <p:spPr>
          <a:xfrm flipH="1">
            <a:off x="601006" y="2147825"/>
            <a:ext cx="1265445" cy="82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38326B-AC30-4213-9075-5BD862CE42F7}"/>
              </a:ext>
            </a:extLst>
          </p:cNvPr>
          <p:cNvCxnSpPr>
            <a:cxnSpLocks/>
          </p:cNvCxnSpPr>
          <p:nvPr/>
        </p:nvCxnSpPr>
        <p:spPr>
          <a:xfrm flipH="1">
            <a:off x="1250944" y="2292084"/>
            <a:ext cx="47364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6AEE66A-9CBC-43D1-81F4-F1A38A9C6BB2}"/>
              </a:ext>
            </a:extLst>
          </p:cNvPr>
          <p:cNvCxnSpPr>
            <a:cxnSpLocks/>
          </p:cNvCxnSpPr>
          <p:nvPr/>
        </p:nvCxnSpPr>
        <p:spPr>
          <a:xfrm flipH="1">
            <a:off x="603663" y="3980329"/>
            <a:ext cx="1771984"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1DAB50-D8BA-4C97-B562-C9BA8BD4E804}"/>
              </a:ext>
            </a:extLst>
          </p:cNvPr>
          <p:cNvCxnSpPr>
            <a:cxnSpLocks/>
          </p:cNvCxnSpPr>
          <p:nvPr/>
        </p:nvCxnSpPr>
        <p:spPr>
          <a:xfrm flipH="1">
            <a:off x="930745" y="3853483"/>
            <a:ext cx="129458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DD5344C-C304-49F1-AF25-0F38F643040A}"/>
              </a:ext>
            </a:extLst>
          </p:cNvPr>
          <p:cNvCxnSpPr>
            <a:cxnSpLocks/>
          </p:cNvCxnSpPr>
          <p:nvPr/>
        </p:nvCxnSpPr>
        <p:spPr>
          <a:xfrm flipH="1">
            <a:off x="1866451" y="4127653"/>
            <a:ext cx="679667"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5B938AC-3396-439E-A018-F66C21B4FEA4}"/>
              </a:ext>
            </a:extLst>
          </p:cNvPr>
          <p:cNvCxnSpPr>
            <a:cxnSpLocks/>
          </p:cNvCxnSpPr>
          <p:nvPr/>
        </p:nvCxnSpPr>
        <p:spPr>
          <a:xfrm>
            <a:off x="1714051" y="2281333"/>
            <a:ext cx="0" cy="19969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5C5FEE28-7BB6-4A7C-9CE0-E372BF585223}"/>
              </a:ext>
            </a:extLst>
          </p:cNvPr>
          <p:cNvGrpSpPr/>
          <p:nvPr/>
        </p:nvGrpSpPr>
        <p:grpSpPr>
          <a:xfrm rot="10800000">
            <a:off x="849830" y="2467683"/>
            <a:ext cx="144980" cy="231112"/>
            <a:chOff x="943958" y="3440342"/>
            <a:chExt cx="144980" cy="231112"/>
          </a:xfrm>
        </p:grpSpPr>
        <p:sp>
          <p:nvSpPr>
            <p:cNvPr id="90" name="Oval 89">
              <a:extLst>
                <a:ext uri="{FF2B5EF4-FFF2-40B4-BE49-F238E27FC236}">
                  <a16:creationId xmlns:a16="http://schemas.microsoft.com/office/drawing/2014/main" id="{85297213-F822-4911-B535-ED7E4044DAB4}"/>
                </a:ext>
              </a:extLst>
            </p:cNvPr>
            <p:cNvSpPr/>
            <p:nvPr/>
          </p:nvSpPr>
          <p:spPr>
            <a:xfrm rot="10800000">
              <a:off x="943958"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C1</a:t>
              </a:r>
            </a:p>
          </p:txBody>
        </p:sp>
        <p:cxnSp>
          <p:nvCxnSpPr>
            <p:cNvPr id="91" name="Straight Connector 90">
              <a:extLst>
                <a:ext uri="{FF2B5EF4-FFF2-40B4-BE49-F238E27FC236}">
                  <a16:creationId xmlns:a16="http://schemas.microsoft.com/office/drawing/2014/main" id="{EB35FEB3-7A62-450E-AA01-6D9720A62E66}"/>
                </a:ext>
              </a:extLst>
            </p:cNvPr>
            <p:cNvCxnSpPr>
              <a:cxnSpLocks/>
              <a:endCxn id="90" idx="4"/>
            </p:cNvCxnSpPr>
            <p:nvPr/>
          </p:nvCxnSpPr>
          <p:spPr>
            <a:xfrm rot="10800000" flipH="1" flipV="1">
              <a:off x="1015668" y="3440342"/>
              <a:ext cx="780" cy="831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6E9847FD-05C1-423E-8797-0C952CF98C31}"/>
              </a:ext>
            </a:extLst>
          </p:cNvPr>
          <p:cNvGrpSpPr/>
          <p:nvPr/>
        </p:nvGrpSpPr>
        <p:grpSpPr>
          <a:xfrm rot="10800000">
            <a:off x="1350471" y="2457692"/>
            <a:ext cx="144980" cy="235600"/>
            <a:chOff x="464349" y="3435854"/>
            <a:chExt cx="144980" cy="235600"/>
          </a:xfrm>
        </p:grpSpPr>
        <p:sp>
          <p:nvSpPr>
            <p:cNvPr id="89" name="Oval 88">
              <a:extLst>
                <a:ext uri="{FF2B5EF4-FFF2-40B4-BE49-F238E27FC236}">
                  <a16:creationId xmlns:a16="http://schemas.microsoft.com/office/drawing/2014/main" id="{D89CD5F6-6E9C-4ED4-8C8E-D0ED37F7A8C2}"/>
                </a:ext>
              </a:extLst>
            </p:cNvPr>
            <p:cNvSpPr/>
            <p:nvPr/>
          </p:nvSpPr>
          <p:spPr>
            <a:xfrm rot="10800000">
              <a:off x="464349"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C0</a:t>
              </a:r>
            </a:p>
          </p:txBody>
        </p:sp>
        <p:cxnSp>
          <p:nvCxnSpPr>
            <p:cNvPr id="93" name="Straight Connector 92">
              <a:extLst>
                <a:ext uri="{FF2B5EF4-FFF2-40B4-BE49-F238E27FC236}">
                  <a16:creationId xmlns:a16="http://schemas.microsoft.com/office/drawing/2014/main" id="{7486D547-8679-4A6A-BDDD-5145998E98BC}"/>
                </a:ext>
              </a:extLst>
            </p:cNvPr>
            <p:cNvCxnSpPr>
              <a:cxnSpLocks/>
              <a:endCxn id="89" idx="4"/>
            </p:cNvCxnSpPr>
            <p:nvPr/>
          </p:nvCxnSpPr>
          <p:spPr>
            <a:xfrm rot="10800000" flipV="1">
              <a:off x="536839" y="3435854"/>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75A3987-BAAB-41CA-8592-D6FA414540E4}"/>
              </a:ext>
            </a:extLst>
          </p:cNvPr>
          <p:cNvGrpSpPr/>
          <p:nvPr/>
        </p:nvGrpSpPr>
        <p:grpSpPr>
          <a:xfrm rot="10800000">
            <a:off x="688471" y="3424925"/>
            <a:ext cx="144980" cy="237559"/>
            <a:chOff x="1109802" y="2452249"/>
            <a:chExt cx="144980" cy="237559"/>
          </a:xfrm>
        </p:grpSpPr>
        <p:sp>
          <p:nvSpPr>
            <p:cNvPr id="102" name="Oval 101">
              <a:extLst>
                <a:ext uri="{FF2B5EF4-FFF2-40B4-BE49-F238E27FC236}">
                  <a16:creationId xmlns:a16="http://schemas.microsoft.com/office/drawing/2014/main" id="{85E11A5E-2FBA-4A2C-A12E-90CBEA33BB05}"/>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C2</a:t>
              </a:r>
            </a:p>
          </p:txBody>
        </p:sp>
        <p:cxnSp>
          <p:nvCxnSpPr>
            <p:cNvPr id="103" name="Straight Connector 102">
              <a:extLst>
                <a:ext uri="{FF2B5EF4-FFF2-40B4-BE49-F238E27FC236}">
                  <a16:creationId xmlns:a16="http://schemas.microsoft.com/office/drawing/2014/main" id="{9E435528-4D5C-4E03-A793-B165741B4591}"/>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E3CF0999-9162-42C1-BB06-E62AC67AEBD9}"/>
              </a:ext>
            </a:extLst>
          </p:cNvPr>
          <p:cNvGrpSpPr/>
          <p:nvPr/>
        </p:nvGrpSpPr>
        <p:grpSpPr>
          <a:xfrm rot="10800000">
            <a:off x="1176915" y="3424925"/>
            <a:ext cx="144980" cy="237559"/>
            <a:chOff x="1109802" y="2452249"/>
            <a:chExt cx="144980" cy="237559"/>
          </a:xfrm>
        </p:grpSpPr>
        <p:sp>
          <p:nvSpPr>
            <p:cNvPr id="107" name="Oval 106">
              <a:extLst>
                <a:ext uri="{FF2B5EF4-FFF2-40B4-BE49-F238E27FC236}">
                  <a16:creationId xmlns:a16="http://schemas.microsoft.com/office/drawing/2014/main" id="{0B9550D3-9E10-45F7-BEFE-7EE661DC6D84}"/>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C3</a:t>
              </a:r>
            </a:p>
          </p:txBody>
        </p:sp>
        <p:cxnSp>
          <p:nvCxnSpPr>
            <p:cNvPr id="108" name="Straight Connector 107">
              <a:extLst>
                <a:ext uri="{FF2B5EF4-FFF2-40B4-BE49-F238E27FC236}">
                  <a16:creationId xmlns:a16="http://schemas.microsoft.com/office/drawing/2014/main" id="{70A889B1-CBB1-431D-95CD-0936E06FEF49}"/>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1F0B82A-064F-4405-97D6-B1C371DE389B}"/>
              </a:ext>
            </a:extLst>
          </p:cNvPr>
          <p:cNvGrpSpPr/>
          <p:nvPr/>
        </p:nvGrpSpPr>
        <p:grpSpPr>
          <a:xfrm>
            <a:off x="3040045" y="1856699"/>
            <a:ext cx="325024" cy="614840"/>
            <a:chOff x="2318356" y="3448800"/>
            <a:chExt cx="325024" cy="914400"/>
          </a:xfrm>
        </p:grpSpPr>
        <p:cxnSp>
          <p:nvCxnSpPr>
            <p:cNvPr id="115" name="Straight Connector 114">
              <a:extLst>
                <a:ext uri="{FF2B5EF4-FFF2-40B4-BE49-F238E27FC236}">
                  <a16:creationId xmlns:a16="http://schemas.microsoft.com/office/drawing/2014/main" id="{AD8F896A-E22F-4809-8C26-F224B4C8C10C}"/>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5D95E96-1694-44ED-B995-B7BF4816F5CC}"/>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6011699-5D71-484F-9DA1-A6B2B0F356AC}"/>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06F2D6F1-6995-40C6-8654-A3D1A49C6CB1}"/>
              </a:ext>
            </a:extLst>
          </p:cNvPr>
          <p:cNvGrpSpPr/>
          <p:nvPr/>
        </p:nvGrpSpPr>
        <p:grpSpPr>
          <a:xfrm rot="10800000">
            <a:off x="2315576" y="1911352"/>
            <a:ext cx="633557" cy="478147"/>
            <a:chOff x="2736921" y="3444322"/>
            <a:chExt cx="633557" cy="478147"/>
          </a:xfrm>
        </p:grpSpPr>
        <p:grpSp>
          <p:nvGrpSpPr>
            <p:cNvPr id="120" name="Group 119">
              <a:extLst>
                <a:ext uri="{FF2B5EF4-FFF2-40B4-BE49-F238E27FC236}">
                  <a16:creationId xmlns:a16="http://schemas.microsoft.com/office/drawing/2014/main" id="{2A5F16B0-F08E-43EA-9AB9-DB33F7F6A005}"/>
                </a:ext>
              </a:extLst>
            </p:cNvPr>
            <p:cNvGrpSpPr/>
            <p:nvPr/>
          </p:nvGrpSpPr>
          <p:grpSpPr>
            <a:xfrm>
              <a:off x="2736921" y="3444322"/>
              <a:ext cx="144980" cy="478147"/>
              <a:chOff x="464349" y="3193307"/>
              <a:chExt cx="144980" cy="478147"/>
            </a:xfrm>
            <a:solidFill>
              <a:srgbClr val="FF0000"/>
            </a:solidFill>
          </p:grpSpPr>
          <p:sp>
            <p:nvSpPr>
              <p:cNvPr id="121" name="Oval 120">
                <a:extLst>
                  <a:ext uri="{FF2B5EF4-FFF2-40B4-BE49-F238E27FC236}">
                    <a16:creationId xmlns:a16="http://schemas.microsoft.com/office/drawing/2014/main" id="{20D17F78-34C3-4B44-8B9A-3A9553CB4296}"/>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OE0</a:t>
                </a:r>
              </a:p>
            </p:txBody>
          </p:sp>
          <p:cxnSp>
            <p:nvCxnSpPr>
              <p:cNvPr id="122" name="Straight Connector 121">
                <a:extLst>
                  <a:ext uri="{FF2B5EF4-FFF2-40B4-BE49-F238E27FC236}">
                    <a16:creationId xmlns:a16="http://schemas.microsoft.com/office/drawing/2014/main" id="{F892D6B4-2C58-4DAA-BD76-7122DE1E5061}"/>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B74B608-DA83-4660-A775-43310FA37D90}"/>
                </a:ext>
              </a:extLst>
            </p:cNvPr>
            <p:cNvGrpSpPr/>
            <p:nvPr/>
          </p:nvGrpSpPr>
          <p:grpSpPr>
            <a:xfrm>
              <a:off x="2899780" y="3444322"/>
              <a:ext cx="144980" cy="478147"/>
              <a:chOff x="464349" y="3193307"/>
              <a:chExt cx="144980" cy="478147"/>
            </a:xfrm>
            <a:solidFill>
              <a:srgbClr val="FF0000"/>
            </a:solidFill>
          </p:grpSpPr>
          <p:sp>
            <p:nvSpPr>
              <p:cNvPr id="125" name="Oval 124">
                <a:extLst>
                  <a:ext uri="{FF2B5EF4-FFF2-40B4-BE49-F238E27FC236}">
                    <a16:creationId xmlns:a16="http://schemas.microsoft.com/office/drawing/2014/main" id="{21D628DF-8A37-4463-9B55-C62EF46CF6A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OE1</a:t>
                </a:r>
              </a:p>
            </p:txBody>
          </p:sp>
          <p:cxnSp>
            <p:nvCxnSpPr>
              <p:cNvPr id="126" name="Straight Connector 125">
                <a:extLst>
                  <a:ext uri="{FF2B5EF4-FFF2-40B4-BE49-F238E27FC236}">
                    <a16:creationId xmlns:a16="http://schemas.microsoft.com/office/drawing/2014/main" id="{F5622B5B-F2D3-410E-AC1C-4A24AB8E0FD7}"/>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926D54-C224-4D9B-A712-D197A4A8644F}"/>
                </a:ext>
              </a:extLst>
            </p:cNvPr>
            <p:cNvGrpSpPr/>
            <p:nvPr/>
          </p:nvGrpSpPr>
          <p:grpSpPr>
            <a:xfrm>
              <a:off x="3062639" y="3444322"/>
              <a:ext cx="144980" cy="478147"/>
              <a:chOff x="464349" y="3193307"/>
              <a:chExt cx="144980" cy="478147"/>
            </a:xfrm>
            <a:solidFill>
              <a:srgbClr val="FF0000"/>
            </a:solidFill>
          </p:grpSpPr>
          <p:sp>
            <p:nvSpPr>
              <p:cNvPr id="128" name="Oval 127">
                <a:extLst>
                  <a:ext uri="{FF2B5EF4-FFF2-40B4-BE49-F238E27FC236}">
                    <a16:creationId xmlns:a16="http://schemas.microsoft.com/office/drawing/2014/main" id="{DB470477-8AE4-4C57-91F0-D2B6A8C0292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OE2</a:t>
                </a:r>
              </a:p>
            </p:txBody>
          </p:sp>
          <p:cxnSp>
            <p:nvCxnSpPr>
              <p:cNvPr id="129" name="Straight Connector 128">
                <a:extLst>
                  <a:ext uri="{FF2B5EF4-FFF2-40B4-BE49-F238E27FC236}">
                    <a16:creationId xmlns:a16="http://schemas.microsoft.com/office/drawing/2014/main" id="{5E902CF4-CBB6-4A42-AF88-B390257C9DA0}"/>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99179D2E-31D7-4AF0-BFD8-17A33F0ADAFE}"/>
                </a:ext>
              </a:extLst>
            </p:cNvPr>
            <p:cNvGrpSpPr/>
            <p:nvPr/>
          </p:nvGrpSpPr>
          <p:grpSpPr>
            <a:xfrm>
              <a:off x="3225498" y="3444322"/>
              <a:ext cx="144980" cy="478147"/>
              <a:chOff x="464349" y="3193307"/>
              <a:chExt cx="144980" cy="478147"/>
            </a:xfrm>
            <a:solidFill>
              <a:srgbClr val="FF0000"/>
            </a:solidFill>
          </p:grpSpPr>
          <p:sp>
            <p:nvSpPr>
              <p:cNvPr id="131" name="Oval 130">
                <a:extLst>
                  <a:ext uri="{FF2B5EF4-FFF2-40B4-BE49-F238E27FC236}">
                    <a16:creationId xmlns:a16="http://schemas.microsoft.com/office/drawing/2014/main" id="{E88BAD95-EFF6-49E9-A148-A94C96B7FFE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OE3</a:t>
                </a:r>
              </a:p>
            </p:txBody>
          </p:sp>
          <p:cxnSp>
            <p:nvCxnSpPr>
              <p:cNvPr id="132" name="Straight Connector 131">
                <a:extLst>
                  <a:ext uri="{FF2B5EF4-FFF2-40B4-BE49-F238E27FC236}">
                    <a16:creationId xmlns:a16="http://schemas.microsoft.com/office/drawing/2014/main" id="{B9CF1D71-6D0C-408F-9F30-4A12B5B5109E}"/>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6D3BBCE6-CA13-4044-B3AA-06525BB04B50}"/>
              </a:ext>
            </a:extLst>
          </p:cNvPr>
          <p:cNvGrpSpPr/>
          <p:nvPr/>
        </p:nvGrpSpPr>
        <p:grpSpPr>
          <a:xfrm rot="10800000">
            <a:off x="3856887" y="2376049"/>
            <a:ext cx="7701157" cy="1353683"/>
            <a:chOff x="3856886" y="2376049"/>
            <a:chExt cx="7701157" cy="1353682"/>
          </a:xfrm>
        </p:grpSpPr>
        <p:grpSp>
          <p:nvGrpSpPr>
            <p:cNvPr id="15" name="Group 14">
              <a:extLst>
                <a:ext uri="{FF2B5EF4-FFF2-40B4-BE49-F238E27FC236}">
                  <a16:creationId xmlns:a16="http://schemas.microsoft.com/office/drawing/2014/main" id="{C8CCC435-1371-40FB-9FC7-C5A2EC737CEF}"/>
                </a:ext>
              </a:extLst>
            </p:cNvPr>
            <p:cNvGrpSpPr/>
            <p:nvPr/>
          </p:nvGrpSpPr>
          <p:grpSpPr>
            <a:xfrm>
              <a:off x="3856886" y="2434985"/>
              <a:ext cx="7701157" cy="1258126"/>
              <a:chOff x="3856886" y="2434985"/>
              <a:chExt cx="7701157" cy="1258126"/>
            </a:xfrm>
          </p:grpSpPr>
          <p:grpSp>
            <p:nvGrpSpPr>
              <p:cNvPr id="10" name="Group 9">
                <a:extLst>
                  <a:ext uri="{FF2B5EF4-FFF2-40B4-BE49-F238E27FC236}">
                    <a16:creationId xmlns:a16="http://schemas.microsoft.com/office/drawing/2014/main" id="{66D5C9C5-4007-43DF-A1D1-3D088888D8AC}"/>
                  </a:ext>
                </a:extLst>
              </p:cNvPr>
              <p:cNvGrpSpPr/>
              <p:nvPr/>
            </p:nvGrpSpPr>
            <p:grpSpPr>
              <a:xfrm>
                <a:off x="3856886" y="2434985"/>
                <a:ext cx="7701157" cy="1258126"/>
                <a:chOff x="3856886" y="2434985"/>
                <a:chExt cx="7701157" cy="1258126"/>
              </a:xfrm>
            </p:grpSpPr>
            <p:pic>
              <p:nvPicPr>
                <p:cNvPr id="5" name="Picture 4">
                  <a:extLst>
                    <a:ext uri="{FF2B5EF4-FFF2-40B4-BE49-F238E27FC236}">
                      <a16:creationId xmlns:a16="http://schemas.microsoft.com/office/drawing/2014/main" id="{466B1293-B856-4823-905E-56EE2F7D2E22}"/>
                    </a:ext>
                  </a:extLst>
                </p:cNvPr>
                <p:cNvPicPr>
                  <a:picLocks noChangeAspect="1"/>
                </p:cNvPicPr>
                <p:nvPr/>
              </p:nvPicPr>
              <p:blipFill>
                <a:blip r:embed="rId7"/>
                <a:stretch>
                  <a:fillRect/>
                </a:stretch>
              </p:blipFill>
              <p:spPr>
                <a:xfrm>
                  <a:off x="7776212" y="2434985"/>
                  <a:ext cx="1822167" cy="1258126"/>
                </a:xfrm>
                <a:prstGeom prst="rect">
                  <a:avLst/>
                </a:prstGeom>
              </p:spPr>
            </p:pic>
            <p:pic>
              <p:nvPicPr>
                <p:cNvPr id="6" name="Picture 5">
                  <a:extLst>
                    <a:ext uri="{FF2B5EF4-FFF2-40B4-BE49-F238E27FC236}">
                      <a16:creationId xmlns:a16="http://schemas.microsoft.com/office/drawing/2014/main" id="{8813AF96-EF8E-4A9B-BDDE-7CE28564021D}"/>
                    </a:ext>
                  </a:extLst>
                </p:cNvPr>
                <p:cNvPicPr>
                  <a:picLocks noChangeAspect="1"/>
                </p:cNvPicPr>
                <p:nvPr/>
              </p:nvPicPr>
              <p:blipFill>
                <a:blip r:embed="rId7"/>
                <a:stretch>
                  <a:fillRect/>
                </a:stretch>
              </p:blipFill>
              <p:spPr>
                <a:xfrm>
                  <a:off x="9735876" y="2434985"/>
                  <a:ext cx="1822167" cy="1258126"/>
                </a:xfrm>
                <a:prstGeom prst="rect">
                  <a:avLst/>
                </a:prstGeom>
              </p:spPr>
            </p:pic>
            <p:pic>
              <p:nvPicPr>
                <p:cNvPr id="7" name="Picture 6">
                  <a:extLst>
                    <a:ext uri="{FF2B5EF4-FFF2-40B4-BE49-F238E27FC236}">
                      <a16:creationId xmlns:a16="http://schemas.microsoft.com/office/drawing/2014/main" id="{1BF3A7D1-F7CF-4B80-92E3-E53FB9E69DDD}"/>
                    </a:ext>
                  </a:extLst>
                </p:cNvPr>
                <p:cNvPicPr>
                  <a:picLocks noChangeAspect="1"/>
                </p:cNvPicPr>
                <p:nvPr/>
              </p:nvPicPr>
              <p:blipFill>
                <a:blip r:embed="rId7"/>
                <a:stretch>
                  <a:fillRect/>
                </a:stretch>
              </p:blipFill>
              <p:spPr>
                <a:xfrm>
                  <a:off x="5816549" y="2434985"/>
                  <a:ext cx="1822167" cy="1258126"/>
                </a:xfrm>
                <a:prstGeom prst="rect">
                  <a:avLst/>
                </a:prstGeom>
              </p:spPr>
            </p:pic>
            <p:pic>
              <p:nvPicPr>
                <p:cNvPr id="9" name="Picture 8">
                  <a:extLst>
                    <a:ext uri="{FF2B5EF4-FFF2-40B4-BE49-F238E27FC236}">
                      <a16:creationId xmlns:a16="http://schemas.microsoft.com/office/drawing/2014/main" id="{6855BF77-5479-4DF2-833D-84737415CE07}"/>
                    </a:ext>
                  </a:extLst>
                </p:cNvPr>
                <p:cNvPicPr>
                  <a:picLocks noChangeAspect="1"/>
                </p:cNvPicPr>
                <p:nvPr/>
              </p:nvPicPr>
              <p:blipFill>
                <a:blip r:embed="rId7"/>
                <a:stretch>
                  <a:fillRect/>
                </a:stretch>
              </p:blipFill>
              <p:spPr>
                <a:xfrm>
                  <a:off x="3856886" y="2434985"/>
                  <a:ext cx="1822167" cy="1258126"/>
                </a:xfrm>
                <a:prstGeom prst="rect">
                  <a:avLst/>
                </a:prstGeom>
              </p:spPr>
            </p:pic>
          </p:grpSp>
          <p:sp>
            <p:nvSpPr>
              <p:cNvPr id="11" name="TextBox 10">
                <a:extLst>
                  <a:ext uri="{FF2B5EF4-FFF2-40B4-BE49-F238E27FC236}">
                    <a16:creationId xmlns:a16="http://schemas.microsoft.com/office/drawing/2014/main" id="{EE187271-0DA4-4590-BFF4-DB0E437ADC97}"/>
                  </a:ext>
                </a:extLst>
              </p:cNvPr>
              <p:cNvSpPr txBox="1"/>
              <p:nvPr/>
            </p:nvSpPr>
            <p:spPr>
              <a:xfrm>
                <a:off x="10416126" y="2908049"/>
                <a:ext cx="461665" cy="334387"/>
              </a:xfrm>
              <a:prstGeom prst="rect">
                <a:avLst/>
              </a:prstGeom>
              <a:solidFill>
                <a:schemeClr val="bg2"/>
              </a:solidFill>
            </p:spPr>
            <p:txBody>
              <a:bodyPr vert="vert270" wrap="none" rtlCol="0">
                <a:spAutoFit/>
              </a:bodyPr>
              <a:lstStyle/>
              <a:p>
                <a:r>
                  <a:rPr lang="en-US"/>
                  <a:t>R3</a:t>
                </a:r>
              </a:p>
            </p:txBody>
          </p:sp>
          <p:sp>
            <p:nvSpPr>
              <p:cNvPr id="12" name="TextBox 11">
                <a:extLst>
                  <a:ext uri="{FF2B5EF4-FFF2-40B4-BE49-F238E27FC236}">
                    <a16:creationId xmlns:a16="http://schemas.microsoft.com/office/drawing/2014/main" id="{B8C2E4F8-100D-4441-8950-8850660E066E}"/>
                  </a:ext>
                </a:extLst>
              </p:cNvPr>
              <p:cNvSpPr txBox="1"/>
              <p:nvPr/>
            </p:nvSpPr>
            <p:spPr>
              <a:xfrm>
                <a:off x="8471565" y="2890578"/>
                <a:ext cx="461665" cy="369332"/>
              </a:xfrm>
              <a:prstGeom prst="rect">
                <a:avLst/>
              </a:prstGeom>
              <a:solidFill>
                <a:schemeClr val="bg2"/>
              </a:solidFill>
            </p:spPr>
            <p:txBody>
              <a:bodyPr vert="vert270" wrap="square" rtlCol="0">
                <a:spAutoFit/>
              </a:bodyPr>
              <a:lstStyle/>
              <a:p>
                <a:r>
                  <a:rPr lang="en-US"/>
                  <a:t>R2</a:t>
                </a:r>
              </a:p>
            </p:txBody>
          </p:sp>
          <p:sp>
            <p:nvSpPr>
              <p:cNvPr id="13" name="TextBox 12">
                <a:extLst>
                  <a:ext uri="{FF2B5EF4-FFF2-40B4-BE49-F238E27FC236}">
                    <a16:creationId xmlns:a16="http://schemas.microsoft.com/office/drawing/2014/main" id="{7FCB9D34-A6BB-43BA-B118-6B9CA122227A}"/>
                  </a:ext>
                </a:extLst>
              </p:cNvPr>
              <p:cNvSpPr txBox="1"/>
              <p:nvPr/>
            </p:nvSpPr>
            <p:spPr>
              <a:xfrm>
                <a:off x="6527005" y="2908049"/>
                <a:ext cx="461665" cy="334387"/>
              </a:xfrm>
              <a:prstGeom prst="rect">
                <a:avLst/>
              </a:prstGeom>
              <a:solidFill>
                <a:schemeClr val="bg2"/>
              </a:solidFill>
            </p:spPr>
            <p:txBody>
              <a:bodyPr vert="vert270" wrap="none" rtlCol="0">
                <a:spAutoFit/>
              </a:bodyPr>
              <a:lstStyle/>
              <a:p>
                <a:r>
                  <a:rPr lang="en-US"/>
                  <a:t>R1</a:t>
                </a:r>
              </a:p>
            </p:txBody>
          </p:sp>
          <p:sp>
            <p:nvSpPr>
              <p:cNvPr id="14" name="TextBox 13">
                <a:extLst>
                  <a:ext uri="{FF2B5EF4-FFF2-40B4-BE49-F238E27FC236}">
                    <a16:creationId xmlns:a16="http://schemas.microsoft.com/office/drawing/2014/main" id="{05E386D1-9E04-49BB-84A6-DA30F9285B7D}"/>
                  </a:ext>
                </a:extLst>
              </p:cNvPr>
              <p:cNvSpPr txBox="1"/>
              <p:nvPr/>
            </p:nvSpPr>
            <p:spPr>
              <a:xfrm>
                <a:off x="4582443" y="2890578"/>
                <a:ext cx="461665" cy="369332"/>
              </a:xfrm>
              <a:prstGeom prst="rect">
                <a:avLst/>
              </a:prstGeom>
              <a:solidFill>
                <a:schemeClr val="bg2"/>
              </a:solidFill>
            </p:spPr>
            <p:txBody>
              <a:bodyPr vert="vert270" wrap="square" rtlCol="0">
                <a:spAutoFit/>
              </a:bodyPr>
              <a:lstStyle/>
              <a:p>
                <a:r>
                  <a:rPr lang="en-US"/>
                  <a:t>R0</a:t>
                </a:r>
              </a:p>
            </p:txBody>
          </p:sp>
        </p:grpSp>
        <p:grpSp>
          <p:nvGrpSpPr>
            <p:cNvPr id="101" name="Group 100">
              <a:extLst>
                <a:ext uri="{FF2B5EF4-FFF2-40B4-BE49-F238E27FC236}">
                  <a16:creationId xmlns:a16="http://schemas.microsoft.com/office/drawing/2014/main" id="{C1B29526-8025-42C9-BF75-D5AA74BCF2DE}"/>
                </a:ext>
              </a:extLst>
            </p:cNvPr>
            <p:cNvGrpSpPr/>
            <p:nvPr/>
          </p:nvGrpSpPr>
          <p:grpSpPr>
            <a:xfrm>
              <a:off x="11280366" y="2376049"/>
              <a:ext cx="144980" cy="228598"/>
              <a:chOff x="11280366" y="2376049"/>
              <a:chExt cx="144980" cy="228598"/>
            </a:xfrm>
          </p:grpSpPr>
          <p:sp>
            <p:nvSpPr>
              <p:cNvPr id="96" name="Oval 95">
                <a:extLst>
                  <a:ext uri="{FF2B5EF4-FFF2-40B4-BE49-F238E27FC236}">
                    <a16:creationId xmlns:a16="http://schemas.microsoft.com/office/drawing/2014/main" id="{F2FC27E4-3390-4BD1-AF6E-A6B18AF63C61}"/>
                  </a:ext>
                </a:extLst>
              </p:cNvPr>
              <p:cNvSpPr/>
              <p:nvPr/>
            </p:nvSpPr>
            <p:spPr>
              <a:xfrm>
                <a:off x="11280366" y="23760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C3</a:t>
                </a:r>
              </a:p>
            </p:txBody>
          </p:sp>
          <p:cxnSp>
            <p:nvCxnSpPr>
              <p:cNvPr id="97" name="Straight Connector 96">
                <a:extLst>
                  <a:ext uri="{FF2B5EF4-FFF2-40B4-BE49-F238E27FC236}">
                    <a16:creationId xmlns:a16="http://schemas.microsoft.com/office/drawing/2014/main" id="{4CECB1FB-221F-4A3A-85AF-BC16296CF855}"/>
                  </a:ext>
                </a:extLst>
              </p:cNvPr>
              <p:cNvCxnSpPr>
                <a:cxnSpLocks/>
              </p:cNvCxnSpPr>
              <p:nvPr/>
            </p:nvCxnSpPr>
            <p:spPr>
              <a:xfrm>
                <a:off x="11348371" y="2516965"/>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2B081A4C-0C80-4D08-9CA3-73159DB532D6}"/>
                </a:ext>
              </a:extLst>
            </p:cNvPr>
            <p:cNvGrpSpPr/>
            <p:nvPr/>
          </p:nvGrpSpPr>
          <p:grpSpPr>
            <a:xfrm>
              <a:off x="9312603" y="2376049"/>
              <a:ext cx="144980" cy="228598"/>
              <a:chOff x="9312603" y="2340195"/>
              <a:chExt cx="144980" cy="228598"/>
            </a:xfrm>
          </p:grpSpPr>
          <p:sp>
            <p:nvSpPr>
              <p:cNvPr id="98" name="Oval 97">
                <a:extLst>
                  <a:ext uri="{FF2B5EF4-FFF2-40B4-BE49-F238E27FC236}">
                    <a16:creationId xmlns:a16="http://schemas.microsoft.com/office/drawing/2014/main" id="{8B0E2E4D-C107-4064-8A86-C0CB8D2CB46E}"/>
                  </a:ext>
                </a:extLst>
              </p:cNvPr>
              <p:cNvSpPr/>
              <p:nvPr/>
            </p:nvSpPr>
            <p:spPr>
              <a:xfrm>
                <a:off x="9312603" y="2340195"/>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C2</a:t>
                </a:r>
              </a:p>
            </p:txBody>
          </p:sp>
          <p:cxnSp>
            <p:nvCxnSpPr>
              <p:cNvPr id="99" name="Straight Connector 98">
                <a:extLst>
                  <a:ext uri="{FF2B5EF4-FFF2-40B4-BE49-F238E27FC236}">
                    <a16:creationId xmlns:a16="http://schemas.microsoft.com/office/drawing/2014/main" id="{C6345025-CBFB-4B31-B27F-165054599B2C}"/>
                  </a:ext>
                </a:extLst>
              </p:cNvPr>
              <p:cNvCxnSpPr>
                <a:cxnSpLocks/>
              </p:cNvCxnSpPr>
              <p:nvPr/>
            </p:nvCxnSpPr>
            <p:spPr>
              <a:xfrm>
                <a:off x="9380608" y="2481111"/>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DEBA235-D001-4BC6-9330-14A5105E23A1}"/>
                </a:ext>
              </a:extLst>
            </p:cNvPr>
            <p:cNvGrpSpPr/>
            <p:nvPr/>
          </p:nvGrpSpPr>
          <p:grpSpPr>
            <a:xfrm>
              <a:off x="5394964" y="2398466"/>
              <a:ext cx="144980" cy="237559"/>
              <a:chOff x="1109802" y="2452249"/>
              <a:chExt cx="144980" cy="237559"/>
            </a:xfrm>
          </p:grpSpPr>
          <p:sp>
            <p:nvSpPr>
              <p:cNvPr id="110" name="Oval 109">
                <a:extLst>
                  <a:ext uri="{FF2B5EF4-FFF2-40B4-BE49-F238E27FC236}">
                    <a16:creationId xmlns:a16="http://schemas.microsoft.com/office/drawing/2014/main" id="{F8B1A00D-6CFC-411D-9244-1AAF11B97846}"/>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C0</a:t>
                </a:r>
              </a:p>
            </p:txBody>
          </p:sp>
          <p:cxnSp>
            <p:nvCxnSpPr>
              <p:cNvPr id="111" name="Straight Connector 110">
                <a:extLst>
                  <a:ext uri="{FF2B5EF4-FFF2-40B4-BE49-F238E27FC236}">
                    <a16:creationId xmlns:a16="http://schemas.microsoft.com/office/drawing/2014/main" id="{E5006A7F-8EE7-4677-8743-F992730211BE}"/>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DAF7BFF-82FD-4BA4-85AE-5826F48FF3E8}"/>
                </a:ext>
              </a:extLst>
            </p:cNvPr>
            <p:cNvGrpSpPr/>
            <p:nvPr/>
          </p:nvGrpSpPr>
          <p:grpSpPr>
            <a:xfrm>
              <a:off x="7349296" y="2402946"/>
              <a:ext cx="144980" cy="237559"/>
              <a:chOff x="1109802" y="2452249"/>
              <a:chExt cx="144980" cy="237559"/>
            </a:xfrm>
          </p:grpSpPr>
          <p:sp>
            <p:nvSpPr>
              <p:cNvPr id="113" name="Oval 112">
                <a:extLst>
                  <a:ext uri="{FF2B5EF4-FFF2-40B4-BE49-F238E27FC236}">
                    <a16:creationId xmlns:a16="http://schemas.microsoft.com/office/drawing/2014/main" id="{C6F6D65C-FF83-4316-90A5-776803571500}"/>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C1</a:t>
                </a:r>
              </a:p>
            </p:txBody>
          </p:sp>
          <p:cxnSp>
            <p:nvCxnSpPr>
              <p:cNvPr id="114" name="Straight Connector 113">
                <a:extLst>
                  <a:ext uri="{FF2B5EF4-FFF2-40B4-BE49-F238E27FC236}">
                    <a16:creationId xmlns:a16="http://schemas.microsoft.com/office/drawing/2014/main" id="{7DD14726-FF6F-4505-9184-69D2050332D3}"/>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26840BC6-FD37-483C-B4BE-DFFB86049BD7}"/>
                </a:ext>
              </a:extLst>
            </p:cNvPr>
            <p:cNvGrpSpPr/>
            <p:nvPr/>
          </p:nvGrpSpPr>
          <p:grpSpPr>
            <a:xfrm>
              <a:off x="9899786" y="3251584"/>
              <a:ext cx="144980" cy="478147"/>
              <a:chOff x="464349" y="3193307"/>
              <a:chExt cx="144980" cy="478147"/>
            </a:xfrm>
            <a:solidFill>
              <a:srgbClr val="FF0000"/>
            </a:solidFill>
          </p:grpSpPr>
          <p:sp>
            <p:nvSpPr>
              <p:cNvPr id="134" name="Oval 133">
                <a:extLst>
                  <a:ext uri="{FF2B5EF4-FFF2-40B4-BE49-F238E27FC236}">
                    <a16:creationId xmlns:a16="http://schemas.microsoft.com/office/drawing/2014/main" id="{4F870670-371B-4A6D-AE32-DB66DA198DD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OE3</a:t>
                </a:r>
              </a:p>
            </p:txBody>
          </p:sp>
          <p:cxnSp>
            <p:nvCxnSpPr>
              <p:cNvPr id="135" name="Straight Connector 134">
                <a:extLst>
                  <a:ext uri="{FF2B5EF4-FFF2-40B4-BE49-F238E27FC236}">
                    <a16:creationId xmlns:a16="http://schemas.microsoft.com/office/drawing/2014/main" id="{4EB7DB99-34E0-4B3C-B22F-1A341EDC33F6}"/>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CFBC55B9-BF9C-4AED-B4CE-8CFE882AA70F}"/>
                </a:ext>
              </a:extLst>
            </p:cNvPr>
            <p:cNvGrpSpPr/>
            <p:nvPr/>
          </p:nvGrpSpPr>
          <p:grpSpPr>
            <a:xfrm>
              <a:off x="7937994" y="3251584"/>
              <a:ext cx="144980" cy="478147"/>
              <a:chOff x="464349" y="3193307"/>
              <a:chExt cx="144980" cy="478147"/>
            </a:xfrm>
            <a:solidFill>
              <a:srgbClr val="FF0000"/>
            </a:solidFill>
          </p:grpSpPr>
          <p:sp>
            <p:nvSpPr>
              <p:cNvPr id="137" name="Oval 136">
                <a:extLst>
                  <a:ext uri="{FF2B5EF4-FFF2-40B4-BE49-F238E27FC236}">
                    <a16:creationId xmlns:a16="http://schemas.microsoft.com/office/drawing/2014/main" id="{724862A9-8D17-4918-A60B-68BB88E70985}"/>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OE2</a:t>
                </a:r>
              </a:p>
            </p:txBody>
          </p:sp>
          <p:cxnSp>
            <p:nvCxnSpPr>
              <p:cNvPr id="138" name="Straight Connector 137">
                <a:extLst>
                  <a:ext uri="{FF2B5EF4-FFF2-40B4-BE49-F238E27FC236}">
                    <a16:creationId xmlns:a16="http://schemas.microsoft.com/office/drawing/2014/main" id="{DE044DCF-345C-403F-8CE0-C0810E5299A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E1B8174F-EB07-46B8-AB94-6E43B9B1066C}"/>
                </a:ext>
              </a:extLst>
            </p:cNvPr>
            <p:cNvGrpSpPr/>
            <p:nvPr/>
          </p:nvGrpSpPr>
          <p:grpSpPr>
            <a:xfrm>
              <a:off x="5980666" y="3251584"/>
              <a:ext cx="144980" cy="478147"/>
              <a:chOff x="464349" y="3193307"/>
              <a:chExt cx="144980" cy="478147"/>
            </a:xfrm>
            <a:solidFill>
              <a:srgbClr val="FF0000"/>
            </a:solidFill>
          </p:grpSpPr>
          <p:sp>
            <p:nvSpPr>
              <p:cNvPr id="140" name="Oval 139">
                <a:extLst>
                  <a:ext uri="{FF2B5EF4-FFF2-40B4-BE49-F238E27FC236}">
                    <a16:creationId xmlns:a16="http://schemas.microsoft.com/office/drawing/2014/main" id="{834444CE-8311-4ADB-8E5C-6DD9BE689FBE}"/>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OE1</a:t>
                </a:r>
              </a:p>
            </p:txBody>
          </p:sp>
          <p:cxnSp>
            <p:nvCxnSpPr>
              <p:cNvPr id="141" name="Straight Connector 140">
                <a:extLst>
                  <a:ext uri="{FF2B5EF4-FFF2-40B4-BE49-F238E27FC236}">
                    <a16:creationId xmlns:a16="http://schemas.microsoft.com/office/drawing/2014/main" id="{EC06272E-08D1-4D17-B5FA-C5AC1343D8C5}"/>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109F517-98C4-436D-A1DD-2FFA7F825488}"/>
                </a:ext>
              </a:extLst>
            </p:cNvPr>
            <p:cNvGrpSpPr/>
            <p:nvPr/>
          </p:nvGrpSpPr>
          <p:grpSpPr>
            <a:xfrm>
              <a:off x="4014387" y="3251584"/>
              <a:ext cx="144980" cy="478147"/>
              <a:chOff x="464349" y="3193307"/>
              <a:chExt cx="144980" cy="478147"/>
            </a:xfrm>
            <a:solidFill>
              <a:srgbClr val="FF0000"/>
            </a:solidFill>
          </p:grpSpPr>
          <p:sp>
            <p:nvSpPr>
              <p:cNvPr id="143" name="Oval 142">
                <a:extLst>
                  <a:ext uri="{FF2B5EF4-FFF2-40B4-BE49-F238E27FC236}">
                    <a16:creationId xmlns:a16="http://schemas.microsoft.com/office/drawing/2014/main" id="{28E152B0-3521-4655-A590-C592C363D8F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OE0</a:t>
                </a:r>
              </a:p>
            </p:txBody>
          </p:sp>
          <p:cxnSp>
            <p:nvCxnSpPr>
              <p:cNvPr id="144" name="Straight Connector 143">
                <a:extLst>
                  <a:ext uri="{FF2B5EF4-FFF2-40B4-BE49-F238E27FC236}">
                    <a16:creationId xmlns:a16="http://schemas.microsoft.com/office/drawing/2014/main" id="{C3698CCE-E875-4365-BBCF-E3C4B22B3C93}"/>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9E2C3972-E991-4618-A482-3C894505CB69}"/>
              </a:ext>
            </a:extLst>
          </p:cNvPr>
          <p:cNvGrpSpPr/>
          <p:nvPr/>
        </p:nvGrpSpPr>
        <p:grpSpPr>
          <a:xfrm>
            <a:off x="4288957" y="1274818"/>
            <a:ext cx="7764603" cy="605119"/>
            <a:chOff x="4413290" y="1433272"/>
            <a:chExt cx="7764603" cy="605118"/>
          </a:xfrm>
          <a:solidFill>
            <a:srgbClr val="00B050"/>
          </a:solidFill>
        </p:grpSpPr>
        <p:grpSp>
          <p:nvGrpSpPr>
            <p:cNvPr id="249" name="Group 248">
              <a:extLst>
                <a:ext uri="{FF2B5EF4-FFF2-40B4-BE49-F238E27FC236}">
                  <a16:creationId xmlns:a16="http://schemas.microsoft.com/office/drawing/2014/main" id="{7113708C-42C0-4517-B8F1-34848292C66C}"/>
                </a:ext>
              </a:extLst>
            </p:cNvPr>
            <p:cNvGrpSpPr/>
            <p:nvPr/>
          </p:nvGrpSpPr>
          <p:grpSpPr>
            <a:xfrm>
              <a:off x="4413290" y="1514656"/>
              <a:ext cx="7689831" cy="449826"/>
              <a:chOff x="4413290" y="1514656"/>
              <a:chExt cx="7689831" cy="449826"/>
            </a:xfrm>
            <a:grpFill/>
          </p:grpSpPr>
          <p:cxnSp>
            <p:nvCxnSpPr>
              <p:cNvPr id="254" name="Straight Connector 253">
                <a:extLst>
                  <a:ext uri="{FF2B5EF4-FFF2-40B4-BE49-F238E27FC236}">
                    <a16:creationId xmlns:a16="http://schemas.microsoft.com/office/drawing/2014/main" id="{109FE2B5-A8A8-4FFA-931D-A694B9340B27}"/>
                  </a:ext>
                </a:extLst>
              </p:cNvPr>
              <p:cNvCxnSpPr>
                <a:cxnSpLocks/>
              </p:cNvCxnSpPr>
              <p:nvPr/>
            </p:nvCxnSpPr>
            <p:spPr>
              <a:xfrm flipV="1">
                <a:off x="5332169" y="1514656"/>
                <a:ext cx="631375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5" name="Straight Connector 254">
                <a:extLst>
                  <a:ext uri="{FF2B5EF4-FFF2-40B4-BE49-F238E27FC236}">
                    <a16:creationId xmlns:a16="http://schemas.microsoft.com/office/drawing/2014/main" id="{ECECD6C8-81F4-4182-81D6-30AF9B0AEB24}"/>
                  </a:ext>
                </a:extLst>
              </p:cNvPr>
              <p:cNvCxnSpPr>
                <a:cxnSpLocks/>
              </p:cNvCxnSpPr>
              <p:nvPr/>
            </p:nvCxnSpPr>
            <p:spPr>
              <a:xfrm>
                <a:off x="5022887" y="1667056"/>
                <a:ext cx="677543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6" name="Straight Connector 255">
                <a:extLst>
                  <a:ext uri="{FF2B5EF4-FFF2-40B4-BE49-F238E27FC236}">
                    <a16:creationId xmlns:a16="http://schemas.microsoft.com/office/drawing/2014/main" id="{81D7E90F-6FB3-4496-9269-66CD4E9957E1}"/>
                  </a:ext>
                </a:extLst>
              </p:cNvPr>
              <p:cNvCxnSpPr>
                <a:cxnSpLocks/>
              </p:cNvCxnSpPr>
              <p:nvPr/>
            </p:nvCxnSpPr>
            <p:spPr>
              <a:xfrm>
                <a:off x="4713609" y="1818878"/>
                <a:ext cx="723711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7" name="Straight Connector 256">
                <a:extLst>
                  <a:ext uri="{FF2B5EF4-FFF2-40B4-BE49-F238E27FC236}">
                    <a16:creationId xmlns:a16="http://schemas.microsoft.com/office/drawing/2014/main" id="{B2A8CC94-481F-4BD7-97FE-B06306D74939}"/>
                  </a:ext>
                </a:extLst>
              </p:cNvPr>
              <p:cNvCxnSpPr>
                <a:cxnSpLocks/>
              </p:cNvCxnSpPr>
              <p:nvPr/>
            </p:nvCxnSpPr>
            <p:spPr>
              <a:xfrm>
                <a:off x="4413290" y="1964482"/>
                <a:ext cx="768983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50" name="Oval 249">
              <a:extLst>
                <a:ext uri="{FF2B5EF4-FFF2-40B4-BE49-F238E27FC236}">
                  <a16:creationId xmlns:a16="http://schemas.microsoft.com/office/drawing/2014/main" id="{F213134D-7A52-4609-A3D2-D6FBFE944BD4}"/>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D1</a:t>
              </a:r>
            </a:p>
          </p:txBody>
        </p:sp>
        <p:sp>
          <p:nvSpPr>
            <p:cNvPr id="251" name="Oval 250">
              <a:extLst>
                <a:ext uri="{FF2B5EF4-FFF2-40B4-BE49-F238E27FC236}">
                  <a16:creationId xmlns:a16="http://schemas.microsoft.com/office/drawing/2014/main" id="{FE6C027A-ADF9-4ED3-BCAD-5A03D6AE153B}"/>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D2</a:t>
              </a:r>
            </a:p>
          </p:txBody>
        </p:sp>
        <p:sp>
          <p:nvSpPr>
            <p:cNvPr id="252" name="Oval 251">
              <a:extLst>
                <a:ext uri="{FF2B5EF4-FFF2-40B4-BE49-F238E27FC236}">
                  <a16:creationId xmlns:a16="http://schemas.microsoft.com/office/drawing/2014/main" id="{0BF5ED05-207B-473D-A768-218AB5AE054C}"/>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D3</a:t>
              </a:r>
            </a:p>
          </p:txBody>
        </p:sp>
        <p:sp>
          <p:nvSpPr>
            <p:cNvPr id="253" name="Oval 252">
              <a:extLst>
                <a:ext uri="{FF2B5EF4-FFF2-40B4-BE49-F238E27FC236}">
                  <a16:creationId xmlns:a16="http://schemas.microsoft.com/office/drawing/2014/main" id="{6653A6E0-E407-44F3-B902-01319524D627}"/>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D4</a:t>
              </a:r>
            </a:p>
          </p:txBody>
        </p:sp>
      </p:grpSp>
      <p:cxnSp>
        <p:nvCxnSpPr>
          <p:cNvPr id="258" name="Straight Connector 257">
            <a:extLst>
              <a:ext uri="{FF2B5EF4-FFF2-40B4-BE49-F238E27FC236}">
                <a16:creationId xmlns:a16="http://schemas.microsoft.com/office/drawing/2014/main" id="{C0353860-81EA-453E-8F1B-DEC99122DA69}"/>
              </a:ext>
            </a:extLst>
          </p:cNvPr>
          <p:cNvCxnSpPr>
            <a:cxnSpLocks/>
          </p:cNvCxnSpPr>
          <p:nvPr/>
        </p:nvCxnSpPr>
        <p:spPr>
          <a:xfrm flipH="1">
            <a:off x="1714051" y="4280053"/>
            <a:ext cx="984468"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871AD2F-9073-42ED-8233-300B697C3032}"/>
              </a:ext>
            </a:extLst>
          </p:cNvPr>
          <p:cNvCxnSpPr>
            <a:cxnSpLocks/>
          </p:cNvCxnSpPr>
          <p:nvPr/>
        </p:nvCxnSpPr>
        <p:spPr>
          <a:xfrm>
            <a:off x="1866451" y="2155835"/>
            <a:ext cx="0" cy="197181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446C6F98-AF83-4FAE-AB4A-5AC57811080A}"/>
              </a:ext>
            </a:extLst>
          </p:cNvPr>
          <p:cNvGrpSpPr/>
          <p:nvPr/>
        </p:nvGrpSpPr>
        <p:grpSpPr>
          <a:xfrm>
            <a:off x="4208897" y="1356205"/>
            <a:ext cx="6963707" cy="1255068"/>
            <a:chOff x="4208897" y="1356204"/>
            <a:chExt cx="6963706" cy="1255068"/>
          </a:xfrm>
        </p:grpSpPr>
        <p:grpSp>
          <p:nvGrpSpPr>
            <p:cNvPr id="72" name="Group 71">
              <a:extLst>
                <a:ext uri="{FF2B5EF4-FFF2-40B4-BE49-F238E27FC236}">
                  <a16:creationId xmlns:a16="http://schemas.microsoft.com/office/drawing/2014/main" id="{11B93A5D-74C4-482A-AD7E-D3E468E9578E}"/>
                </a:ext>
              </a:extLst>
            </p:cNvPr>
            <p:cNvGrpSpPr/>
            <p:nvPr/>
          </p:nvGrpSpPr>
          <p:grpSpPr>
            <a:xfrm flipH="1">
              <a:off x="10085295" y="1356204"/>
              <a:ext cx="1087308" cy="1255068"/>
              <a:chOff x="10085295" y="1351720"/>
              <a:chExt cx="1087308" cy="1255068"/>
            </a:xfrm>
          </p:grpSpPr>
          <p:cxnSp>
            <p:nvCxnSpPr>
              <p:cNvPr id="244" name="Straight Connector 243">
                <a:extLst>
                  <a:ext uri="{FF2B5EF4-FFF2-40B4-BE49-F238E27FC236}">
                    <a16:creationId xmlns:a16="http://schemas.microsoft.com/office/drawing/2014/main" id="{163D71B0-2C1E-49E0-93B1-7C3D06C28A1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5" name="Straight Connector 244">
                <a:extLst>
                  <a:ext uri="{FF2B5EF4-FFF2-40B4-BE49-F238E27FC236}">
                    <a16:creationId xmlns:a16="http://schemas.microsoft.com/office/drawing/2014/main" id="{4AAB5723-ACFB-4945-9659-1F227E367DA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6" name="Straight Connector 245">
                <a:extLst>
                  <a:ext uri="{FF2B5EF4-FFF2-40B4-BE49-F238E27FC236}">
                    <a16:creationId xmlns:a16="http://schemas.microsoft.com/office/drawing/2014/main" id="{00907660-22B1-4D48-9007-23E97D60AA6C}"/>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7" name="Straight Connector 246">
                <a:extLst>
                  <a:ext uri="{FF2B5EF4-FFF2-40B4-BE49-F238E27FC236}">
                    <a16:creationId xmlns:a16="http://schemas.microsoft.com/office/drawing/2014/main" id="{BDB37F7A-E063-4A45-9AF3-F53E5711068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67" name="Group 66">
                <a:extLst>
                  <a:ext uri="{FF2B5EF4-FFF2-40B4-BE49-F238E27FC236}">
                    <a16:creationId xmlns:a16="http://schemas.microsoft.com/office/drawing/2014/main" id="{04EA92E6-AC2E-4004-9D10-E53010735A8C}"/>
                  </a:ext>
                </a:extLst>
              </p:cNvPr>
              <p:cNvGrpSpPr/>
              <p:nvPr/>
            </p:nvGrpSpPr>
            <p:grpSpPr>
              <a:xfrm>
                <a:off x="10085295" y="2436673"/>
                <a:ext cx="1087308" cy="170115"/>
                <a:chOff x="10085295" y="2436673"/>
                <a:chExt cx="1087308" cy="170115"/>
              </a:xfrm>
            </p:grpSpPr>
            <p:grpSp>
              <p:nvGrpSpPr>
                <p:cNvPr id="65" name="Group 64">
                  <a:extLst>
                    <a:ext uri="{FF2B5EF4-FFF2-40B4-BE49-F238E27FC236}">
                      <a16:creationId xmlns:a16="http://schemas.microsoft.com/office/drawing/2014/main" id="{264822B5-0ACF-4F3B-B560-2880D0989818}"/>
                    </a:ext>
                  </a:extLst>
                </p:cNvPr>
                <p:cNvGrpSpPr/>
                <p:nvPr/>
              </p:nvGrpSpPr>
              <p:grpSpPr>
                <a:xfrm>
                  <a:off x="10085295" y="2436673"/>
                  <a:ext cx="170111" cy="170115"/>
                  <a:chOff x="10085295" y="2429950"/>
                  <a:chExt cx="170111" cy="170115"/>
                </a:xfrm>
              </p:grpSpPr>
              <p:cxnSp>
                <p:nvCxnSpPr>
                  <p:cNvPr id="271" name="Straight Connector 270">
                    <a:extLst>
                      <a:ext uri="{FF2B5EF4-FFF2-40B4-BE49-F238E27FC236}">
                        <a16:creationId xmlns:a16="http://schemas.microsoft.com/office/drawing/2014/main" id="{1727D2B3-2ED9-478C-9087-2E911FF26BC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2" name="Straight Connector 271">
                    <a:extLst>
                      <a:ext uri="{FF2B5EF4-FFF2-40B4-BE49-F238E27FC236}">
                        <a16:creationId xmlns:a16="http://schemas.microsoft.com/office/drawing/2014/main" id="{92E7A42D-5EE3-4FCB-AB16-C8BED2CAB9B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3" name="Straight Connector 272">
                    <a:extLst>
                      <a:ext uri="{FF2B5EF4-FFF2-40B4-BE49-F238E27FC236}">
                        <a16:creationId xmlns:a16="http://schemas.microsoft.com/office/drawing/2014/main" id="{C5700806-4BC3-4AB7-948B-97E7B64EBEE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89" name="Group 288">
                  <a:extLst>
                    <a:ext uri="{FF2B5EF4-FFF2-40B4-BE49-F238E27FC236}">
                      <a16:creationId xmlns:a16="http://schemas.microsoft.com/office/drawing/2014/main" id="{FBE8182D-F78A-417B-8EE0-2D39599FB7CB}"/>
                    </a:ext>
                  </a:extLst>
                </p:cNvPr>
                <p:cNvGrpSpPr/>
                <p:nvPr/>
              </p:nvGrpSpPr>
              <p:grpSpPr>
                <a:xfrm>
                  <a:off x="10391027" y="2436673"/>
                  <a:ext cx="170111" cy="170115"/>
                  <a:chOff x="10085295" y="2429950"/>
                  <a:chExt cx="170111" cy="170115"/>
                </a:xfrm>
              </p:grpSpPr>
              <p:cxnSp>
                <p:nvCxnSpPr>
                  <p:cNvPr id="290" name="Straight Connector 289">
                    <a:extLst>
                      <a:ext uri="{FF2B5EF4-FFF2-40B4-BE49-F238E27FC236}">
                        <a16:creationId xmlns:a16="http://schemas.microsoft.com/office/drawing/2014/main" id="{3A725FC7-CFA3-410C-8B77-94260CE85FF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1" name="Straight Connector 290">
                    <a:extLst>
                      <a:ext uri="{FF2B5EF4-FFF2-40B4-BE49-F238E27FC236}">
                        <a16:creationId xmlns:a16="http://schemas.microsoft.com/office/drawing/2014/main" id="{C9DB8026-0D78-4C66-9E2C-DD7D429B832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2" name="Straight Connector 291">
                    <a:extLst>
                      <a:ext uri="{FF2B5EF4-FFF2-40B4-BE49-F238E27FC236}">
                        <a16:creationId xmlns:a16="http://schemas.microsoft.com/office/drawing/2014/main" id="{72558DA5-AA12-4591-B0EC-84A359C4B84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3" name="Group 292">
                  <a:extLst>
                    <a:ext uri="{FF2B5EF4-FFF2-40B4-BE49-F238E27FC236}">
                      <a16:creationId xmlns:a16="http://schemas.microsoft.com/office/drawing/2014/main" id="{9095FE3F-A3DE-4BF8-81C0-43A6E76BDAF5}"/>
                    </a:ext>
                  </a:extLst>
                </p:cNvPr>
                <p:cNvGrpSpPr/>
                <p:nvPr/>
              </p:nvGrpSpPr>
              <p:grpSpPr>
                <a:xfrm>
                  <a:off x="10696759" y="2436673"/>
                  <a:ext cx="170111" cy="170115"/>
                  <a:chOff x="10085295" y="2429950"/>
                  <a:chExt cx="170111" cy="170115"/>
                </a:xfrm>
              </p:grpSpPr>
              <p:cxnSp>
                <p:nvCxnSpPr>
                  <p:cNvPr id="294" name="Straight Connector 293">
                    <a:extLst>
                      <a:ext uri="{FF2B5EF4-FFF2-40B4-BE49-F238E27FC236}">
                        <a16:creationId xmlns:a16="http://schemas.microsoft.com/office/drawing/2014/main" id="{1E135313-610F-4349-84F1-DB22329665F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5" name="Straight Connector 294">
                    <a:extLst>
                      <a:ext uri="{FF2B5EF4-FFF2-40B4-BE49-F238E27FC236}">
                        <a16:creationId xmlns:a16="http://schemas.microsoft.com/office/drawing/2014/main" id="{6C53A309-7C4A-4D33-85B0-773D20436B1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6" name="Straight Connector 295">
                    <a:extLst>
                      <a:ext uri="{FF2B5EF4-FFF2-40B4-BE49-F238E27FC236}">
                        <a16:creationId xmlns:a16="http://schemas.microsoft.com/office/drawing/2014/main" id="{F739A537-D895-490C-955B-40F5D74473A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7" name="Group 296">
                  <a:extLst>
                    <a:ext uri="{FF2B5EF4-FFF2-40B4-BE49-F238E27FC236}">
                      <a16:creationId xmlns:a16="http://schemas.microsoft.com/office/drawing/2014/main" id="{45FF0ACD-65EE-4BFF-9BCD-8FB7362395EB}"/>
                    </a:ext>
                  </a:extLst>
                </p:cNvPr>
                <p:cNvGrpSpPr/>
                <p:nvPr/>
              </p:nvGrpSpPr>
              <p:grpSpPr>
                <a:xfrm>
                  <a:off x="11002492" y="2436673"/>
                  <a:ext cx="170111" cy="170115"/>
                  <a:chOff x="10085295" y="2429950"/>
                  <a:chExt cx="170111" cy="170115"/>
                </a:xfrm>
              </p:grpSpPr>
              <p:cxnSp>
                <p:nvCxnSpPr>
                  <p:cNvPr id="298" name="Straight Connector 297">
                    <a:extLst>
                      <a:ext uri="{FF2B5EF4-FFF2-40B4-BE49-F238E27FC236}">
                        <a16:creationId xmlns:a16="http://schemas.microsoft.com/office/drawing/2014/main" id="{CF4EE9A7-D067-4912-844E-B89E40BA491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9" name="Straight Connector 298">
                    <a:extLst>
                      <a:ext uri="{FF2B5EF4-FFF2-40B4-BE49-F238E27FC236}">
                        <a16:creationId xmlns:a16="http://schemas.microsoft.com/office/drawing/2014/main" id="{62CDCF78-6787-4BB5-A098-A5C48D9B8C1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00" name="Straight Connector 299">
                    <a:extLst>
                      <a:ext uri="{FF2B5EF4-FFF2-40B4-BE49-F238E27FC236}">
                        <a16:creationId xmlns:a16="http://schemas.microsoft.com/office/drawing/2014/main" id="{78664EA4-1593-4AE2-9A43-CF2C34EFF55A}"/>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18" name="Group 317">
              <a:extLst>
                <a:ext uri="{FF2B5EF4-FFF2-40B4-BE49-F238E27FC236}">
                  <a16:creationId xmlns:a16="http://schemas.microsoft.com/office/drawing/2014/main" id="{CD3789A1-1258-4044-898B-8B3AB15738E7}"/>
                </a:ext>
              </a:extLst>
            </p:cNvPr>
            <p:cNvGrpSpPr/>
            <p:nvPr/>
          </p:nvGrpSpPr>
          <p:grpSpPr>
            <a:xfrm flipH="1">
              <a:off x="8126495" y="1356204"/>
              <a:ext cx="1087308" cy="1255068"/>
              <a:chOff x="10085295" y="1351720"/>
              <a:chExt cx="1087308" cy="1255068"/>
            </a:xfrm>
          </p:grpSpPr>
          <p:cxnSp>
            <p:nvCxnSpPr>
              <p:cNvPr id="319" name="Straight Connector 318">
                <a:extLst>
                  <a:ext uri="{FF2B5EF4-FFF2-40B4-BE49-F238E27FC236}">
                    <a16:creationId xmlns:a16="http://schemas.microsoft.com/office/drawing/2014/main" id="{6A5A40AF-7F1F-47CF-9AFB-B326F5FE2D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0" name="Straight Connector 319">
                <a:extLst>
                  <a:ext uri="{FF2B5EF4-FFF2-40B4-BE49-F238E27FC236}">
                    <a16:creationId xmlns:a16="http://schemas.microsoft.com/office/drawing/2014/main" id="{53085796-C9AF-4352-A4E7-73D8E5766EAD}"/>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1" name="Straight Connector 320">
                <a:extLst>
                  <a:ext uri="{FF2B5EF4-FFF2-40B4-BE49-F238E27FC236}">
                    <a16:creationId xmlns:a16="http://schemas.microsoft.com/office/drawing/2014/main" id="{0A80A371-A4E7-40F4-B1CB-55F23410E20D}"/>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2" name="Straight Connector 321">
                <a:extLst>
                  <a:ext uri="{FF2B5EF4-FFF2-40B4-BE49-F238E27FC236}">
                    <a16:creationId xmlns:a16="http://schemas.microsoft.com/office/drawing/2014/main" id="{97407500-A358-40C6-A063-439EF99D2083}"/>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23" name="Group 322">
                <a:extLst>
                  <a:ext uri="{FF2B5EF4-FFF2-40B4-BE49-F238E27FC236}">
                    <a16:creationId xmlns:a16="http://schemas.microsoft.com/office/drawing/2014/main" id="{4292A5F2-7E80-460A-AEF2-B27FE6016C62}"/>
                  </a:ext>
                </a:extLst>
              </p:cNvPr>
              <p:cNvGrpSpPr/>
              <p:nvPr/>
            </p:nvGrpSpPr>
            <p:grpSpPr>
              <a:xfrm>
                <a:off x="10085295" y="2436673"/>
                <a:ext cx="1087308" cy="170115"/>
                <a:chOff x="10085295" y="2436673"/>
                <a:chExt cx="1087308" cy="170115"/>
              </a:xfrm>
            </p:grpSpPr>
            <p:grpSp>
              <p:nvGrpSpPr>
                <p:cNvPr id="324" name="Group 323">
                  <a:extLst>
                    <a:ext uri="{FF2B5EF4-FFF2-40B4-BE49-F238E27FC236}">
                      <a16:creationId xmlns:a16="http://schemas.microsoft.com/office/drawing/2014/main" id="{47D2ADF2-430A-4192-A611-F82698FE522D}"/>
                    </a:ext>
                  </a:extLst>
                </p:cNvPr>
                <p:cNvGrpSpPr/>
                <p:nvPr/>
              </p:nvGrpSpPr>
              <p:grpSpPr>
                <a:xfrm>
                  <a:off x="10085295" y="2436673"/>
                  <a:ext cx="170111" cy="170115"/>
                  <a:chOff x="10085295" y="2429950"/>
                  <a:chExt cx="170111" cy="170115"/>
                </a:xfrm>
              </p:grpSpPr>
              <p:cxnSp>
                <p:nvCxnSpPr>
                  <p:cNvPr id="337" name="Straight Connector 336">
                    <a:extLst>
                      <a:ext uri="{FF2B5EF4-FFF2-40B4-BE49-F238E27FC236}">
                        <a16:creationId xmlns:a16="http://schemas.microsoft.com/office/drawing/2014/main" id="{A506C03E-F9CA-4D5C-A6D8-28C01CD4BA0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8" name="Straight Connector 337">
                    <a:extLst>
                      <a:ext uri="{FF2B5EF4-FFF2-40B4-BE49-F238E27FC236}">
                        <a16:creationId xmlns:a16="http://schemas.microsoft.com/office/drawing/2014/main" id="{1E4ADC70-C59C-403D-8D06-0F4E9D3788B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9" name="Straight Connector 338">
                    <a:extLst>
                      <a:ext uri="{FF2B5EF4-FFF2-40B4-BE49-F238E27FC236}">
                        <a16:creationId xmlns:a16="http://schemas.microsoft.com/office/drawing/2014/main" id="{B6DC0D61-D3F5-4CE0-9D6A-99EBDC7EA8D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5" name="Group 324">
                  <a:extLst>
                    <a:ext uri="{FF2B5EF4-FFF2-40B4-BE49-F238E27FC236}">
                      <a16:creationId xmlns:a16="http://schemas.microsoft.com/office/drawing/2014/main" id="{571BFDB5-C4E0-41FD-AB47-AE5DFE2082C1}"/>
                    </a:ext>
                  </a:extLst>
                </p:cNvPr>
                <p:cNvGrpSpPr/>
                <p:nvPr/>
              </p:nvGrpSpPr>
              <p:grpSpPr>
                <a:xfrm>
                  <a:off x="10391027" y="2436673"/>
                  <a:ext cx="170111" cy="170115"/>
                  <a:chOff x="10085295" y="2429950"/>
                  <a:chExt cx="170111" cy="170115"/>
                </a:xfrm>
              </p:grpSpPr>
              <p:cxnSp>
                <p:nvCxnSpPr>
                  <p:cNvPr id="334" name="Straight Connector 333">
                    <a:extLst>
                      <a:ext uri="{FF2B5EF4-FFF2-40B4-BE49-F238E27FC236}">
                        <a16:creationId xmlns:a16="http://schemas.microsoft.com/office/drawing/2014/main" id="{E1798EDB-8594-4CCA-BEA0-099B0790193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5" name="Straight Connector 334">
                    <a:extLst>
                      <a:ext uri="{FF2B5EF4-FFF2-40B4-BE49-F238E27FC236}">
                        <a16:creationId xmlns:a16="http://schemas.microsoft.com/office/drawing/2014/main" id="{D638F26C-9154-4AEE-961E-08A10BC055F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6" name="Straight Connector 335">
                    <a:extLst>
                      <a:ext uri="{FF2B5EF4-FFF2-40B4-BE49-F238E27FC236}">
                        <a16:creationId xmlns:a16="http://schemas.microsoft.com/office/drawing/2014/main" id="{069474E9-93DD-4E42-B27C-9ACD87EEDBD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6" name="Group 325">
                  <a:extLst>
                    <a:ext uri="{FF2B5EF4-FFF2-40B4-BE49-F238E27FC236}">
                      <a16:creationId xmlns:a16="http://schemas.microsoft.com/office/drawing/2014/main" id="{F6C26973-6708-4C95-8801-8291ED75865A}"/>
                    </a:ext>
                  </a:extLst>
                </p:cNvPr>
                <p:cNvGrpSpPr/>
                <p:nvPr/>
              </p:nvGrpSpPr>
              <p:grpSpPr>
                <a:xfrm>
                  <a:off x="10696759" y="2436673"/>
                  <a:ext cx="170111" cy="170115"/>
                  <a:chOff x="10085295" y="2429950"/>
                  <a:chExt cx="170111" cy="170115"/>
                </a:xfrm>
              </p:grpSpPr>
              <p:cxnSp>
                <p:nvCxnSpPr>
                  <p:cNvPr id="331" name="Straight Connector 330">
                    <a:extLst>
                      <a:ext uri="{FF2B5EF4-FFF2-40B4-BE49-F238E27FC236}">
                        <a16:creationId xmlns:a16="http://schemas.microsoft.com/office/drawing/2014/main" id="{FE8B961D-2366-4852-9B01-DCB805387C1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2" name="Straight Connector 331">
                    <a:extLst>
                      <a:ext uri="{FF2B5EF4-FFF2-40B4-BE49-F238E27FC236}">
                        <a16:creationId xmlns:a16="http://schemas.microsoft.com/office/drawing/2014/main" id="{DA8A646C-053B-47E7-85EF-7C925C6108C2}"/>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3" name="Straight Connector 332">
                    <a:extLst>
                      <a:ext uri="{FF2B5EF4-FFF2-40B4-BE49-F238E27FC236}">
                        <a16:creationId xmlns:a16="http://schemas.microsoft.com/office/drawing/2014/main" id="{716FBDFB-DF8F-4EAB-84FE-FBB61303BD1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7" name="Group 326">
                  <a:extLst>
                    <a:ext uri="{FF2B5EF4-FFF2-40B4-BE49-F238E27FC236}">
                      <a16:creationId xmlns:a16="http://schemas.microsoft.com/office/drawing/2014/main" id="{128B2EAA-A4CD-4F93-87A6-964BBCCFF541}"/>
                    </a:ext>
                  </a:extLst>
                </p:cNvPr>
                <p:cNvGrpSpPr/>
                <p:nvPr/>
              </p:nvGrpSpPr>
              <p:grpSpPr>
                <a:xfrm>
                  <a:off x="11002492" y="2436673"/>
                  <a:ext cx="170111" cy="170115"/>
                  <a:chOff x="10085295" y="2429950"/>
                  <a:chExt cx="170111" cy="170115"/>
                </a:xfrm>
              </p:grpSpPr>
              <p:cxnSp>
                <p:nvCxnSpPr>
                  <p:cNvPr id="328" name="Straight Connector 327">
                    <a:extLst>
                      <a:ext uri="{FF2B5EF4-FFF2-40B4-BE49-F238E27FC236}">
                        <a16:creationId xmlns:a16="http://schemas.microsoft.com/office/drawing/2014/main" id="{A59CB654-9D4C-43BC-9C1B-B52A5D8EE8F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29" name="Straight Connector 328">
                    <a:extLst>
                      <a:ext uri="{FF2B5EF4-FFF2-40B4-BE49-F238E27FC236}">
                        <a16:creationId xmlns:a16="http://schemas.microsoft.com/office/drawing/2014/main" id="{76207ACC-7A44-40A0-BBEB-1F4A3665C770}"/>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0" name="Straight Connector 329">
                    <a:extLst>
                      <a:ext uri="{FF2B5EF4-FFF2-40B4-BE49-F238E27FC236}">
                        <a16:creationId xmlns:a16="http://schemas.microsoft.com/office/drawing/2014/main" id="{C6FDD702-F1A8-482B-A4EC-048F4FFA54A1}"/>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40" name="Group 339">
              <a:extLst>
                <a:ext uri="{FF2B5EF4-FFF2-40B4-BE49-F238E27FC236}">
                  <a16:creationId xmlns:a16="http://schemas.microsoft.com/office/drawing/2014/main" id="{12B22C60-2D77-4C5D-92FC-DEC40D5BBBA5}"/>
                </a:ext>
              </a:extLst>
            </p:cNvPr>
            <p:cNvGrpSpPr/>
            <p:nvPr/>
          </p:nvGrpSpPr>
          <p:grpSpPr>
            <a:xfrm flipH="1">
              <a:off x="6167696" y="1356204"/>
              <a:ext cx="1087308" cy="1255068"/>
              <a:chOff x="10085295" y="1351720"/>
              <a:chExt cx="1087308" cy="1255068"/>
            </a:xfrm>
          </p:grpSpPr>
          <p:cxnSp>
            <p:nvCxnSpPr>
              <p:cNvPr id="341" name="Straight Connector 340">
                <a:extLst>
                  <a:ext uri="{FF2B5EF4-FFF2-40B4-BE49-F238E27FC236}">
                    <a16:creationId xmlns:a16="http://schemas.microsoft.com/office/drawing/2014/main" id="{0F73B1B2-FC6B-47B8-AF45-518542F85CE7}"/>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2" name="Straight Connector 341">
                <a:extLst>
                  <a:ext uri="{FF2B5EF4-FFF2-40B4-BE49-F238E27FC236}">
                    <a16:creationId xmlns:a16="http://schemas.microsoft.com/office/drawing/2014/main" id="{DF82A606-9DCE-4822-BF56-EAF37079D3F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3" name="Straight Connector 342">
                <a:extLst>
                  <a:ext uri="{FF2B5EF4-FFF2-40B4-BE49-F238E27FC236}">
                    <a16:creationId xmlns:a16="http://schemas.microsoft.com/office/drawing/2014/main" id="{E95491F3-6E49-4737-885C-F4B7872125E9}"/>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4" name="Straight Connector 343">
                <a:extLst>
                  <a:ext uri="{FF2B5EF4-FFF2-40B4-BE49-F238E27FC236}">
                    <a16:creationId xmlns:a16="http://schemas.microsoft.com/office/drawing/2014/main" id="{3EAF5106-5F09-4975-9553-01118596FA65}"/>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45" name="Group 344">
                <a:extLst>
                  <a:ext uri="{FF2B5EF4-FFF2-40B4-BE49-F238E27FC236}">
                    <a16:creationId xmlns:a16="http://schemas.microsoft.com/office/drawing/2014/main" id="{E7D1ED6A-8AF9-4B6D-A8AE-9DC814DDF758}"/>
                  </a:ext>
                </a:extLst>
              </p:cNvPr>
              <p:cNvGrpSpPr/>
              <p:nvPr/>
            </p:nvGrpSpPr>
            <p:grpSpPr>
              <a:xfrm>
                <a:off x="10085295" y="2436673"/>
                <a:ext cx="1087308" cy="170115"/>
                <a:chOff x="10085295" y="2436673"/>
                <a:chExt cx="1087308" cy="170115"/>
              </a:xfrm>
            </p:grpSpPr>
            <p:grpSp>
              <p:nvGrpSpPr>
                <p:cNvPr id="346" name="Group 345">
                  <a:extLst>
                    <a:ext uri="{FF2B5EF4-FFF2-40B4-BE49-F238E27FC236}">
                      <a16:creationId xmlns:a16="http://schemas.microsoft.com/office/drawing/2014/main" id="{164C9CB7-4336-4814-AD26-25C99317EBCE}"/>
                    </a:ext>
                  </a:extLst>
                </p:cNvPr>
                <p:cNvGrpSpPr/>
                <p:nvPr/>
              </p:nvGrpSpPr>
              <p:grpSpPr>
                <a:xfrm>
                  <a:off x="10085295" y="2436673"/>
                  <a:ext cx="170111" cy="170115"/>
                  <a:chOff x="10085295" y="2429950"/>
                  <a:chExt cx="170111" cy="170115"/>
                </a:xfrm>
              </p:grpSpPr>
              <p:cxnSp>
                <p:nvCxnSpPr>
                  <p:cNvPr id="359" name="Straight Connector 358">
                    <a:extLst>
                      <a:ext uri="{FF2B5EF4-FFF2-40B4-BE49-F238E27FC236}">
                        <a16:creationId xmlns:a16="http://schemas.microsoft.com/office/drawing/2014/main" id="{345BA626-2D76-4D9A-A825-D8420040FDB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0" name="Straight Connector 359">
                    <a:extLst>
                      <a:ext uri="{FF2B5EF4-FFF2-40B4-BE49-F238E27FC236}">
                        <a16:creationId xmlns:a16="http://schemas.microsoft.com/office/drawing/2014/main" id="{A886F5FF-7956-4BB7-A0F3-9C084B84C16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1" name="Straight Connector 360">
                    <a:extLst>
                      <a:ext uri="{FF2B5EF4-FFF2-40B4-BE49-F238E27FC236}">
                        <a16:creationId xmlns:a16="http://schemas.microsoft.com/office/drawing/2014/main" id="{FBF13600-A1F2-49F3-8606-16EDF965177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7" name="Group 346">
                  <a:extLst>
                    <a:ext uri="{FF2B5EF4-FFF2-40B4-BE49-F238E27FC236}">
                      <a16:creationId xmlns:a16="http://schemas.microsoft.com/office/drawing/2014/main" id="{53DC116F-4BC8-4BC1-A826-012FB6D8550C}"/>
                    </a:ext>
                  </a:extLst>
                </p:cNvPr>
                <p:cNvGrpSpPr/>
                <p:nvPr/>
              </p:nvGrpSpPr>
              <p:grpSpPr>
                <a:xfrm>
                  <a:off x="10391027" y="2436673"/>
                  <a:ext cx="170111" cy="170115"/>
                  <a:chOff x="10085295" y="2429950"/>
                  <a:chExt cx="170111" cy="170115"/>
                </a:xfrm>
              </p:grpSpPr>
              <p:cxnSp>
                <p:nvCxnSpPr>
                  <p:cNvPr id="356" name="Straight Connector 355">
                    <a:extLst>
                      <a:ext uri="{FF2B5EF4-FFF2-40B4-BE49-F238E27FC236}">
                        <a16:creationId xmlns:a16="http://schemas.microsoft.com/office/drawing/2014/main" id="{A507D673-036F-4A94-9FEC-F817A1EBDEFD}"/>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7" name="Straight Connector 356">
                    <a:extLst>
                      <a:ext uri="{FF2B5EF4-FFF2-40B4-BE49-F238E27FC236}">
                        <a16:creationId xmlns:a16="http://schemas.microsoft.com/office/drawing/2014/main" id="{11A3A08C-1C62-4804-9A97-45A7B947E4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8" name="Straight Connector 357">
                    <a:extLst>
                      <a:ext uri="{FF2B5EF4-FFF2-40B4-BE49-F238E27FC236}">
                        <a16:creationId xmlns:a16="http://schemas.microsoft.com/office/drawing/2014/main" id="{756EE0B7-CAD7-451B-A9F8-0478EABEDBE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8" name="Group 347">
                  <a:extLst>
                    <a:ext uri="{FF2B5EF4-FFF2-40B4-BE49-F238E27FC236}">
                      <a16:creationId xmlns:a16="http://schemas.microsoft.com/office/drawing/2014/main" id="{94526DDF-8405-498B-AD26-18893F468E48}"/>
                    </a:ext>
                  </a:extLst>
                </p:cNvPr>
                <p:cNvGrpSpPr/>
                <p:nvPr/>
              </p:nvGrpSpPr>
              <p:grpSpPr>
                <a:xfrm>
                  <a:off x="10696759" y="2436673"/>
                  <a:ext cx="170111" cy="170115"/>
                  <a:chOff x="10085295" y="2429950"/>
                  <a:chExt cx="170111" cy="170115"/>
                </a:xfrm>
              </p:grpSpPr>
              <p:cxnSp>
                <p:nvCxnSpPr>
                  <p:cNvPr id="353" name="Straight Connector 352">
                    <a:extLst>
                      <a:ext uri="{FF2B5EF4-FFF2-40B4-BE49-F238E27FC236}">
                        <a16:creationId xmlns:a16="http://schemas.microsoft.com/office/drawing/2014/main" id="{D6092876-AF06-4A4F-A4C9-1C4605F0156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4" name="Straight Connector 353">
                    <a:extLst>
                      <a:ext uri="{FF2B5EF4-FFF2-40B4-BE49-F238E27FC236}">
                        <a16:creationId xmlns:a16="http://schemas.microsoft.com/office/drawing/2014/main" id="{16886088-3BB3-415C-B064-FCBFACE12FA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5" name="Straight Connector 354">
                    <a:extLst>
                      <a:ext uri="{FF2B5EF4-FFF2-40B4-BE49-F238E27FC236}">
                        <a16:creationId xmlns:a16="http://schemas.microsoft.com/office/drawing/2014/main" id="{C8F7B777-A169-4178-833D-6CF90173BB7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9" name="Group 348">
                  <a:extLst>
                    <a:ext uri="{FF2B5EF4-FFF2-40B4-BE49-F238E27FC236}">
                      <a16:creationId xmlns:a16="http://schemas.microsoft.com/office/drawing/2014/main" id="{AA6955E0-7066-481D-B2C1-8876D15004D3}"/>
                    </a:ext>
                  </a:extLst>
                </p:cNvPr>
                <p:cNvGrpSpPr/>
                <p:nvPr/>
              </p:nvGrpSpPr>
              <p:grpSpPr>
                <a:xfrm>
                  <a:off x="11002492" y="2436673"/>
                  <a:ext cx="170111" cy="170115"/>
                  <a:chOff x="10085295" y="2429950"/>
                  <a:chExt cx="170111" cy="170115"/>
                </a:xfrm>
              </p:grpSpPr>
              <p:cxnSp>
                <p:nvCxnSpPr>
                  <p:cNvPr id="350" name="Straight Connector 349">
                    <a:extLst>
                      <a:ext uri="{FF2B5EF4-FFF2-40B4-BE49-F238E27FC236}">
                        <a16:creationId xmlns:a16="http://schemas.microsoft.com/office/drawing/2014/main" id="{AAEDE115-52F0-4AEF-B7D0-A87F6945E84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1" name="Straight Connector 350">
                    <a:extLst>
                      <a:ext uri="{FF2B5EF4-FFF2-40B4-BE49-F238E27FC236}">
                        <a16:creationId xmlns:a16="http://schemas.microsoft.com/office/drawing/2014/main" id="{F9C021B5-9657-4850-8E68-BBDF8CE823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2" name="Straight Connector 351">
                    <a:extLst>
                      <a:ext uri="{FF2B5EF4-FFF2-40B4-BE49-F238E27FC236}">
                        <a16:creationId xmlns:a16="http://schemas.microsoft.com/office/drawing/2014/main" id="{813398AB-EC46-41A9-80D3-7A296065883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62" name="Group 361">
              <a:extLst>
                <a:ext uri="{FF2B5EF4-FFF2-40B4-BE49-F238E27FC236}">
                  <a16:creationId xmlns:a16="http://schemas.microsoft.com/office/drawing/2014/main" id="{C1CA3403-771E-4A34-ABDE-D86AF619CEB2}"/>
                </a:ext>
              </a:extLst>
            </p:cNvPr>
            <p:cNvGrpSpPr/>
            <p:nvPr/>
          </p:nvGrpSpPr>
          <p:grpSpPr>
            <a:xfrm flipH="1">
              <a:off x="4208897" y="1356204"/>
              <a:ext cx="1087308" cy="1255068"/>
              <a:chOff x="10085295" y="1351720"/>
              <a:chExt cx="1087308" cy="1255068"/>
            </a:xfrm>
          </p:grpSpPr>
          <p:cxnSp>
            <p:nvCxnSpPr>
              <p:cNvPr id="363" name="Straight Connector 362">
                <a:extLst>
                  <a:ext uri="{FF2B5EF4-FFF2-40B4-BE49-F238E27FC236}">
                    <a16:creationId xmlns:a16="http://schemas.microsoft.com/office/drawing/2014/main" id="{E0CC050B-6FFA-4BB9-A9F5-2E732B9131F8}"/>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4" name="Straight Connector 363">
                <a:extLst>
                  <a:ext uri="{FF2B5EF4-FFF2-40B4-BE49-F238E27FC236}">
                    <a16:creationId xmlns:a16="http://schemas.microsoft.com/office/drawing/2014/main" id="{AA82CCBC-7BF6-4DB4-AED9-B12E543D3C9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5" name="Straight Connector 364">
                <a:extLst>
                  <a:ext uri="{FF2B5EF4-FFF2-40B4-BE49-F238E27FC236}">
                    <a16:creationId xmlns:a16="http://schemas.microsoft.com/office/drawing/2014/main" id="{A02B250C-0732-44A1-9746-F5214CD4F742}"/>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6" name="Straight Connector 365">
                <a:extLst>
                  <a:ext uri="{FF2B5EF4-FFF2-40B4-BE49-F238E27FC236}">
                    <a16:creationId xmlns:a16="http://schemas.microsoft.com/office/drawing/2014/main" id="{BAF58390-603B-47FA-BB6E-99CCBB4A9D50}"/>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67" name="Group 366">
                <a:extLst>
                  <a:ext uri="{FF2B5EF4-FFF2-40B4-BE49-F238E27FC236}">
                    <a16:creationId xmlns:a16="http://schemas.microsoft.com/office/drawing/2014/main" id="{7BACBF7F-8264-41CF-AD2E-E736C8763FC8}"/>
                  </a:ext>
                </a:extLst>
              </p:cNvPr>
              <p:cNvGrpSpPr/>
              <p:nvPr/>
            </p:nvGrpSpPr>
            <p:grpSpPr>
              <a:xfrm>
                <a:off x="10085295" y="2436673"/>
                <a:ext cx="1087308" cy="170115"/>
                <a:chOff x="10085295" y="2436673"/>
                <a:chExt cx="1087308" cy="170115"/>
              </a:xfrm>
            </p:grpSpPr>
            <p:grpSp>
              <p:nvGrpSpPr>
                <p:cNvPr id="368" name="Group 367">
                  <a:extLst>
                    <a:ext uri="{FF2B5EF4-FFF2-40B4-BE49-F238E27FC236}">
                      <a16:creationId xmlns:a16="http://schemas.microsoft.com/office/drawing/2014/main" id="{4F188332-E8C2-4AC9-B8C5-5D2C7799E75D}"/>
                    </a:ext>
                  </a:extLst>
                </p:cNvPr>
                <p:cNvGrpSpPr/>
                <p:nvPr/>
              </p:nvGrpSpPr>
              <p:grpSpPr>
                <a:xfrm>
                  <a:off x="10085295" y="2436673"/>
                  <a:ext cx="170111" cy="170115"/>
                  <a:chOff x="10085295" y="2429950"/>
                  <a:chExt cx="170111" cy="170115"/>
                </a:xfrm>
              </p:grpSpPr>
              <p:cxnSp>
                <p:nvCxnSpPr>
                  <p:cNvPr id="381" name="Straight Connector 380">
                    <a:extLst>
                      <a:ext uri="{FF2B5EF4-FFF2-40B4-BE49-F238E27FC236}">
                        <a16:creationId xmlns:a16="http://schemas.microsoft.com/office/drawing/2014/main" id="{E487E084-EC12-4F08-B824-DB37ABC5CA8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2" name="Straight Connector 381">
                    <a:extLst>
                      <a:ext uri="{FF2B5EF4-FFF2-40B4-BE49-F238E27FC236}">
                        <a16:creationId xmlns:a16="http://schemas.microsoft.com/office/drawing/2014/main" id="{A405E33A-CC6B-49A9-954C-7DCBD941E59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3" name="Straight Connector 382">
                    <a:extLst>
                      <a:ext uri="{FF2B5EF4-FFF2-40B4-BE49-F238E27FC236}">
                        <a16:creationId xmlns:a16="http://schemas.microsoft.com/office/drawing/2014/main" id="{48361352-BC3E-4F74-9C9E-834604877F8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69" name="Group 368">
                  <a:extLst>
                    <a:ext uri="{FF2B5EF4-FFF2-40B4-BE49-F238E27FC236}">
                      <a16:creationId xmlns:a16="http://schemas.microsoft.com/office/drawing/2014/main" id="{E4355314-D220-4D7D-9786-E97738434F64}"/>
                    </a:ext>
                  </a:extLst>
                </p:cNvPr>
                <p:cNvGrpSpPr/>
                <p:nvPr/>
              </p:nvGrpSpPr>
              <p:grpSpPr>
                <a:xfrm>
                  <a:off x="10391027" y="2436673"/>
                  <a:ext cx="170111" cy="170115"/>
                  <a:chOff x="10085295" y="2429950"/>
                  <a:chExt cx="170111" cy="170115"/>
                </a:xfrm>
              </p:grpSpPr>
              <p:cxnSp>
                <p:nvCxnSpPr>
                  <p:cNvPr id="378" name="Straight Connector 377">
                    <a:extLst>
                      <a:ext uri="{FF2B5EF4-FFF2-40B4-BE49-F238E27FC236}">
                        <a16:creationId xmlns:a16="http://schemas.microsoft.com/office/drawing/2014/main" id="{E4C7B6A0-3810-480C-BCD6-9501DAB97E8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9" name="Straight Connector 378">
                    <a:extLst>
                      <a:ext uri="{FF2B5EF4-FFF2-40B4-BE49-F238E27FC236}">
                        <a16:creationId xmlns:a16="http://schemas.microsoft.com/office/drawing/2014/main" id="{11CC0992-4943-4650-A774-2D20572B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0" name="Straight Connector 379">
                    <a:extLst>
                      <a:ext uri="{FF2B5EF4-FFF2-40B4-BE49-F238E27FC236}">
                        <a16:creationId xmlns:a16="http://schemas.microsoft.com/office/drawing/2014/main" id="{E0E56912-E1F3-4A0D-8B22-B320E917502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0" name="Group 369">
                  <a:extLst>
                    <a:ext uri="{FF2B5EF4-FFF2-40B4-BE49-F238E27FC236}">
                      <a16:creationId xmlns:a16="http://schemas.microsoft.com/office/drawing/2014/main" id="{C85707C6-6A02-42FB-93EB-18A6944476D0}"/>
                    </a:ext>
                  </a:extLst>
                </p:cNvPr>
                <p:cNvGrpSpPr/>
                <p:nvPr/>
              </p:nvGrpSpPr>
              <p:grpSpPr>
                <a:xfrm>
                  <a:off x="10696759" y="2436673"/>
                  <a:ext cx="170111" cy="170115"/>
                  <a:chOff x="10085295" y="2429950"/>
                  <a:chExt cx="170111" cy="170115"/>
                </a:xfrm>
              </p:grpSpPr>
              <p:cxnSp>
                <p:nvCxnSpPr>
                  <p:cNvPr id="375" name="Straight Connector 374">
                    <a:extLst>
                      <a:ext uri="{FF2B5EF4-FFF2-40B4-BE49-F238E27FC236}">
                        <a16:creationId xmlns:a16="http://schemas.microsoft.com/office/drawing/2014/main" id="{85916FF5-4DFC-48F6-B98C-45C3FD442C3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6" name="Straight Connector 375">
                    <a:extLst>
                      <a:ext uri="{FF2B5EF4-FFF2-40B4-BE49-F238E27FC236}">
                        <a16:creationId xmlns:a16="http://schemas.microsoft.com/office/drawing/2014/main" id="{E0FD48DB-9F82-42EA-A45C-0327191D2FC3}"/>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7" name="Straight Connector 376">
                    <a:extLst>
                      <a:ext uri="{FF2B5EF4-FFF2-40B4-BE49-F238E27FC236}">
                        <a16:creationId xmlns:a16="http://schemas.microsoft.com/office/drawing/2014/main" id="{963732B3-2E6C-468A-8E80-D150B3575E3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1" name="Group 370">
                  <a:extLst>
                    <a:ext uri="{FF2B5EF4-FFF2-40B4-BE49-F238E27FC236}">
                      <a16:creationId xmlns:a16="http://schemas.microsoft.com/office/drawing/2014/main" id="{B547257D-9AD0-4C63-ADD6-23175FE6BE25}"/>
                    </a:ext>
                  </a:extLst>
                </p:cNvPr>
                <p:cNvGrpSpPr/>
                <p:nvPr/>
              </p:nvGrpSpPr>
              <p:grpSpPr>
                <a:xfrm>
                  <a:off x="11002492" y="2436673"/>
                  <a:ext cx="170111" cy="170115"/>
                  <a:chOff x="10085295" y="2429950"/>
                  <a:chExt cx="170111" cy="170115"/>
                </a:xfrm>
              </p:grpSpPr>
              <p:cxnSp>
                <p:nvCxnSpPr>
                  <p:cNvPr id="372" name="Straight Connector 371">
                    <a:extLst>
                      <a:ext uri="{FF2B5EF4-FFF2-40B4-BE49-F238E27FC236}">
                        <a16:creationId xmlns:a16="http://schemas.microsoft.com/office/drawing/2014/main" id="{E2703967-A77B-41EE-A0F9-0B80359E6A7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3" name="Straight Connector 372">
                    <a:extLst>
                      <a:ext uri="{FF2B5EF4-FFF2-40B4-BE49-F238E27FC236}">
                        <a16:creationId xmlns:a16="http://schemas.microsoft.com/office/drawing/2014/main" id="{64CE9C38-9283-4EF6-8336-41B298A1343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4" name="Straight Connector 373">
                    <a:extLst>
                      <a:ext uri="{FF2B5EF4-FFF2-40B4-BE49-F238E27FC236}">
                        <a16:creationId xmlns:a16="http://schemas.microsoft.com/office/drawing/2014/main" id="{2AF63350-95D0-489D-B3A6-551A0FEF0E8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nvGrpSpPr>
          <p:cNvPr id="75" name="Group 74">
            <a:extLst>
              <a:ext uri="{FF2B5EF4-FFF2-40B4-BE49-F238E27FC236}">
                <a16:creationId xmlns:a16="http://schemas.microsoft.com/office/drawing/2014/main" id="{7A31F2DE-F135-4CE0-B4A2-1206F7D0EFB9}"/>
              </a:ext>
            </a:extLst>
          </p:cNvPr>
          <p:cNvGrpSpPr/>
          <p:nvPr/>
        </p:nvGrpSpPr>
        <p:grpSpPr>
          <a:xfrm>
            <a:off x="4204446" y="3467389"/>
            <a:ext cx="7921607" cy="1332735"/>
            <a:chOff x="4204446" y="3467388"/>
            <a:chExt cx="7921606" cy="1332734"/>
          </a:xfrm>
        </p:grpSpPr>
        <p:grpSp>
          <p:nvGrpSpPr>
            <p:cNvPr id="214" name="Group 213">
              <a:extLst>
                <a:ext uri="{FF2B5EF4-FFF2-40B4-BE49-F238E27FC236}">
                  <a16:creationId xmlns:a16="http://schemas.microsoft.com/office/drawing/2014/main" id="{19CF7F7B-A035-4CB4-8767-8E7C52DC6B0B}"/>
                </a:ext>
              </a:extLst>
            </p:cNvPr>
            <p:cNvGrpSpPr/>
            <p:nvPr/>
          </p:nvGrpSpPr>
          <p:grpSpPr>
            <a:xfrm>
              <a:off x="4288957" y="4195004"/>
              <a:ext cx="7837095" cy="605118"/>
              <a:chOff x="4340798" y="1433272"/>
              <a:chExt cx="7837095" cy="605118"/>
            </a:xfrm>
            <a:solidFill>
              <a:srgbClr val="00B050"/>
            </a:solidFill>
          </p:grpSpPr>
          <p:grpSp>
            <p:nvGrpSpPr>
              <p:cNvPr id="215" name="Group 214">
                <a:extLst>
                  <a:ext uri="{FF2B5EF4-FFF2-40B4-BE49-F238E27FC236}">
                    <a16:creationId xmlns:a16="http://schemas.microsoft.com/office/drawing/2014/main" id="{3498C8A1-CC28-409E-8458-ACED67F1C57C}"/>
                  </a:ext>
                </a:extLst>
              </p:cNvPr>
              <p:cNvGrpSpPr/>
              <p:nvPr/>
            </p:nvGrpSpPr>
            <p:grpSpPr>
              <a:xfrm>
                <a:off x="4340798" y="1503376"/>
                <a:ext cx="7762323" cy="447607"/>
                <a:chOff x="4340798" y="1503376"/>
                <a:chExt cx="7762323" cy="447607"/>
              </a:xfrm>
              <a:grpFill/>
            </p:grpSpPr>
            <p:cxnSp>
              <p:nvCxnSpPr>
                <p:cNvPr id="220" name="Straight Connector 219">
                  <a:extLst>
                    <a:ext uri="{FF2B5EF4-FFF2-40B4-BE49-F238E27FC236}">
                      <a16:creationId xmlns:a16="http://schemas.microsoft.com/office/drawing/2014/main" id="{39874792-752B-4075-8478-F3391F6B6694}"/>
                    </a:ext>
                  </a:extLst>
                </p:cNvPr>
                <p:cNvCxnSpPr>
                  <a:cxnSpLocks/>
                </p:cNvCxnSpPr>
                <p:nvPr/>
              </p:nvCxnSpPr>
              <p:spPr>
                <a:xfrm>
                  <a:off x="4340798" y="1503376"/>
                  <a:ext cx="7305123"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1" name="Straight Connector 220">
                  <a:extLst>
                    <a:ext uri="{FF2B5EF4-FFF2-40B4-BE49-F238E27FC236}">
                      <a16:creationId xmlns:a16="http://schemas.microsoft.com/office/drawing/2014/main" id="{AD600660-4D6A-4AD9-A6A9-9D74CDF569C4}"/>
                    </a:ext>
                  </a:extLst>
                </p:cNvPr>
                <p:cNvCxnSpPr>
                  <a:cxnSpLocks/>
                </p:cNvCxnSpPr>
                <p:nvPr/>
              </p:nvCxnSpPr>
              <p:spPr>
                <a:xfrm>
                  <a:off x="4641117" y="1651294"/>
                  <a:ext cx="715720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2" name="Straight Connector 221">
                  <a:extLst>
                    <a:ext uri="{FF2B5EF4-FFF2-40B4-BE49-F238E27FC236}">
                      <a16:creationId xmlns:a16="http://schemas.microsoft.com/office/drawing/2014/main" id="{73634F87-DF69-40A8-9F0D-EA05E94F3CB0}"/>
                    </a:ext>
                  </a:extLst>
                </p:cNvPr>
                <p:cNvCxnSpPr>
                  <a:cxnSpLocks/>
                </p:cNvCxnSpPr>
                <p:nvPr/>
              </p:nvCxnSpPr>
              <p:spPr>
                <a:xfrm>
                  <a:off x="4939310" y="1819456"/>
                  <a:ext cx="701141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3" name="Straight Connector 222">
                  <a:extLst>
                    <a:ext uri="{FF2B5EF4-FFF2-40B4-BE49-F238E27FC236}">
                      <a16:creationId xmlns:a16="http://schemas.microsoft.com/office/drawing/2014/main" id="{22EB0BCB-6688-47AF-9E95-B2AF811BE497}"/>
                    </a:ext>
                  </a:extLst>
                </p:cNvPr>
                <p:cNvCxnSpPr>
                  <a:cxnSpLocks/>
                </p:cNvCxnSpPr>
                <p:nvPr/>
              </p:nvCxnSpPr>
              <p:spPr>
                <a:xfrm>
                  <a:off x="5258539" y="1950983"/>
                  <a:ext cx="684458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16" name="Oval 215">
                <a:extLst>
                  <a:ext uri="{FF2B5EF4-FFF2-40B4-BE49-F238E27FC236}">
                    <a16:creationId xmlns:a16="http://schemas.microsoft.com/office/drawing/2014/main" id="{0ECB8F80-0B39-4382-AB2C-F1E7E4E1B677}"/>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D5</a:t>
                </a:r>
              </a:p>
            </p:txBody>
          </p:sp>
          <p:sp>
            <p:nvSpPr>
              <p:cNvPr id="217" name="Oval 216">
                <a:extLst>
                  <a:ext uri="{FF2B5EF4-FFF2-40B4-BE49-F238E27FC236}">
                    <a16:creationId xmlns:a16="http://schemas.microsoft.com/office/drawing/2014/main" id="{80EABE82-F63E-4784-81CB-49C1582231E5}"/>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D6</a:t>
                </a:r>
              </a:p>
            </p:txBody>
          </p:sp>
          <p:sp>
            <p:nvSpPr>
              <p:cNvPr id="218" name="Oval 217">
                <a:extLst>
                  <a:ext uri="{FF2B5EF4-FFF2-40B4-BE49-F238E27FC236}">
                    <a16:creationId xmlns:a16="http://schemas.microsoft.com/office/drawing/2014/main" id="{78D8C52E-EC0A-4D2E-8101-FA6474DB3BA8}"/>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D7</a:t>
                </a:r>
              </a:p>
            </p:txBody>
          </p:sp>
          <p:sp>
            <p:nvSpPr>
              <p:cNvPr id="219" name="Oval 218">
                <a:extLst>
                  <a:ext uri="{FF2B5EF4-FFF2-40B4-BE49-F238E27FC236}">
                    <a16:creationId xmlns:a16="http://schemas.microsoft.com/office/drawing/2014/main" id="{E5BF77EF-1147-428D-A70C-02FF09322989}"/>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D8</a:t>
                </a:r>
              </a:p>
            </p:txBody>
          </p:sp>
        </p:grpSp>
        <p:grpSp>
          <p:nvGrpSpPr>
            <p:cNvPr id="74" name="Group 73">
              <a:extLst>
                <a:ext uri="{FF2B5EF4-FFF2-40B4-BE49-F238E27FC236}">
                  <a16:creationId xmlns:a16="http://schemas.microsoft.com/office/drawing/2014/main" id="{82C2275E-A936-4DBB-B4DA-7DA8E7845445}"/>
                </a:ext>
              </a:extLst>
            </p:cNvPr>
            <p:cNvGrpSpPr/>
            <p:nvPr/>
          </p:nvGrpSpPr>
          <p:grpSpPr>
            <a:xfrm>
              <a:off x="4204446" y="3467388"/>
              <a:ext cx="6963677" cy="1255069"/>
              <a:chOff x="4204446" y="3467388"/>
              <a:chExt cx="6963677" cy="1255069"/>
            </a:xfrm>
          </p:grpSpPr>
          <p:grpSp>
            <p:nvGrpSpPr>
              <p:cNvPr id="384" name="Group 383">
                <a:extLst>
                  <a:ext uri="{FF2B5EF4-FFF2-40B4-BE49-F238E27FC236}">
                    <a16:creationId xmlns:a16="http://schemas.microsoft.com/office/drawing/2014/main" id="{2E3E54FD-7B7E-4EAD-9A31-A2E99FA8B70E}"/>
                  </a:ext>
                </a:extLst>
              </p:cNvPr>
              <p:cNvGrpSpPr/>
              <p:nvPr/>
            </p:nvGrpSpPr>
            <p:grpSpPr>
              <a:xfrm rot="10800000">
                <a:off x="8122026" y="3467388"/>
                <a:ext cx="1087308" cy="1255068"/>
                <a:chOff x="10085295" y="1351720"/>
                <a:chExt cx="1087308" cy="1255068"/>
              </a:xfrm>
            </p:grpSpPr>
            <p:cxnSp>
              <p:nvCxnSpPr>
                <p:cNvPr id="385" name="Straight Connector 384">
                  <a:extLst>
                    <a:ext uri="{FF2B5EF4-FFF2-40B4-BE49-F238E27FC236}">
                      <a16:creationId xmlns:a16="http://schemas.microsoft.com/office/drawing/2014/main" id="{7E73E86C-7914-43AD-B877-79B313A1407F}"/>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6" name="Straight Connector 385">
                  <a:extLst>
                    <a:ext uri="{FF2B5EF4-FFF2-40B4-BE49-F238E27FC236}">
                      <a16:creationId xmlns:a16="http://schemas.microsoft.com/office/drawing/2014/main" id="{FB02AA10-CE83-4210-A8A3-91359C3E3F72}"/>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7" name="Straight Connector 386">
                  <a:extLst>
                    <a:ext uri="{FF2B5EF4-FFF2-40B4-BE49-F238E27FC236}">
                      <a16:creationId xmlns:a16="http://schemas.microsoft.com/office/drawing/2014/main" id="{D373DEC9-1D85-4982-B16F-A2D8BFB60DE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8" name="Straight Connector 387">
                  <a:extLst>
                    <a:ext uri="{FF2B5EF4-FFF2-40B4-BE49-F238E27FC236}">
                      <a16:creationId xmlns:a16="http://schemas.microsoft.com/office/drawing/2014/main" id="{E020EB4C-C8FE-4359-86ED-2A4EFC5460A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89" name="Group 388">
                  <a:extLst>
                    <a:ext uri="{FF2B5EF4-FFF2-40B4-BE49-F238E27FC236}">
                      <a16:creationId xmlns:a16="http://schemas.microsoft.com/office/drawing/2014/main" id="{06A9A8E9-728D-45CA-B3FA-A1F8D50BCEB9}"/>
                    </a:ext>
                  </a:extLst>
                </p:cNvPr>
                <p:cNvGrpSpPr/>
                <p:nvPr/>
              </p:nvGrpSpPr>
              <p:grpSpPr>
                <a:xfrm>
                  <a:off x="10085295" y="2436673"/>
                  <a:ext cx="1087308" cy="170115"/>
                  <a:chOff x="10085295" y="2436673"/>
                  <a:chExt cx="1087308" cy="170115"/>
                </a:xfrm>
              </p:grpSpPr>
              <p:grpSp>
                <p:nvGrpSpPr>
                  <p:cNvPr id="390" name="Group 389">
                    <a:extLst>
                      <a:ext uri="{FF2B5EF4-FFF2-40B4-BE49-F238E27FC236}">
                        <a16:creationId xmlns:a16="http://schemas.microsoft.com/office/drawing/2014/main" id="{3E999EF3-734D-44F3-93B9-C514D9897568}"/>
                      </a:ext>
                    </a:extLst>
                  </p:cNvPr>
                  <p:cNvGrpSpPr/>
                  <p:nvPr/>
                </p:nvGrpSpPr>
                <p:grpSpPr>
                  <a:xfrm>
                    <a:off x="10085295" y="2436673"/>
                    <a:ext cx="170111" cy="170115"/>
                    <a:chOff x="10085295" y="2429950"/>
                    <a:chExt cx="170111" cy="170115"/>
                  </a:xfrm>
                </p:grpSpPr>
                <p:cxnSp>
                  <p:nvCxnSpPr>
                    <p:cNvPr id="403" name="Straight Connector 402">
                      <a:extLst>
                        <a:ext uri="{FF2B5EF4-FFF2-40B4-BE49-F238E27FC236}">
                          <a16:creationId xmlns:a16="http://schemas.microsoft.com/office/drawing/2014/main" id="{DB9D2493-58D3-4D62-AB88-57E9FE8E90F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4" name="Straight Connector 403">
                      <a:extLst>
                        <a:ext uri="{FF2B5EF4-FFF2-40B4-BE49-F238E27FC236}">
                          <a16:creationId xmlns:a16="http://schemas.microsoft.com/office/drawing/2014/main" id="{08DCFDCA-C3CD-4409-9C08-4B024B12DA5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5" name="Straight Connector 404">
                      <a:extLst>
                        <a:ext uri="{FF2B5EF4-FFF2-40B4-BE49-F238E27FC236}">
                          <a16:creationId xmlns:a16="http://schemas.microsoft.com/office/drawing/2014/main" id="{85529053-1736-4A97-8893-D5F0683F157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1" name="Group 390">
                    <a:extLst>
                      <a:ext uri="{FF2B5EF4-FFF2-40B4-BE49-F238E27FC236}">
                        <a16:creationId xmlns:a16="http://schemas.microsoft.com/office/drawing/2014/main" id="{0AE3CD09-283B-4A36-BBD0-63C87869A9B6}"/>
                      </a:ext>
                    </a:extLst>
                  </p:cNvPr>
                  <p:cNvGrpSpPr/>
                  <p:nvPr/>
                </p:nvGrpSpPr>
                <p:grpSpPr>
                  <a:xfrm>
                    <a:off x="10391027" y="2436673"/>
                    <a:ext cx="170111" cy="170115"/>
                    <a:chOff x="10085295" y="2429950"/>
                    <a:chExt cx="170111" cy="170115"/>
                  </a:xfrm>
                </p:grpSpPr>
                <p:cxnSp>
                  <p:nvCxnSpPr>
                    <p:cNvPr id="400" name="Straight Connector 399">
                      <a:extLst>
                        <a:ext uri="{FF2B5EF4-FFF2-40B4-BE49-F238E27FC236}">
                          <a16:creationId xmlns:a16="http://schemas.microsoft.com/office/drawing/2014/main" id="{E0FBC196-26D4-40FA-B792-28322389CCD7}"/>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1" name="Straight Connector 400">
                      <a:extLst>
                        <a:ext uri="{FF2B5EF4-FFF2-40B4-BE49-F238E27FC236}">
                          <a16:creationId xmlns:a16="http://schemas.microsoft.com/office/drawing/2014/main" id="{A0119D1A-FBDC-4C89-9EAC-F3C697D404A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2" name="Straight Connector 401">
                      <a:extLst>
                        <a:ext uri="{FF2B5EF4-FFF2-40B4-BE49-F238E27FC236}">
                          <a16:creationId xmlns:a16="http://schemas.microsoft.com/office/drawing/2014/main" id="{F940DED8-B714-41EC-B304-38608A92BCA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2" name="Group 391">
                    <a:extLst>
                      <a:ext uri="{FF2B5EF4-FFF2-40B4-BE49-F238E27FC236}">
                        <a16:creationId xmlns:a16="http://schemas.microsoft.com/office/drawing/2014/main" id="{5EAC94DC-5475-46B3-B51D-659A76B80719}"/>
                      </a:ext>
                    </a:extLst>
                  </p:cNvPr>
                  <p:cNvGrpSpPr/>
                  <p:nvPr/>
                </p:nvGrpSpPr>
                <p:grpSpPr>
                  <a:xfrm>
                    <a:off x="10696759" y="2436673"/>
                    <a:ext cx="170111" cy="170115"/>
                    <a:chOff x="10085295" y="2429950"/>
                    <a:chExt cx="170111" cy="170115"/>
                  </a:xfrm>
                </p:grpSpPr>
                <p:cxnSp>
                  <p:nvCxnSpPr>
                    <p:cNvPr id="397" name="Straight Connector 396">
                      <a:extLst>
                        <a:ext uri="{FF2B5EF4-FFF2-40B4-BE49-F238E27FC236}">
                          <a16:creationId xmlns:a16="http://schemas.microsoft.com/office/drawing/2014/main" id="{98799F4B-D552-4636-A861-BD0FF54AAAE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8" name="Straight Connector 397">
                      <a:extLst>
                        <a:ext uri="{FF2B5EF4-FFF2-40B4-BE49-F238E27FC236}">
                          <a16:creationId xmlns:a16="http://schemas.microsoft.com/office/drawing/2014/main" id="{FC93F300-EA65-4520-B961-F92B6600A9CC}"/>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9" name="Straight Connector 398">
                      <a:extLst>
                        <a:ext uri="{FF2B5EF4-FFF2-40B4-BE49-F238E27FC236}">
                          <a16:creationId xmlns:a16="http://schemas.microsoft.com/office/drawing/2014/main" id="{A08359C1-174A-4FF4-BABD-603363225CB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3" name="Group 392">
                    <a:extLst>
                      <a:ext uri="{FF2B5EF4-FFF2-40B4-BE49-F238E27FC236}">
                        <a16:creationId xmlns:a16="http://schemas.microsoft.com/office/drawing/2014/main" id="{2F019E9F-7D02-4B09-B667-923031065A49}"/>
                      </a:ext>
                    </a:extLst>
                  </p:cNvPr>
                  <p:cNvGrpSpPr/>
                  <p:nvPr/>
                </p:nvGrpSpPr>
                <p:grpSpPr>
                  <a:xfrm>
                    <a:off x="11002492" y="2436673"/>
                    <a:ext cx="170111" cy="170115"/>
                    <a:chOff x="10085295" y="2429950"/>
                    <a:chExt cx="170111" cy="170115"/>
                  </a:xfrm>
                </p:grpSpPr>
                <p:cxnSp>
                  <p:nvCxnSpPr>
                    <p:cNvPr id="394" name="Straight Connector 393">
                      <a:extLst>
                        <a:ext uri="{FF2B5EF4-FFF2-40B4-BE49-F238E27FC236}">
                          <a16:creationId xmlns:a16="http://schemas.microsoft.com/office/drawing/2014/main" id="{D4329852-4D7F-4B5F-A945-0525CE63DD1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5" name="Straight Connector 394">
                      <a:extLst>
                        <a:ext uri="{FF2B5EF4-FFF2-40B4-BE49-F238E27FC236}">
                          <a16:creationId xmlns:a16="http://schemas.microsoft.com/office/drawing/2014/main" id="{12266CC2-45AF-402C-9E02-830E2944257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6" name="Straight Connector 395">
                      <a:extLst>
                        <a:ext uri="{FF2B5EF4-FFF2-40B4-BE49-F238E27FC236}">
                          <a16:creationId xmlns:a16="http://schemas.microsoft.com/office/drawing/2014/main" id="{9F91218F-49D4-4023-8C40-F09A3AF6BA4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06" name="Group 405">
                <a:extLst>
                  <a:ext uri="{FF2B5EF4-FFF2-40B4-BE49-F238E27FC236}">
                    <a16:creationId xmlns:a16="http://schemas.microsoft.com/office/drawing/2014/main" id="{6BFD64DE-16F5-43DD-8671-FC91429DA3F0}"/>
                  </a:ext>
                </a:extLst>
              </p:cNvPr>
              <p:cNvGrpSpPr/>
              <p:nvPr/>
            </p:nvGrpSpPr>
            <p:grpSpPr>
              <a:xfrm rot="10800000">
                <a:off x="10080815" y="3467389"/>
                <a:ext cx="1087308" cy="1255068"/>
                <a:chOff x="10085295" y="1351720"/>
                <a:chExt cx="1087308" cy="1255068"/>
              </a:xfrm>
            </p:grpSpPr>
            <p:cxnSp>
              <p:nvCxnSpPr>
                <p:cNvPr id="407" name="Straight Connector 406">
                  <a:extLst>
                    <a:ext uri="{FF2B5EF4-FFF2-40B4-BE49-F238E27FC236}">
                      <a16:creationId xmlns:a16="http://schemas.microsoft.com/office/drawing/2014/main" id="{D6002DB4-AFD1-4632-BB28-FF59F87171B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8" name="Straight Connector 407">
                  <a:extLst>
                    <a:ext uri="{FF2B5EF4-FFF2-40B4-BE49-F238E27FC236}">
                      <a16:creationId xmlns:a16="http://schemas.microsoft.com/office/drawing/2014/main" id="{0D150FD4-8072-4588-B0E1-A83798E1A024}"/>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9" name="Straight Connector 408">
                  <a:extLst>
                    <a:ext uri="{FF2B5EF4-FFF2-40B4-BE49-F238E27FC236}">
                      <a16:creationId xmlns:a16="http://schemas.microsoft.com/office/drawing/2014/main" id="{05B2735C-0641-4A6D-847E-C7C040E177C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10" name="Straight Connector 409">
                  <a:extLst>
                    <a:ext uri="{FF2B5EF4-FFF2-40B4-BE49-F238E27FC236}">
                      <a16:creationId xmlns:a16="http://schemas.microsoft.com/office/drawing/2014/main" id="{EB3C8D08-73B6-4DC0-A523-E6BAC53A5862}"/>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11" name="Group 410">
                  <a:extLst>
                    <a:ext uri="{FF2B5EF4-FFF2-40B4-BE49-F238E27FC236}">
                      <a16:creationId xmlns:a16="http://schemas.microsoft.com/office/drawing/2014/main" id="{C7011DF3-540F-44AF-A2DA-23EB9AD6ED11}"/>
                    </a:ext>
                  </a:extLst>
                </p:cNvPr>
                <p:cNvGrpSpPr/>
                <p:nvPr/>
              </p:nvGrpSpPr>
              <p:grpSpPr>
                <a:xfrm>
                  <a:off x="10085295" y="2436673"/>
                  <a:ext cx="1087308" cy="170115"/>
                  <a:chOff x="10085295" y="2436673"/>
                  <a:chExt cx="1087308" cy="170115"/>
                </a:xfrm>
              </p:grpSpPr>
              <p:grpSp>
                <p:nvGrpSpPr>
                  <p:cNvPr id="412" name="Group 411">
                    <a:extLst>
                      <a:ext uri="{FF2B5EF4-FFF2-40B4-BE49-F238E27FC236}">
                        <a16:creationId xmlns:a16="http://schemas.microsoft.com/office/drawing/2014/main" id="{7C24512C-D354-4093-B307-604F6799D094}"/>
                      </a:ext>
                    </a:extLst>
                  </p:cNvPr>
                  <p:cNvGrpSpPr/>
                  <p:nvPr/>
                </p:nvGrpSpPr>
                <p:grpSpPr>
                  <a:xfrm>
                    <a:off x="10085295" y="2436673"/>
                    <a:ext cx="170111" cy="170115"/>
                    <a:chOff x="10085295" y="2429950"/>
                    <a:chExt cx="170111" cy="170115"/>
                  </a:xfrm>
                </p:grpSpPr>
                <p:cxnSp>
                  <p:nvCxnSpPr>
                    <p:cNvPr id="425" name="Straight Connector 424">
                      <a:extLst>
                        <a:ext uri="{FF2B5EF4-FFF2-40B4-BE49-F238E27FC236}">
                          <a16:creationId xmlns:a16="http://schemas.microsoft.com/office/drawing/2014/main" id="{9AA8A265-B66B-4F29-9B62-AF826B2B8BE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6" name="Straight Connector 425">
                      <a:extLst>
                        <a:ext uri="{FF2B5EF4-FFF2-40B4-BE49-F238E27FC236}">
                          <a16:creationId xmlns:a16="http://schemas.microsoft.com/office/drawing/2014/main" id="{2FF77C94-1791-4089-9B85-1592DB37611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7" name="Straight Connector 426">
                      <a:extLst>
                        <a:ext uri="{FF2B5EF4-FFF2-40B4-BE49-F238E27FC236}">
                          <a16:creationId xmlns:a16="http://schemas.microsoft.com/office/drawing/2014/main" id="{6D3DF9D5-2D67-4544-8321-BF6E626D2E4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3" name="Group 412">
                    <a:extLst>
                      <a:ext uri="{FF2B5EF4-FFF2-40B4-BE49-F238E27FC236}">
                        <a16:creationId xmlns:a16="http://schemas.microsoft.com/office/drawing/2014/main" id="{F4416AA3-DC79-418B-A3FD-5D17BB0CC220}"/>
                      </a:ext>
                    </a:extLst>
                  </p:cNvPr>
                  <p:cNvGrpSpPr/>
                  <p:nvPr/>
                </p:nvGrpSpPr>
                <p:grpSpPr>
                  <a:xfrm>
                    <a:off x="10391027" y="2436673"/>
                    <a:ext cx="170111" cy="170115"/>
                    <a:chOff x="10085295" y="2429950"/>
                    <a:chExt cx="170111" cy="170115"/>
                  </a:xfrm>
                </p:grpSpPr>
                <p:cxnSp>
                  <p:nvCxnSpPr>
                    <p:cNvPr id="422" name="Straight Connector 421">
                      <a:extLst>
                        <a:ext uri="{FF2B5EF4-FFF2-40B4-BE49-F238E27FC236}">
                          <a16:creationId xmlns:a16="http://schemas.microsoft.com/office/drawing/2014/main" id="{22483F36-C3CE-4DBB-9535-F4DE894E3CF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3" name="Straight Connector 422">
                      <a:extLst>
                        <a:ext uri="{FF2B5EF4-FFF2-40B4-BE49-F238E27FC236}">
                          <a16:creationId xmlns:a16="http://schemas.microsoft.com/office/drawing/2014/main" id="{7E047ECA-26E1-4E93-8E3D-5ED83AAD920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4" name="Straight Connector 423">
                      <a:extLst>
                        <a:ext uri="{FF2B5EF4-FFF2-40B4-BE49-F238E27FC236}">
                          <a16:creationId xmlns:a16="http://schemas.microsoft.com/office/drawing/2014/main" id="{7181D37C-9B27-4D4F-851B-CB7FDD26B93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4" name="Group 413">
                    <a:extLst>
                      <a:ext uri="{FF2B5EF4-FFF2-40B4-BE49-F238E27FC236}">
                        <a16:creationId xmlns:a16="http://schemas.microsoft.com/office/drawing/2014/main" id="{0C2A5CBD-7C48-48A1-A555-4D3FB6F43516}"/>
                      </a:ext>
                    </a:extLst>
                  </p:cNvPr>
                  <p:cNvGrpSpPr/>
                  <p:nvPr/>
                </p:nvGrpSpPr>
                <p:grpSpPr>
                  <a:xfrm>
                    <a:off x="10696759" y="2436673"/>
                    <a:ext cx="170111" cy="170115"/>
                    <a:chOff x="10085295" y="2429950"/>
                    <a:chExt cx="170111" cy="170115"/>
                  </a:xfrm>
                </p:grpSpPr>
                <p:cxnSp>
                  <p:nvCxnSpPr>
                    <p:cNvPr id="419" name="Straight Connector 418">
                      <a:extLst>
                        <a:ext uri="{FF2B5EF4-FFF2-40B4-BE49-F238E27FC236}">
                          <a16:creationId xmlns:a16="http://schemas.microsoft.com/office/drawing/2014/main" id="{42E45DEF-EEDF-4ADC-B6A6-FF38D0909F2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0" name="Straight Connector 419">
                      <a:extLst>
                        <a:ext uri="{FF2B5EF4-FFF2-40B4-BE49-F238E27FC236}">
                          <a16:creationId xmlns:a16="http://schemas.microsoft.com/office/drawing/2014/main" id="{B7AE2449-C9E7-41F6-AF0D-9D84862B683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1" name="Straight Connector 420">
                      <a:extLst>
                        <a:ext uri="{FF2B5EF4-FFF2-40B4-BE49-F238E27FC236}">
                          <a16:creationId xmlns:a16="http://schemas.microsoft.com/office/drawing/2014/main" id="{F89CE1DE-2E52-4ED3-A397-ECB336A4243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5" name="Group 414">
                    <a:extLst>
                      <a:ext uri="{FF2B5EF4-FFF2-40B4-BE49-F238E27FC236}">
                        <a16:creationId xmlns:a16="http://schemas.microsoft.com/office/drawing/2014/main" id="{0BC42844-1F43-444B-B98B-89723D78289D}"/>
                      </a:ext>
                    </a:extLst>
                  </p:cNvPr>
                  <p:cNvGrpSpPr/>
                  <p:nvPr/>
                </p:nvGrpSpPr>
                <p:grpSpPr>
                  <a:xfrm>
                    <a:off x="11002492" y="2436673"/>
                    <a:ext cx="170111" cy="170115"/>
                    <a:chOff x="10085295" y="2429950"/>
                    <a:chExt cx="170111" cy="170115"/>
                  </a:xfrm>
                </p:grpSpPr>
                <p:cxnSp>
                  <p:nvCxnSpPr>
                    <p:cNvPr id="416" name="Straight Connector 415">
                      <a:extLst>
                        <a:ext uri="{FF2B5EF4-FFF2-40B4-BE49-F238E27FC236}">
                          <a16:creationId xmlns:a16="http://schemas.microsoft.com/office/drawing/2014/main" id="{3BDD1912-D513-4DE5-BA98-A8F06C286C4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7" name="Straight Connector 416">
                      <a:extLst>
                        <a:ext uri="{FF2B5EF4-FFF2-40B4-BE49-F238E27FC236}">
                          <a16:creationId xmlns:a16="http://schemas.microsoft.com/office/drawing/2014/main" id="{916987F6-5018-49D1-8F88-300627B3C33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8" name="Straight Connector 417">
                      <a:extLst>
                        <a:ext uri="{FF2B5EF4-FFF2-40B4-BE49-F238E27FC236}">
                          <a16:creationId xmlns:a16="http://schemas.microsoft.com/office/drawing/2014/main" id="{3926C683-E161-4AE1-A4F6-A98EB065494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28" name="Group 427">
                <a:extLst>
                  <a:ext uri="{FF2B5EF4-FFF2-40B4-BE49-F238E27FC236}">
                    <a16:creationId xmlns:a16="http://schemas.microsoft.com/office/drawing/2014/main" id="{8BD8FB43-E142-4BC3-8381-37E200306883}"/>
                  </a:ext>
                </a:extLst>
              </p:cNvPr>
              <p:cNvGrpSpPr/>
              <p:nvPr/>
            </p:nvGrpSpPr>
            <p:grpSpPr>
              <a:xfrm rot="10800000">
                <a:off x="6163236" y="3467388"/>
                <a:ext cx="1087308" cy="1255068"/>
                <a:chOff x="10085295" y="1351720"/>
                <a:chExt cx="1087308" cy="1255068"/>
              </a:xfrm>
            </p:grpSpPr>
            <p:cxnSp>
              <p:nvCxnSpPr>
                <p:cNvPr id="429" name="Straight Connector 428">
                  <a:extLst>
                    <a:ext uri="{FF2B5EF4-FFF2-40B4-BE49-F238E27FC236}">
                      <a16:creationId xmlns:a16="http://schemas.microsoft.com/office/drawing/2014/main" id="{A30D0263-CC65-4BA0-BA22-072D07A6A660}"/>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0" name="Straight Connector 429">
                  <a:extLst>
                    <a:ext uri="{FF2B5EF4-FFF2-40B4-BE49-F238E27FC236}">
                      <a16:creationId xmlns:a16="http://schemas.microsoft.com/office/drawing/2014/main" id="{FC7243A1-746D-4084-A136-8AED4483578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1" name="Straight Connector 430">
                  <a:extLst>
                    <a:ext uri="{FF2B5EF4-FFF2-40B4-BE49-F238E27FC236}">
                      <a16:creationId xmlns:a16="http://schemas.microsoft.com/office/drawing/2014/main" id="{84E7CCC2-1A64-4A9E-8211-FB3C32F3F48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2" name="Straight Connector 431">
                  <a:extLst>
                    <a:ext uri="{FF2B5EF4-FFF2-40B4-BE49-F238E27FC236}">
                      <a16:creationId xmlns:a16="http://schemas.microsoft.com/office/drawing/2014/main" id="{57653701-3050-48FF-942C-938E183DC757}"/>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33" name="Group 432">
                  <a:extLst>
                    <a:ext uri="{FF2B5EF4-FFF2-40B4-BE49-F238E27FC236}">
                      <a16:creationId xmlns:a16="http://schemas.microsoft.com/office/drawing/2014/main" id="{1676466A-A3A9-430A-A07B-FBB31CB86906}"/>
                    </a:ext>
                  </a:extLst>
                </p:cNvPr>
                <p:cNvGrpSpPr/>
                <p:nvPr/>
              </p:nvGrpSpPr>
              <p:grpSpPr>
                <a:xfrm>
                  <a:off x="10085295" y="2436673"/>
                  <a:ext cx="1087308" cy="170115"/>
                  <a:chOff x="10085295" y="2436673"/>
                  <a:chExt cx="1087308" cy="170115"/>
                </a:xfrm>
              </p:grpSpPr>
              <p:grpSp>
                <p:nvGrpSpPr>
                  <p:cNvPr id="434" name="Group 433">
                    <a:extLst>
                      <a:ext uri="{FF2B5EF4-FFF2-40B4-BE49-F238E27FC236}">
                        <a16:creationId xmlns:a16="http://schemas.microsoft.com/office/drawing/2014/main" id="{4C7AF9E9-BDCE-4218-B4E8-87B8865F001D}"/>
                      </a:ext>
                    </a:extLst>
                  </p:cNvPr>
                  <p:cNvGrpSpPr/>
                  <p:nvPr/>
                </p:nvGrpSpPr>
                <p:grpSpPr>
                  <a:xfrm>
                    <a:off x="10085295" y="2436673"/>
                    <a:ext cx="170111" cy="170115"/>
                    <a:chOff x="10085295" y="2429950"/>
                    <a:chExt cx="170111" cy="170115"/>
                  </a:xfrm>
                </p:grpSpPr>
                <p:cxnSp>
                  <p:nvCxnSpPr>
                    <p:cNvPr id="447" name="Straight Connector 446">
                      <a:extLst>
                        <a:ext uri="{FF2B5EF4-FFF2-40B4-BE49-F238E27FC236}">
                          <a16:creationId xmlns:a16="http://schemas.microsoft.com/office/drawing/2014/main" id="{614EC905-5638-4682-B314-B413DD4D87C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8" name="Straight Connector 447">
                      <a:extLst>
                        <a:ext uri="{FF2B5EF4-FFF2-40B4-BE49-F238E27FC236}">
                          <a16:creationId xmlns:a16="http://schemas.microsoft.com/office/drawing/2014/main" id="{931383E6-30CD-4694-B011-0AEC46E1206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9" name="Straight Connector 448">
                      <a:extLst>
                        <a:ext uri="{FF2B5EF4-FFF2-40B4-BE49-F238E27FC236}">
                          <a16:creationId xmlns:a16="http://schemas.microsoft.com/office/drawing/2014/main" id="{A5706381-0EE1-4C28-A246-7E93EEDED01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5" name="Group 434">
                    <a:extLst>
                      <a:ext uri="{FF2B5EF4-FFF2-40B4-BE49-F238E27FC236}">
                        <a16:creationId xmlns:a16="http://schemas.microsoft.com/office/drawing/2014/main" id="{B8FF444E-16AC-4791-B2DC-4B2F0D3B994D}"/>
                      </a:ext>
                    </a:extLst>
                  </p:cNvPr>
                  <p:cNvGrpSpPr/>
                  <p:nvPr/>
                </p:nvGrpSpPr>
                <p:grpSpPr>
                  <a:xfrm>
                    <a:off x="10391027" y="2436673"/>
                    <a:ext cx="170111" cy="170115"/>
                    <a:chOff x="10085295" y="2429950"/>
                    <a:chExt cx="170111" cy="170115"/>
                  </a:xfrm>
                </p:grpSpPr>
                <p:cxnSp>
                  <p:nvCxnSpPr>
                    <p:cNvPr id="444" name="Straight Connector 443">
                      <a:extLst>
                        <a:ext uri="{FF2B5EF4-FFF2-40B4-BE49-F238E27FC236}">
                          <a16:creationId xmlns:a16="http://schemas.microsoft.com/office/drawing/2014/main" id="{2A40BA23-6E5A-4F3C-98DD-2D159AB6FEE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5" name="Straight Connector 444">
                      <a:extLst>
                        <a:ext uri="{FF2B5EF4-FFF2-40B4-BE49-F238E27FC236}">
                          <a16:creationId xmlns:a16="http://schemas.microsoft.com/office/drawing/2014/main" id="{67C7C226-4367-4E81-A2D9-6B4A83F4548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6" name="Straight Connector 445">
                      <a:extLst>
                        <a:ext uri="{FF2B5EF4-FFF2-40B4-BE49-F238E27FC236}">
                          <a16:creationId xmlns:a16="http://schemas.microsoft.com/office/drawing/2014/main" id="{809F0938-BD31-493F-94A8-BA0FB532B84E}"/>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6" name="Group 435">
                    <a:extLst>
                      <a:ext uri="{FF2B5EF4-FFF2-40B4-BE49-F238E27FC236}">
                        <a16:creationId xmlns:a16="http://schemas.microsoft.com/office/drawing/2014/main" id="{08B0CD87-46DC-4BC6-B7B1-083EC4249962}"/>
                      </a:ext>
                    </a:extLst>
                  </p:cNvPr>
                  <p:cNvGrpSpPr/>
                  <p:nvPr/>
                </p:nvGrpSpPr>
                <p:grpSpPr>
                  <a:xfrm>
                    <a:off x="10696759" y="2436673"/>
                    <a:ext cx="170111" cy="170115"/>
                    <a:chOff x="10085295" y="2429950"/>
                    <a:chExt cx="170111" cy="170115"/>
                  </a:xfrm>
                </p:grpSpPr>
                <p:cxnSp>
                  <p:nvCxnSpPr>
                    <p:cNvPr id="441" name="Straight Connector 440">
                      <a:extLst>
                        <a:ext uri="{FF2B5EF4-FFF2-40B4-BE49-F238E27FC236}">
                          <a16:creationId xmlns:a16="http://schemas.microsoft.com/office/drawing/2014/main" id="{0CD23BBA-CEB6-4AB7-A1B9-910B852A0826}"/>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2" name="Straight Connector 441">
                      <a:extLst>
                        <a:ext uri="{FF2B5EF4-FFF2-40B4-BE49-F238E27FC236}">
                          <a16:creationId xmlns:a16="http://schemas.microsoft.com/office/drawing/2014/main" id="{2D284E99-3DD4-42E3-8549-C28266D07AF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3" name="Straight Connector 442">
                      <a:extLst>
                        <a:ext uri="{FF2B5EF4-FFF2-40B4-BE49-F238E27FC236}">
                          <a16:creationId xmlns:a16="http://schemas.microsoft.com/office/drawing/2014/main" id="{2C11814A-48E0-48C8-9B1B-E43E8259AA1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7" name="Group 436">
                    <a:extLst>
                      <a:ext uri="{FF2B5EF4-FFF2-40B4-BE49-F238E27FC236}">
                        <a16:creationId xmlns:a16="http://schemas.microsoft.com/office/drawing/2014/main" id="{A7944B2D-E605-44C5-94DE-594C9EDE9727}"/>
                      </a:ext>
                    </a:extLst>
                  </p:cNvPr>
                  <p:cNvGrpSpPr/>
                  <p:nvPr/>
                </p:nvGrpSpPr>
                <p:grpSpPr>
                  <a:xfrm>
                    <a:off x="11002492" y="2436673"/>
                    <a:ext cx="170111" cy="170115"/>
                    <a:chOff x="10085295" y="2429950"/>
                    <a:chExt cx="170111" cy="170115"/>
                  </a:xfrm>
                </p:grpSpPr>
                <p:cxnSp>
                  <p:nvCxnSpPr>
                    <p:cNvPr id="438" name="Straight Connector 437">
                      <a:extLst>
                        <a:ext uri="{FF2B5EF4-FFF2-40B4-BE49-F238E27FC236}">
                          <a16:creationId xmlns:a16="http://schemas.microsoft.com/office/drawing/2014/main" id="{F7CA3F78-566D-4280-998F-25A86BCB06D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39" name="Straight Connector 438">
                      <a:extLst>
                        <a:ext uri="{FF2B5EF4-FFF2-40B4-BE49-F238E27FC236}">
                          <a16:creationId xmlns:a16="http://schemas.microsoft.com/office/drawing/2014/main" id="{31260B39-1618-4AAF-ACC1-6B3A6DBC906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0" name="Straight Connector 439">
                      <a:extLst>
                        <a:ext uri="{FF2B5EF4-FFF2-40B4-BE49-F238E27FC236}">
                          <a16:creationId xmlns:a16="http://schemas.microsoft.com/office/drawing/2014/main" id="{BED4D769-B016-4061-8969-4C2F0F1ED5A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50" name="Group 449">
                <a:extLst>
                  <a:ext uri="{FF2B5EF4-FFF2-40B4-BE49-F238E27FC236}">
                    <a16:creationId xmlns:a16="http://schemas.microsoft.com/office/drawing/2014/main" id="{3B44286D-9024-4781-B4E0-5602882DD6EA}"/>
                  </a:ext>
                </a:extLst>
              </p:cNvPr>
              <p:cNvGrpSpPr/>
              <p:nvPr/>
            </p:nvGrpSpPr>
            <p:grpSpPr>
              <a:xfrm rot="10800000">
                <a:off x="4204446" y="3467388"/>
                <a:ext cx="1087308" cy="1255068"/>
                <a:chOff x="10085295" y="1351720"/>
                <a:chExt cx="1087308" cy="1255068"/>
              </a:xfrm>
            </p:grpSpPr>
            <p:cxnSp>
              <p:nvCxnSpPr>
                <p:cNvPr id="451" name="Straight Connector 450">
                  <a:extLst>
                    <a:ext uri="{FF2B5EF4-FFF2-40B4-BE49-F238E27FC236}">
                      <a16:creationId xmlns:a16="http://schemas.microsoft.com/office/drawing/2014/main" id="{18F98956-7550-441B-8C9F-EB72C6881E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2" name="Straight Connector 451">
                  <a:extLst>
                    <a:ext uri="{FF2B5EF4-FFF2-40B4-BE49-F238E27FC236}">
                      <a16:creationId xmlns:a16="http://schemas.microsoft.com/office/drawing/2014/main" id="{A5638657-F78E-4F13-B78B-F87CB52C421E}"/>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3" name="Straight Connector 452">
                  <a:extLst>
                    <a:ext uri="{FF2B5EF4-FFF2-40B4-BE49-F238E27FC236}">
                      <a16:creationId xmlns:a16="http://schemas.microsoft.com/office/drawing/2014/main" id="{1C063CA4-BD6C-4BF1-8768-0B6792B2E734}"/>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4" name="Straight Connector 453">
                  <a:extLst>
                    <a:ext uri="{FF2B5EF4-FFF2-40B4-BE49-F238E27FC236}">
                      <a16:creationId xmlns:a16="http://schemas.microsoft.com/office/drawing/2014/main" id="{C418E1E3-BDB5-47A3-814B-D6B1CEA8E6DF}"/>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55" name="Group 454">
                  <a:extLst>
                    <a:ext uri="{FF2B5EF4-FFF2-40B4-BE49-F238E27FC236}">
                      <a16:creationId xmlns:a16="http://schemas.microsoft.com/office/drawing/2014/main" id="{4B8592F0-7A7F-4973-A8F5-2D696500C33C}"/>
                    </a:ext>
                  </a:extLst>
                </p:cNvPr>
                <p:cNvGrpSpPr/>
                <p:nvPr/>
              </p:nvGrpSpPr>
              <p:grpSpPr>
                <a:xfrm>
                  <a:off x="10085295" y="2436673"/>
                  <a:ext cx="1087308" cy="170115"/>
                  <a:chOff x="10085295" y="2436673"/>
                  <a:chExt cx="1087308" cy="170115"/>
                </a:xfrm>
              </p:grpSpPr>
              <p:grpSp>
                <p:nvGrpSpPr>
                  <p:cNvPr id="456" name="Group 455">
                    <a:extLst>
                      <a:ext uri="{FF2B5EF4-FFF2-40B4-BE49-F238E27FC236}">
                        <a16:creationId xmlns:a16="http://schemas.microsoft.com/office/drawing/2014/main" id="{2E2AA82A-0AF5-4A01-BDD8-22A1E6027F09}"/>
                      </a:ext>
                    </a:extLst>
                  </p:cNvPr>
                  <p:cNvGrpSpPr/>
                  <p:nvPr/>
                </p:nvGrpSpPr>
                <p:grpSpPr>
                  <a:xfrm>
                    <a:off x="10085295" y="2436673"/>
                    <a:ext cx="170111" cy="170115"/>
                    <a:chOff x="10085295" y="2429950"/>
                    <a:chExt cx="170111" cy="170115"/>
                  </a:xfrm>
                </p:grpSpPr>
                <p:cxnSp>
                  <p:nvCxnSpPr>
                    <p:cNvPr id="469" name="Straight Connector 468">
                      <a:extLst>
                        <a:ext uri="{FF2B5EF4-FFF2-40B4-BE49-F238E27FC236}">
                          <a16:creationId xmlns:a16="http://schemas.microsoft.com/office/drawing/2014/main" id="{93E36B3C-ED07-492E-A76D-FC33481B254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0" name="Straight Connector 469">
                      <a:extLst>
                        <a:ext uri="{FF2B5EF4-FFF2-40B4-BE49-F238E27FC236}">
                          <a16:creationId xmlns:a16="http://schemas.microsoft.com/office/drawing/2014/main" id="{820C1F19-18C4-4832-AEF9-460A583009A4}"/>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1" name="Straight Connector 470">
                      <a:extLst>
                        <a:ext uri="{FF2B5EF4-FFF2-40B4-BE49-F238E27FC236}">
                          <a16:creationId xmlns:a16="http://schemas.microsoft.com/office/drawing/2014/main" id="{C11E9DBA-634E-4E1F-AAB9-0F209378CFF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7" name="Group 456">
                    <a:extLst>
                      <a:ext uri="{FF2B5EF4-FFF2-40B4-BE49-F238E27FC236}">
                        <a16:creationId xmlns:a16="http://schemas.microsoft.com/office/drawing/2014/main" id="{611F9E21-9851-4C85-B106-A3297856EE88}"/>
                      </a:ext>
                    </a:extLst>
                  </p:cNvPr>
                  <p:cNvGrpSpPr/>
                  <p:nvPr/>
                </p:nvGrpSpPr>
                <p:grpSpPr>
                  <a:xfrm>
                    <a:off x="10391027" y="2436673"/>
                    <a:ext cx="170111" cy="170115"/>
                    <a:chOff x="10085295" y="2429950"/>
                    <a:chExt cx="170111" cy="170115"/>
                  </a:xfrm>
                </p:grpSpPr>
                <p:cxnSp>
                  <p:nvCxnSpPr>
                    <p:cNvPr id="466" name="Straight Connector 465">
                      <a:extLst>
                        <a:ext uri="{FF2B5EF4-FFF2-40B4-BE49-F238E27FC236}">
                          <a16:creationId xmlns:a16="http://schemas.microsoft.com/office/drawing/2014/main" id="{90D856D7-EB84-4732-885B-BFBBC5B7671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7" name="Straight Connector 466">
                      <a:extLst>
                        <a:ext uri="{FF2B5EF4-FFF2-40B4-BE49-F238E27FC236}">
                          <a16:creationId xmlns:a16="http://schemas.microsoft.com/office/drawing/2014/main" id="{896DA3A9-7B34-4039-BA74-4BBD77A846D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8" name="Straight Connector 467">
                      <a:extLst>
                        <a:ext uri="{FF2B5EF4-FFF2-40B4-BE49-F238E27FC236}">
                          <a16:creationId xmlns:a16="http://schemas.microsoft.com/office/drawing/2014/main" id="{A47D286E-8BCF-4050-BB38-A994A440AC5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8" name="Group 457">
                    <a:extLst>
                      <a:ext uri="{FF2B5EF4-FFF2-40B4-BE49-F238E27FC236}">
                        <a16:creationId xmlns:a16="http://schemas.microsoft.com/office/drawing/2014/main" id="{E904BD03-D3E7-4B6A-9694-DAD9E3E5BB71}"/>
                      </a:ext>
                    </a:extLst>
                  </p:cNvPr>
                  <p:cNvGrpSpPr/>
                  <p:nvPr/>
                </p:nvGrpSpPr>
                <p:grpSpPr>
                  <a:xfrm>
                    <a:off x="10696759" y="2436673"/>
                    <a:ext cx="170111" cy="170115"/>
                    <a:chOff x="10085295" y="2429950"/>
                    <a:chExt cx="170111" cy="170115"/>
                  </a:xfrm>
                </p:grpSpPr>
                <p:cxnSp>
                  <p:nvCxnSpPr>
                    <p:cNvPr id="463" name="Straight Connector 462">
                      <a:extLst>
                        <a:ext uri="{FF2B5EF4-FFF2-40B4-BE49-F238E27FC236}">
                          <a16:creationId xmlns:a16="http://schemas.microsoft.com/office/drawing/2014/main" id="{AA8E0F40-0776-4357-9F2B-11A8B88B27E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4" name="Straight Connector 463">
                      <a:extLst>
                        <a:ext uri="{FF2B5EF4-FFF2-40B4-BE49-F238E27FC236}">
                          <a16:creationId xmlns:a16="http://schemas.microsoft.com/office/drawing/2014/main" id="{B9C8FF61-91DF-4868-AAA2-F80FC380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5" name="Straight Connector 464">
                      <a:extLst>
                        <a:ext uri="{FF2B5EF4-FFF2-40B4-BE49-F238E27FC236}">
                          <a16:creationId xmlns:a16="http://schemas.microsoft.com/office/drawing/2014/main" id="{0A1FB0D1-9E59-45FB-A6EC-ED1AC135A2C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9" name="Group 458">
                    <a:extLst>
                      <a:ext uri="{FF2B5EF4-FFF2-40B4-BE49-F238E27FC236}">
                        <a16:creationId xmlns:a16="http://schemas.microsoft.com/office/drawing/2014/main" id="{D81D7E84-4EE4-497E-832A-18791118088D}"/>
                      </a:ext>
                    </a:extLst>
                  </p:cNvPr>
                  <p:cNvGrpSpPr/>
                  <p:nvPr/>
                </p:nvGrpSpPr>
                <p:grpSpPr>
                  <a:xfrm>
                    <a:off x="11002492" y="2436673"/>
                    <a:ext cx="170111" cy="170115"/>
                    <a:chOff x="10085295" y="2429950"/>
                    <a:chExt cx="170111" cy="170115"/>
                  </a:xfrm>
                </p:grpSpPr>
                <p:cxnSp>
                  <p:nvCxnSpPr>
                    <p:cNvPr id="460" name="Straight Connector 459">
                      <a:extLst>
                        <a:ext uri="{FF2B5EF4-FFF2-40B4-BE49-F238E27FC236}">
                          <a16:creationId xmlns:a16="http://schemas.microsoft.com/office/drawing/2014/main" id="{B554C8BB-6A0E-45FC-93B1-822F2556814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1" name="Straight Connector 460">
                      <a:extLst>
                        <a:ext uri="{FF2B5EF4-FFF2-40B4-BE49-F238E27FC236}">
                          <a16:creationId xmlns:a16="http://schemas.microsoft.com/office/drawing/2014/main" id="{77BDBE63-F460-4B1F-82E7-00F732180AF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2" name="Straight Connector 461">
                      <a:extLst>
                        <a:ext uri="{FF2B5EF4-FFF2-40B4-BE49-F238E27FC236}">
                          <a16:creationId xmlns:a16="http://schemas.microsoft.com/office/drawing/2014/main" id="{9EB4B350-B888-439F-B7ED-312E4EE7A94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sp>
        <p:nvSpPr>
          <p:cNvPr id="302" name="TextBox 301">
            <a:hlinkClick r:id="rId8" action="ppaction://hlinksldjump"/>
            <a:extLst>
              <a:ext uri="{FF2B5EF4-FFF2-40B4-BE49-F238E27FC236}">
                <a16:creationId xmlns:a16="http://schemas.microsoft.com/office/drawing/2014/main" id="{CB83E0F8-845E-3180-39D5-90CD15A49BEF}"/>
              </a:ext>
            </a:extLst>
          </p:cNvPr>
          <p:cNvSpPr txBox="1"/>
          <p:nvPr/>
        </p:nvSpPr>
        <p:spPr>
          <a:xfrm>
            <a:off x="654009" y="1379904"/>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sp>
        <p:nvSpPr>
          <p:cNvPr id="303" name="TextBox 302">
            <a:extLst>
              <a:ext uri="{FF2B5EF4-FFF2-40B4-BE49-F238E27FC236}">
                <a16:creationId xmlns:a16="http://schemas.microsoft.com/office/drawing/2014/main" id="{04CBFAC5-2A11-751D-D1AC-F86DEDEAA9CE}"/>
              </a:ext>
            </a:extLst>
          </p:cNvPr>
          <p:cNvSpPr txBox="1"/>
          <p:nvPr/>
        </p:nvSpPr>
        <p:spPr>
          <a:xfrm>
            <a:off x="2459100" y="1110757"/>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sp>
        <p:nvSpPr>
          <p:cNvPr id="304" name="TextBox 303">
            <a:hlinkClick r:id="rId9" action="ppaction://hlinksldjump"/>
            <a:extLst>
              <a:ext uri="{FF2B5EF4-FFF2-40B4-BE49-F238E27FC236}">
                <a16:creationId xmlns:a16="http://schemas.microsoft.com/office/drawing/2014/main" id="{6AA55AC5-42E7-2E16-25B1-331B11B5055F}"/>
              </a:ext>
            </a:extLst>
          </p:cNvPr>
          <p:cNvSpPr txBox="1"/>
          <p:nvPr/>
        </p:nvSpPr>
        <p:spPr>
          <a:xfrm>
            <a:off x="2672626" y="1288392"/>
            <a:ext cx="1029449" cy="254044"/>
          </a:xfrm>
          <a:prstGeom prst="rect">
            <a:avLst/>
          </a:prstGeom>
          <a:solidFill>
            <a:schemeClr val="bg1"/>
          </a:solidFill>
          <a:ln>
            <a:solidFill>
              <a:schemeClr val="accent1"/>
            </a:solidFill>
          </a:ln>
        </p:spPr>
        <p:txBody>
          <a:bodyPr wrap="none" rtlCol="0" anchor="ctr">
            <a:spAutoFit/>
          </a:bodyPr>
          <a:lstStyle/>
          <a:p>
            <a:r>
              <a:rPr lang="en-US" sz="1051"/>
              <a:t>R.O. Select Low</a:t>
            </a:r>
          </a:p>
        </p:txBody>
      </p:sp>
      <p:sp>
        <p:nvSpPr>
          <p:cNvPr id="305" name="TextBox 304">
            <a:hlinkClick r:id="rId9" action="ppaction://hlinksldjump"/>
            <a:extLst>
              <a:ext uri="{FF2B5EF4-FFF2-40B4-BE49-F238E27FC236}">
                <a16:creationId xmlns:a16="http://schemas.microsoft.com/office/drawing/2014/main" id="{2F52CB5D-223E-61CF-004E-60298D1EB9A5}"/>
              </a:ext>
            </a:extLst>
          </p:cNvPr>
          <p:cNvSpPr txBox="1"/>
          <p:nvPr/>
        </p:nvSpPr>
        <p:spPr>
          <a:xfrm>
            <a:off x="2646978" y="1480071"/>
            <a:ext cx="1055097" cy="254044"/>
          </a:xfrm>
          <a:prstGeom prst="rect">
            <a:avLst/>
          </a:prstGeom>
          <a:solidFill>
            <a:schemeClr val="bg1"/>
          </a:solidFill>
          <a:ln>
            <a:solidFill>
              <a:schemeClr val="accent1"/>
            </a:solidFill>
          </a:ln>
        </p:spPr>
        <p:txBody>
          <a:bodyPr wrap="none" rtlCol="0" anchor="ctr">
            <a:spAutoFit/>
          </a:bodyPr>
          <a:lstStyle/>
          <a:p>
            <a:r>
              <a:rPr lang="en-US" sz="1051">
                <a:hlinkClick r:id="rId9" action="ppaction://hlinksldjump"/>
              </a:rPr>
              <a:t>R</a:t>
            </a:r>
            <a:r>
              <a:rPr lang="en-US" sz="1051"/>
              <a:t>.O. Select High</a:t>
            </a:r>
          </a:p>
        </p:txBody>
      </p:sp>
      <p:sp>
        <p:nvSpPr>
          <p:cNvPr id="8" name="TextBox 7">
            <a:extLst>
              <a:ext uri="{FF2B5EF4-FFF2-40B4-BE49-F238E27FC236}">
                <a16:creationId xmlns:a16="http://schemas.microsoft.com/office/drawing/2014/main" id="{714AEC8D-B50D-4468-A886-61550CA58663}"/>
              </a:ext>
            </a:extLst>
          </p:cNvPr>
          <p:cNvSpPr txBox="1"/>
          <p:nvPr/>
        </p:nvSpPr>
        <p:spPr>
          <a:xfrm>
            <a:off x="2516499" y="2882773"/>
            <a:ext cx="598241" cy="276999"/>
          </a:xfrm>
          <a:prstGeom prst="rect">
            <a:avLst/>
          </a:prstGeom>
          <a:noFill/>
        </p:spPr>
        <p:txBody>
          <a:bodyPr wrap="none" rtlCol="0">
            <a:spAutoFit/>
          </a:bodyPr>
          <a:lstStyle/>
          <a:p>
            <a:r>
              <a:rPr lang="en-US" sz="1200"/>
              <a:t>HC139</a:t>
            </a:r>
          </a:p>
        </p:txBody>
      </p:sp>
      <p:grpSp>
        <p:nvGrpSpPr>
          <p:cNvPr id="309" name="Group 308">
            <a:extLst>
              <a:ext uri="{FF2B5EF4-FFF2-40B4-BE49-F238E27FC236}">
                <a16:creationId xmlns:a16="http://schemas.microsoft.com/office/drawing/2014/main" id="{C25F0635-BCF4-9543-0779-45E66477CB9B}"/>
              </a:ext>
            </a:extLst>
          </p:cNvPr>
          <p:cNvGrpSpPr/>
          <p:nvPr/>
        </p:nvGrpSpPr>
        <p:grpSpPr>
          <a:xfrm>
            <a:off x="2728533" y="4562039"/>
            <a:ext cx="1463040" cy="182880"/>
            <a:chOff x="9859776" y="1158931"/>
            <a:chExt cx="1463040" cy="182880"/>
          </a:xfrm>
        </p:grpSpPr>
        <p:sp>
          <p:nvSpPr>
            <p:cNvPr id="310" name="Rectangle 309">
              <a:hlinkClick r:id="rId10" action="ppaction://hlinksldjump"/>
              <a:extLst>
                <a:ext uri="{FF2B5EF4-FFF2-40B4-BE49-F238E27FC236}">
                  <a16:creationId xmlns:a16="http://schemas.microsoft.com/office/drawing/2014/main" id="{F98CF491-909F-4471-D455-45C08C8E9747}"/>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311" name="Straight Connector 310">
              <a:extLst>
                <a:ext uri="{FF2B5EF4-FFF2-40B4-BE49-F238E27FC236}">
                  <a16:creationId xmlns:a16="http://schemas.microsoft.com/office/drawing/2014/main" id="{BAB9F976-6F67-7A28-D224-BE3D8528B1B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670ED1CA-4A5B-C70F-F5AB-44B14EB749A0}"/>
              </a:ext>
            </a:extLst>
          </p:cNvPr>
          <p:cNvGrpSpPr/>
          <p:nvPr/>
        </p:nvGrpSpPr>
        <p:grpSpPr>
          <a:xfrm>
            <a:off x="2649196" y="1670847"/>
            <a:ext cx="1463040" cy="182880"/>
            <a:chOff x="9859776" y="1158931"/>
            <a:chExt cx="1463040" cy="182880"/>
          </a:xfrm>
        </p:grpSpPr>
        <p:sp>
          <p:nvSpPr>
            <p:cNvPr id="316" name="Rectangle 315">
              <a:hlinkClick r:id="rId10" action="ppaction://hlinksldjump"/>
              <a:extLst>
                <a:ext uri="{FF2B5EF4-FFF2-40B4-BE49-F238E27FC236}">
                  <a16:creationId xmlns:a16="http://schemas.microsoft.com/office/drawing/2014/main" id="{F3400D2F-334F-8054-5128-AD6915F8348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317" name="Straight Connector 316">
              <a:extLst>
                <a:ext uri="{FF2B5EF4-FFF2-40B4-BE49-F238E27FC236}">
                  <a16:creationId xmlns:a16="http://schemas.microsoft.com/office/drawing/2014/main" id="{7EC5F992-C332-7064-0A17-BD3571351EC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829B7EF8-8D79-115A-FE7E-9288A4FA53DA}"/>
              </a:ext>
            </a:extLst>
          </p:cNvPr>
          <p:cNvGrpSpPr/>
          <p:nvPr/>
        </p:nvGrpSpPr>
        <p:grpSpPr>
          <a:xfrm>
            <a:off x="2726371" y="4780629"/>
            <a:ext cx="1463040" cy="182880"/>
            <a:chOff x="9859776" y="1158931"/>
            <a:chExt cx="1463040" cy="182880"/>
          </a:xfrm>
        </p:grpSpPr>
        <p:sp>
          <p:nvSpPr>
            <p:cNvPr id="314" name="Rectangle 313">
              <a:hlinkClick r:id="rId11" action="ppaction://hlinksldjump"/>
              <a:extLst>
                <a:ext uri="{FF2B5EF4-FFF2-40B4-BE49-F238E27FC236}">
                  <a16:creationId xmlns:a16="http://schemas.microsoft.com/office/drawing/2014/main" id="{49881FDC-8E26-6979-9776-605BE681177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OpCode [7:6] Rd</a:t>
              </a:r>
            </a:p>
          </p:txBody>
        </p:sp>
        <p:cxnSp>
          <p:nvCxnSpPr>
            <p:cNvPr id="473" name="Straight Connector 472">
              <a:extLst>
                <a:ext uri="{FF2B5EF4-FFF2-40B4-BE49-F238E27FC236}">
                  <a16:creationId xmlns:a16="http://schemas.microsoft.com/office/drawing/2014/main" id="{00D78905-6E4A-AC70-EDB0-4F955151E70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4" name="Arrow: Right 473">
            <a:hlinkClick r:id="rId11" action="ppaction://hlinksldjump"/>
            <a:extLst>
              <a:ext uri="{FF2B5EF4-FFF2-40B4-BE49-F238E27FC236}">
                <a16:creationId xmlns:a16="http://schemas.microsoft.com/office/drawing/2014/main" id="{EFDA13BD-4D07-C328-2F73-D1223824275D}"/>
              </a:ext>
            </a:extLst>
          </p:cNvPr>
          <p:cNvSpPr/>
          <p:nvPr/>
        </p:nvSpPr>
        <p:spPr>
          <a:xfrm>
            <a:off x="1895477" y="4508970"/>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pic>
        <p:nvPicPr>
          <p:cNvPr id="36" name="Picture 35">
            <a:hlinkClick r:id="rId12" action="ppaction://hlinksldjump"/>
            <a:extLst>
              <a:ext uri="{FF2B5EF4-FFF2-40B4-BE49-F238E27FC236}">
                <a16:creationId xmlns:a16="http://schemas.microsoft.com/office/drawing/2014/main" id="{858FBB6E-13F1-D094-ACEE-5EC3B26F0105}"/>
              </a:ext>
            </a:extLst>
          </p:cNvPr>
          <p:cNvPicPr>
            <a:picLocks noChangeAspect="1"/>
          </p:cNvPicPr>
          <p:nvPr/>
        </p:nvPicPr>
        <p:blipFill>
          <a:blip r:embed="rId13"/>
          <a:stretch>
            <a:fillRect/>
          </a:stretch>
        </p:blipFill>
        <p:spPr>
          <a:xfrm>
            <a:off x="11038384" y="6427540"/>
            <a:ext cx="1076851" cy="222744"/>
          </a:xfrm>
          <a:prstGeom prst="rect">
            <a:avLst/>
          </a:prstGeom>
        </p:spPr>
      </p:pic>
      <p:sp>
        <p:nvSpPr>
          <p:cNvPr id="16" name="Slide Number Placeholder 4">
            <a:extLst>
              <a:ext uri="{FF2B5EF4-FFF2-40B4-BE49-F238E27FC236}">
                <a16:creationId xmlns:a16="http://schemas.microsoft.com/office/drawing/2014/main" id="{DBE3F7BD-CA8A-E510-B5BF-6324030E2CD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93</a:t>
            </a:fld>
            <a:endParaRPr lang="en-US" b="1">
              <a:solidFill>
                <a:schemeClr val="bg1"/>
              </a:solidFill>
            </a:endParaRPr>
          </a:p>
        </p:txBody>
      </p:sp>
    </p:spTree>
    <p:extLst>
      <p:ext uri="{BB962C8B-B14F-4D97-AF65-F5344CB8AC3E}">
        <p14:creationId xmlns:p14="http://schemas.microsoft.com/office/powerpoint/2010/main" val="219617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FBD0549-69A7-48A0-BA7C-F187329B5DA8}"/>
              </a:ext>
            </a:extLst>
          </p:cNvPr>
          <p:cNvGrpSpPr/>
          <p:nvPr/>
        </p:nvGrpSpPr>
        <p:grpSpPr>
          <a:xfrm>
            <a:off x="5636975" y="2932234"/>
            <a:ext cx="618565" cy="1187737"/>
            <a:chOff x="5437094" y="3282589"/>
            <a:chExt cx="618565" cy="1187737"/>
          </a:xfrm>
        </p:grpSpPr>
        <p:pic>
          <p:nvPicPr>
            <p:cNvPr id="1026" name="Picture 2" descr="NOR logic - Wikipedia">
              <a:extLst>
                <a:ext uri="{FF2B5EF4-FFF2-40B4-BE49-F238E27FC236}">
                  <a16:creationId xmlns:a16="http://schemas.microsoft.com/office/drawing/2014/main" id="{464DC891-99B7-4C9D-84DE-0888E5711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28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NOR logic - Wikipedia">
              <a:extLst>
                <a:ext uri="{FF2B5EF4-FFF2-40B4-BE49-F238E27FC236}">
                  <a16:creationId xmlns:a16="http://schemas.microsoft.com/office/drawing/2014/main" id="{18CC3F7B-62FC-4117-BB70-E5E8C1F20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59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OR logic - Wikipedia">
              <a:extLst>
                <a:ext uri="{FF2B5EF4-FFF2-40B4-BE49-F238E27FC236}">
                  <a16:creationId xmlns:a16="http://schemas.microsoft.com/office/drawing/2014/main" id="{5C509F8B-4EB9-42EE-92F3-1F076B1A8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90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NOR logic - Wikipedia">
              <a:extLst>
                <a:ext uri="{FF2B5EF4-FFF2-40B4-BE49-F238E27FC236}">
                  <a16:creationId xmlns:a16="http://schemas.microsoft.com/office/drawing/2014/main" id="{5DAACEEB-C22E-4D73-B061-FFE3BB796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4212590"/>
              <a:ext cx="618565" cy="25773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6F7C066E-CAA5-4387-9DD5-C9E10E6E6DEE}"/>
              </a:ext>
            </a:extLst>
          </p:cNvPr>
          <p:cNvSpPr>
            <a:spLocks noGrp="1"/>
          </p:cNvSpPr>
          <p:nvPr>
            <p:ph type="ctrTitle"/>
          </p:nvPr>
        </p:nvSpPr>
        <p:spPr>
          <a:xfrm>
            <a:off x="914399" y="457200"/>
            <a:ext cx="3840480" cy="457200"/>
          </a:xfrm>
          <a:prstGeom prst="rect">
            <a:avLst/>
          </a:prstGeom>
        </p:spPr>
        <p:txBody>
          <a:bodyPr/>
          <a:lstStyle/>
          <a:p>
            <a:r>
              <a:rPr lang="en-US"/>
              <a:t>Registers Schematics</a:t>
            </a:r>
          </a:p>
        </p:txBody>
      </p:sp>
      <p:pic>
        <p:nvPicPr>
          <p:cNvPr id="5" name="Picture 4">
            <a:extLst>
              <a:ext uri="{FF2B5EF4-FFF2-40B4-BE49-F238E27FC236}">
                <a16:creationId xmlns:a16="http://schemas.microsoft.com/office/drawing/2014/main" id="{1D09547C-AFED-47E6-8C89-F272F6F83B47}"/>
              </a:ext>
            </a:extLst>
          </p:cNvPr>
          <p:cNvPicPr>
            <a:picLocks noChangeAspect="1"/>
          </p:cNvPicPr>
          <p:nvPr/>
        </p:nvPicPr>
        <p:blipFill>
          <a:blip r:embed="rId4"/>
          <a:stretch>
            <a:fillRect/>
          </a:stretch>
        </p:blipFill>
        <p:spPr>
          <a:xfrm>
            <a:off x="8538192" y="765661"/>
            <a:ext cx="2541881" cy="4463260"/>
          </a:xfrm>
          <a:prstGeom prst="rect">
            <a:avLst/>
          </a:prstGeom>
        </p:spPr>
      </p:pic>
      <p:pic>
        <p:nvPicPr>
          <p:cNvPr id="6" name="Picture 5">
            <a:extLst>
              <a:ext uri="{FF2B5EF4-FFF2-40B4-BE49-F238E27FC236}">
                <a16:creationId xmlns:a16="http://schemas.microsoft.com/office/drawing/2014/main" id="{2D15B45B-E522-4EB2-A6AD-A1FE5B8A8CEE}"/>
              </a:ext>
            </a:extLst>
          </p:cNvPr>
          <p:cNvPicPr>
            <a:picLocks noChangeAspect="1"/>
          </p:cNvPicPr>
          <p:nvPr/>
        </p:nvPicPr>
        <p:blipFill>
          <a:blip r:embed="rId5"/>
          <a:stretch>
            <a:fillRect/>
          </a:stretch>
        </p:blipFill>
        <p:spPr>
          <a:xfrm>
            <a:off x="1696174" y="5512707"/>
            <a:ext cx="2081495" cy="1090880"/>
          </a:xfrm>
          <a:prstGeom prst="rect">
            <a:avLst/>
          </a:prstGeom>
        </p:spPr>
      </p:pic>
      <p:pic>
        <p:nvPicPr>
          <p:cNvPr id="7" name="Picture 6">
            <a:extLst>
              <a:ext uri="{FF2B5EF4-FFF2-40B4-BE49-F238E27FC236}">
                <a16:creationId xmlns:a16="http://schemas.microsoft.com/office/drawing/2014/main" id="{B1AEB0AE-2F4B-4D8F-BCCB-3A6E6214EF00}"/>
              </a:ext>
            </a:extLst>
          </p:cNvPr>
          <p:cNvPicPr>
            <a:picLocks noChangeAspect="1"/>
          </p:cNvPicPr>
          <p:nvPr/>
        </p:nvPicPr>
        <p:blipFill>
          <a:blip r:embed="rId6"/>
          <a:stretch>
            <a:fillRect/>
          </a:stretch>
        </p:blipFill>
        <p:spPr>
          <a:xfrm>
            <a:off x="8538191" y="5278631"/>
            <a:ext cx="2723191" cy="1240645"/>
          </a:xfrm>
          <a:prstGeom prst="rect">
            <a:avLst/>
          </a:prstGeom>
        </p:spPr>
      </p:pic>
      <p:pic>
        <p:nvPicPr>
          <p:cNvPr id="9" name="Picture 8">
            <a:extLst>
              <a:ext uri="{FF2B5EF4-FFF2-40B4-BE49-F238E27FC236}">
                <a16:creationId xmlns:a16="http://schemas.microsoft.com/office/drawing/2014/main" id="{0552BE21-8D8B-4047-9E61-D81349A1F32F}"/>
              </a:ext>
            </a:extLst>
          </p:cNvPr>
          <p:cNvPicPr>
            <a:picLocks noChangeAspect="1"/>
          </p:cNvPicPr>
          <p:nvPr/>
        </p:nvPicPr>
        <p:blipFill>
          <a:blip r:embed="rId7"/>
          <a:stretch>
            <a:fillRect/>
          </a:stretch>
        </p:blipFill>
        <p:spPr>
          <a:xfrm>
            <a:off x="2104064" y="2185081"/>
            <a:ext cx="2351376" cy="1741760"/>
          </a:xfrm>
          <a:prstGeom prst="rect">
            <a:avLst/>
          </a:prstGeom>
        </p:spPr>
      </p:pic>
      <p:grpSp>
        <p:nvGrpSpPr>
          <p:cNvPr id="10" name="Group 9">
            <a:extLst>
              <a:ext uri="{FF2B5EF4-FFF2-40B4-BE49-F238E27FC236}">
                <a16:creationId xmlns:a16="http://schemas.microsoft.com/office/drawing/2014/main" id="{DA122FA3-89F3-4A92-A453-98061ECF3DB6}"/>
              </a:ext>
            </a:extLst>
          </p:cNvPr>
          <p:cNvGrpSpPr/>
          <p:nvPr/>
        </p:nvGrpSpPr>
        <p:grpSpPr>
          <a:xfrm rot="5400000">
            <a:off x="1724555" y="2311623"/>
            <a:ext cx="325024" cy="614840"/>
            <a:chOff x="2318356" y="3448800"/>
            <a:chExt cx="325024" cy="914400"/>
          </a:xfrm>
        </p:grpSpPr>
        <p:cxnSp>
          <p:nvCxnSpPr>
            <p:cNvPr id="11" name="Straight Connector 10">
              <a:extLst>
                <a:ext uri="{FF2B5EF4-FFF2-40B4-BE49-F238E27FC236}">
                  <a16:creationId xmlns:a16="http://schemas.microsoft.com/office/drawing/2014/main" id="{8A74EA97-47F5-4FA1-9586-88818670385F}"/>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067CBB-BA05-437F-A648-99688CC91357}"/>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F50D17-4461-4AE8-A032-A66C56B5FBBA}"/>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5" name="Connector: Elbow 14">
            <a:extLst>
              <a:ext uri="{FF2B5EF4-FFF2-40B4-BE49-F238E27FC236}">
                <a16:creationId xmlns:a16="http://schemas.microsoft.com/office/drawing/2014/main" id="{CE0CBB5D-EDE5-42E5-AE21-D31080373779}"/>
              </a:ext>
            </a:extLst>
          </p:cNvPr>
          <p:cNvCxnSpPr>
            <a:cxnSpLocks/>
            <a:stCxn id="21" idx="4"/>
          </p:cNvCxnSpPr>
          <p:nvPr/>
        </p:nvCxnSpPr>
        <p:spPr>
          <a:xfrm flipV="1">
            <a:off x="4739258" y="1251047"/>
            <a:ext cx="3849735" cy="1120820"/>
          </a:xfrm>
          <a:prstGeom prst="bentConnector3">
            <a:avLst/>
          </a:prstGeom>
          <a:ln>
            <a:solidFill>
              <a:srgbClr val="FF0000"/>
            </a:solidFill>
            <a:tailEnd type="oval"/>
          </a:ln>
        </p:spPr>
        <p:style>
          <a:lnRef idx="2">
            <a:schemeClr val="accent2"/>
          </a:lnRef>
          <a:fillRef idx="0">
            <a:schemeClr val="accent2"/>
          </a:fillRef>
          <a:effectRef idx="1">
            <a:schemeClr val="accent2"/>
          </a:effectRef>
          <a:fontRef idx="minor">
            <a:schemeClr val="tx1"/>
          </a:fontRef>
        </p:style>
      </p:cxnSp>
      <p:grpSp>
        <p:nvGrpSpPr>
          <p:cNvPr id="16" name="Group 15">
            <a:extLst>
              <a:ext uri="{FF2B5EF4-FFF2-40B4-BE49-F238E27FC236}">
                <a16:creationId xmlns:a16="http://schemas.microsoft.com/office/drawing/2014/main" id="{928053D3-B2B0-4B39-84F2-CCC71B427EF5}"/>
              </a:ext>
            </a:extLst>
          </p:cNvPr>
          <p:cNvGrpSpPr/>
          <p:nvPr/>
        </p:nvGrpSpPr>
        <p:grpSpPr>
          <a:xfrm rot="16200000">
            <a:off x="4183404" y="2377083"/>
            <a:ext cx="633557" cy="478147"/>
            <a:chOff x="2736921" y="3444322"/>
            <a:chExt cx="633557" cy="478147"/>
          </a:xfrm>
        </p:grpSpPr>
        <p:grpSp>
          <p:nvGrpSpPr>
            <p:cNvPr id="17" name="Group 16">
              <a:extLst>
                <a:ext uri="{FF2B5EF4-FFF2-40B4-BE49-F238E27FC236}">
                  <a16:creationId xmlns:a16="http://schemas.microsoft.com/office/drawing/2014/main" id="{8EDAD3ED-0CC8-4FB8-90DE-4B5723D2DD09}"/>
                </a:ext>
              </a:extLst>
            </p:cNvPr>
            <p:cNvGrpSpPr/>
            <p:nvPr/>
          </p:nvGrpSpPr>
          <p:grpSpPr>
            <a:xfrm>
              <a:off x="2736921" y="3444322"/>
              <a:ext cx="144980" cy="478147"/>
              <a:chOff x="464349" y="3193307"/>
              <a:chExt cx="144980" cy="478147"/>
            </a:xfrm>
            <a:solidFill>
              <a:srgbClr val="FF0000"/>
            </a:solidFill>
          </p:grpSpPr>
          <p:sp>
            <p:nvSpPr>
              <p:cNvPr id="27" name="Oval 26">
                <a:extLst>
                  <a:ext uri="{FF2B5EF4-FFF2-40B4-BE49-F238E27FC236}">
                    <a16:creationId xmlns:a16="http://schemas.microsoft.com/office/drawing/2014/main" id="{7FEFF9C5-137E-4711-9BD6-3BE0B68D13C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OE3</a:t>
                </a:r>
              </a:p>
            </p:txBody>
          </p:sp>
          <p:cxnSp>
            <p:nvCxnSpPr>
              <p:cNvPr id="28" name="Straight Connector 27">
                <a:extLst>
                  <a:ext uri="{FF2B5EF4-FFF2-40B4-BE49-F238E27FC236}">
                    <a16:creationId xmlns:a16="http://schemas.microsoft.com/office/drawing/2014/main" id="{CD047DEE-CD6E-4DDC-8665-DFEFDEDE392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B308B62-C1B1-4682-A842-3944E891F126}"/>
                </a:ext>
              </a:extLst>
            </p:cNvPr>
            <p:cNvGrpSpPr/>
            <p:nvPr/>
          </p:nvGrpSpPr>
          <p:grpSpPr>
            <a:xfrm>
              <a:off x="2899780" y="3444322"/>
              <a:ext cx="144980" cy="478147"/>
              <a:chOff x="464349" y="3193307"/>
              <a:chExt cx="144980" cy="478147"/>
            </a:xfrm>
            <a:solidFill>
              <a:srgbClr val="FF0000"/>
            </a:solidFill>
          </p:grpSpPr>
          <p:sp>
            <p:nvSpPr>
              <p:cNvPr id="25" name="Oval 24">
                <a:extLst>
                  <a:ext uri="{FF2B5EF4-FFF2-40B4-BE49-F238E27FC236}">
                    <a16:creationId xmlns:a16="http://schemas.microsoft.com/office/drawing/2014/main" id="{51259928-5AFE-41FF-9196-8005CA99D5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OE2</a:t>
                </a:r>
              </a:p>
            </p:txBody>
          </p:sp>
          <p:cxnSp>
            <p:nvCxnSpPr>
              <p:cNvPr id="26" name="Straight Connector 25">
                <a:extLst>
                  <a:ext uri="{FF2B5EF4-FFF2-40B4-BE49-F238E27FC236}">
                    <a16:creationId xmlns:a16="http://schemas.microsoft.com/office/drawing/2014/main" id="{E4DBFC99-B34F-4986-812A-DE09C0811A89}"/>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B913E6C-A166-4F23-99C0-FAF972D23041}"/>
                </a:ext>
              </a:extLst>
            </p:cNvPr>
            <p:cNvGrpSpPr/>
            <p:nvPr/>
          </p:nvGrpSpPr>
          <p:grpSpPr>
            <a:xfrm>
              <a:off x="3062639" y="3444322"/>
              <a:ext cx="144980" cy="478147"/>
              <a:chOff x="464349" y="3193307"/>
              <a:chExt cx="144980" cy="478147"/>
            </a:xfrm>
            <a:solidFill>
              <a:srgbClr val="FF0000"/>
            </a:solidFill>
          </p:grpSpPr>
          <p:sp>
            <p:nvSpPr>
              <p:cNvPr id="23" name="Oval 22">
                <a:extLst>
                  <a:ext uri="{FF2B5EF4-FFF2-40B4-BE49-F238E27FC236}">
                    <a16:creationId xmlns:a16="http://schemas.microsoft.com/office/drawing/2014/main" id="{6CDEADC4-2C3F-4D6A-B9FE-F4AF2505276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OE1</a:t>
                </a:r>
              </a:p>
            </p:txBody>
          </p:sp>
          <p:cxnSp>
            <p:nvCxnSpPr>
              <p:cNvPr id="24" name="Straight Connector 23">
                <a:extLst>
                  <a:ext uri="{FF2B5EF4-FFF2-40B4-BE49-F238E27FC236}">
                    <a16:creationId xmlns:a16="http://schemas.microsoft.com/office/drawing/2014/main" id="{77A09E4D-F8B5-44BE-9191-84F2FD17A33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BC75B5D-A89A-4407-B3EA-B606857A0D9D}"/>
                </a:ext>
              </a:extLst>
            </p:cNvPr>
            <p:cNvGrpSpPr/>
            <p:nvPr/>
          </p:nvGrpSpPr>
          <p:grpSpPr>
            <a:xfrm>
              <a:off x="3225498" y="3444322"/>
              <a:ext cx="144980" cy="478147"/>
              <a:chOff x="464349" y="3193307"/>
              <a:chExt cx="144980" cy="478147"/>
            </a:xfrm>
            <a:solidFill>
              <a:srgbClr val="FF0000"/>
            </a:solidFill>
          </p:grpSpPr>
          <p:sp>
            <p:nvSpPr>
              <p:cNvPr id="21" name="Oval 20">
                <a:extLst>
                  <a:ext uri="{FF2B5EF4-FFF2-40B4-BE49-F238E27FC236}">
                    <a16:creationId xmlns:a16="http://schemas.microsoft.com/office/drawing/2014/main" id="{D098150E-90EC-4C44-B052-4F76A2D100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OE0</a:t>
                </a:r>
              </a:p>
            </p:txBody>
          </p:sp>
          <p:cxnSp>
            <p:nvCxnSpPr>
              <p:cNvPr id="22" name="Straight Connector 21">
                <a:extLst>
                  <a:ext uri="{FF2B5EF4-FFF2-40B4-BE49-F238E27FC236}">
                    <a16:creationId xmlns:a16="http://schemas.microsoft.com/office/drawing/2014/main" id="{1B346488-4487-4834-8E51-4C57AC3F277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9" name="TextBox 28">
            <a:extLst>
              <a:ext uri="{FF2B5EF4-FFF2-40B4-BE49-F238E27FC236}">
                <a16:creationId xmlns:a16="http://schemas.microsoft.com/office/drawing/2014/main" id="{2FA88325-C1AD-414A-B1FE-315CDDD13C22}"/>
              </a:ext>
            </a:extLst>
          </p:cNvPr>
          <p:cNvSpPr txBox="1"/>
          <p:nvPr/>
        </p:nvSpPr>
        <p:spPr>
          <a:xfrm>
            <a:off x="552473" y="2102984"/>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grpSp>
        <p:nvGrpSpPr>
          <p:cNvPr id="32" name="Group 31">
            <a:extLst>
              <a:ext uri="{FF2B5EF4-FFF2-40B4-BE49-F238E27FC236}">
                <a16:creationId xmlns:a16="http://schemas.microsoft.com/office/drawing/2014/main" id="{E54C3567-8E5E-4A70-B0A2-3226061D5A67}"/>
              </a:ext>
            </a:extLst>
          </p:cNvPr>
          <p:cNvGrpSpPr/>
          <p:nvPr/>
        </p:nvGrpSpPr>
        <p:grpSpPr>
          <a:xfrm rot="5400000">
            <a:off x="1628031" y="3075548"/>
            <a:ext cx="406780" cy="766272"/>
            <a:chOff x="2475239" y="1839635"/>
            <a:chExt cx="325024" cy="914400"/>
          </a:xfrm>
        </p:grpSpPr>
        <p:cxnSp>
          <p:nvCxnSpPr>
            <p:cNvPr id="33" name="Straight Connector 32">
              <a:extLst>
                <a:ext uri="{FF2B5EF4-FFF2-40B4-BE49-F238E27FC236}">
                  <a16:creationId xmlns:a16="http://schemas.microsoft.com/office/drawing/2014/main" id="{E55DF350-3295-4C24-BB02-25E92BD79D2F}"/>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9B137D-3BC6-4315-9446-298532C25F48}"/>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26DCDA4-4C84-4825-9988-6FA31E728BDA}"/>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68073CF0-08E7-47CF-9516-8CB18E1BB67E}"/>
              </a:ext>
            </a:extLst>
          </p:cNvPr>
          <p:cNvSpPr txBox="1"/>
          <p:nvPr/>
        </p:nvSpPr>
        <p:spPr>
          <a:xfrm>
            <a:off x="213669" y="3156915"/>
            <a:ext cx="1619354" cy="577466"/>
          </a:xfrm>
          <a:prstGeom prst="rect">
            <a:avLst/>
          </a:prstGeom>
          <a:solidFill>
            <a:srgbClr val="FFFFCC"/>
          </a:solidFill>
        </p:spPr>
        <p:txBody>
          <a:bodyPr wrap="none" rtlCol="0">
            <a:spAutoFit/>
          </a:bodyPr>
          <a:lstStyle/>
          <a:p>
            <a:r>
              <a:rPr lang="en-US" sz="1051" b="1" u="sng"/>
              <a:t>Write to Register </a:t>
            </a:r>
            <a:endParaRPr lang="en-US" sz="1051"/>
          </a:p>
          <a:p>
            <a:pPr marL="171446" indent="-171446">
              <a:buFont typeface="Arial" panose="020B0604020202020204" pitchFamily="34" charset="0"/>
              <a:buChar char="•"/>
            </a:pPr>
            <a:r>
              <a:rPr lang="en-US" sz="1051" b="1"/>
              <a:t>~G</a:t>
            </a:r>
            <a:r>
              <a:rPr lang="en-US" sz="1051"/>
              <a:t>:  Input Clock Enable</a:t>
            </a:r>
          </a:p>
          <a:p>
            <a:pPr marL="171446" indent="-171446">
              <a:buFont typeface="Arial" panose="020B0604020202020204" pitchFamily="34" charset="0"/>
              <a:buChar char="•"/>
            </a:pPr>
            <a:r>
              <a:rPr lang="en-US" sz="1051" b="1"/>
              <a:t>A,B </a:t>
            </a:r>
            <a:r>
              <a:rPr lang="en-US" sz="1051"/>
              <a:t>Register Id</a:t>
            </a:r>
          </a:p>
        </p:txBody>
      </p:sp>
      <p:cxnSp>
        <p:nvCxnSpPr>
          <p:cNvPr id="43" name="Connector: Elbow 42">
            <a:extLst>
              <a:ext uri="{FF2B5EF4-FFF2-40B4-BE49-F238E27FC236}">
                <a16:creationId xmlns:a16="http://schemas.microsoft.com/office/drawing/2014/main" id="{BF0B9CBF-C986-497A-8B67-EDD424CDCD29}"/>
              </a:ext>
            </a:extLst>
          </p:cNvPr>
          <p:cNvCxnSpPr>
            <a:cxnSpLocks/>
          </p:cNvCxnSpPr>
          <p:nvPr/>
        </p:nvCxnSpPr>
        <p:spPr>
          <a:xfrm flipV="1">
            <a:off x="4261110" y="3005424"/>
            <a:ext cx="1355279" cy="127621"/>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EF6A1FC2-B9B1-440A-A8F0-339471DA98B1}"/>
              </a:ext>
            </a:extLst>
          </p:cNvPr>
          <p:cNvCxnSpPr>
            <a:cxnSpLocks/>
          </p:cNvCxnSpPr>
          <p:nvPr/>
        </p:nvCxnSpPr>
        <p:spPr>
          <a:xfrm>
            <a:off x="4254779" y="3499057"/>
            <a:ext cx="1375575" cy="129676"/>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8456337-0033-47DE-B28D-574104A21106}"/>
              </a:ext>
            </a:extLst>
          </p:cNvPr>
          <p:cNvCxnSpPr>
            <a:cxnSpLocks/>
          </p:cNvCxnSpPr>
          <p:nvPr/>
        </p:nvCxnSpPr>
        <p:spPr>
          <a:xfrm>
            <a:off x="4258431" y="3702960"/>
            <a:ext cx="1371923" cy="240472"/>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53" name="TextBox 52">
            <a:hlinkClick r:id="rId8" action="ppaction://hlinksldjump"/>
            <a:extLst>
              <a:ext uri="{FF2B5EF4-FFF2-40B4-BE49-F238E27FC236}">
                <a16:creationId xmlns:a16="http://schemas.microsoft.com/office/drawing/2014/main" id="{777E339E-1862-4AD4-9EC5-CAA015772BE0}"/>
              </a:ext>
            </a:extLst>
          </p:cNvPr>
          <p:cNvSpPr txBox="1"/>
          <p:nvPr/>
        </p:nvSpPr>
        <p:spPr>
          <a:xfrm>
            <a:off x="661227" y="4521351"/>
            <a:ext cx="519694" cy="276999"/>
          </a:xfrm>
          <a:prstGeom prst="rect">
            <a:avLst/>
          </a:prstGeom>
          <a:solidFill>
            <a:srgbClr val="FFFFCC"/>
          </a:solidFill>
        </p:spPr>
        <p:txBody>
          <a:bodyPr wrap="none" rtlCol="0">
            <a:spAutoFit/>
          </a:bodyPr>
          <a:lstStyle/>
          <a:p>
            <a:r>
              <a:rPr lang="en-US" sz="1200"/>
              <a:t>Clock</a:t>
            </a:r>
          </a:p>
        </p:txBody>
      </p:sp>
      <p:cxnSp>
        <p:nvCxnSpPr>
          <p:cNvPr id="56" name="Straight Connector 55">
            <a:extLst>
              <a:ext uri="{FF2B5EF4-FFF2-40B4-BE49-F238E27FC236}">
                <a16:creationId xmlns:a16="http://schemas.microsoft.com/office/drawing/2014/main" id="{9003AEF3-A6C6-418D-BEEF-698B3B4051B8}"/>
              </a:ext>
            </a:extLst>
          </p:cNvPr>
          <p:cNvCxnSpPr>
            <a:cxnSpLocks/>
            <a:stCxn id="53" idx="3"/>
          </p:cNvCxnSpPr>
          <p:nvPr/>
        </p:nvCxnSpPr>
        <p:spPr>
          <a:xfrm>
            <a:off x="1180921" y="4659851"/>
            <a:ext cx="4117220" cy="0"/>
          </a:xfrm>
          <a:prstGeom prst="line">
            <a:avLst/>
          </a:prstGeom>
        </p:spPr>
        <p:style>
          <a:lnRef idx="2">
            <a:schemeClr val="accent3"/>
          </a:lnRef>
          <a:fillRef idx="0">
            <a:schemeClr val="accent3"/>
          </a:fillRef>
          <a:effectRef idx="1">
            <a:schemeClr val="accent3"/>
          </a:effectRef>
          <a:fontRef idx="minor">
            <a:schemeClr val="tx1"/>
          </a:fontRef>
        </p:style>
      </p:cxnSp>
      <p:grpSp>
        <p:nvGrpSpPr>
          <p:cNvPr id="62" name="Group 61">
            <a:extLst>
              <a:ext uri="{FF2B5EF4-FFF2-40B4-BE49-F238E27FC236}">
                <a16:creationId xmlns:a16="http://schemas.microsoft.com/office/drawing/2014/main" id="{CF6317F4-44DB-4E0A-97C7-9587A11A55F4}"/>
              </a:ext>
            </a:extLst>
          </p:cNvPr>
          <p:cNvGrpSpPr/>
          <p:nvPr/>
        </p:nvGrpSpPr>
        <p:grpSpPr>
          <a:xfrm>
            <a:off x="5298142" y="3133045"/>
            <a:ext cx="341175" cy="1526807"/>
            <a:chOff x="5298141" y="3133044"/>
            <a:chExt cx="341175" cy="1526806"/>
          </a:xfrm>
        </p:grpSpPr>
        <p:cxnSp>
          <p:nvCxnSpPr>
            <p:cNvPr id="58" name="Straight Connector 57">
              <a:extLst>
                <a:ext uri="{FF2B5EF4-FFF2-40B4-BE49-F238E27FC236}">
                  <a16:creationId xmlns:a16="http://schemas.microsoft.com/office/drawing/2014/main" id="{6AB143BB-33C6-4119-BFBA-CD2B33BE3BA1}"/>
                </a:ext>
              </a:extLst>
            </p:cNvPr>
            <p:cNvCxnSpPr/>
            <p:nvPr/>
          </p:nvCxnSpPr>
          <p:spPr>
            <a:xfrm>
              <a:off x="5298141" y="3133044"/>
              <a:ext cx="0" cy="152680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FEDE8476-2813-4294-961B-8279CD8DE759}"/>
                </a:ext>
              </a:extLst>
            </p:cNvPr>
            <p:cNvCxnSpPr/>
            <p:nvPr/>
          </p:nvCxnSpPr>
          <p:spPr>
            <a:xfrm flipH="1">
              <a:off x="5298141" y="3133044"/>
              <a:ext cx="33221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59EEA86F-C1AF-41EE-B10A-87ACA11240E3}"/>
                </a:ext>
              </a:extLst>
            </p:cNvPr>
            <p:cNvCxnSpPr/>
            <p:nvPr/>
          </p:nvCxnSpPr>
          <p:spPr>
            <a:xfrm flipH="1">
              <a:off x="5302629" y="3415426"/>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4" name="Straight Connector 63">
              <a:extLst>
                <a:ext uri="{FF2B5EF4-FFF2-40B4-BE49-F238E27FC236}">
                  <a16:creationId xmlns:a16="http://schemas.microsoft.com/office/drawing/2014/main" id="{7F79E3AF-6DA6-40F9-B6AC-83333128B86B}"/>
                </a:ext>
              </a:extLst>
            </p:cNvPr>
            <p:cNvCxnSpPr/>
            <p:nvPr/>
          </p:nvCxnSpPr>
          <p:spPr>
            <a:xfrm flipH="1">
              <a:off x="5307104" y="372471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5" name="Straight Connector 64">
              <a:extLst>
                <a:ext uri="{FF2B5EF4-FFF2-40B4-BE49-F238E27FC236}">
                  <a16:creationId xmlns:a16="http://schemas.microsoft.com/office/drawing/2014/main" id="{EBF59606-F021-45FE-8F01-F1FD4A7486BF}"/>
                </a:ext>
              </a:extLst>
            </p:cNvPr>
            <p:cNvCxnSpPr/>
            <p:nvPr/>
          </p:nvCxnSpPr>
          <p:spPr>
            <a:xfrm flipH="1">
              <a:off x="5302626" y="403847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grpSp>
      <p:cxnSp>
        <p:nvCxnSpPr>
          <p:cNvPr id="68" name="Straight Connector 67">
            <a:extLst>
              <a:ext uri="{FF2B5EF4-FFF2-40B4-BE49-F238E27FC236}">
                <a16:creationId xmlns:a16="http://schemas.microsoft.com/office/drawing/2014/main" id="{5D625DB4-8705-41D1-AA59-EEE9C6A3B064}"/>
              </a:ext>
            </a:extLst>
          </p:cNvPr>
          <p:cNvCxnSpPr>
            <a:endCxn id="39" idx="1"/>
          </p:cNvCxnSpPr>
          <p:nvPr/>
        </p:nvCxnSpPr>
        <p:spPr>
          <a:xfrm>
            <a:off x="4254780" y="3316941"/>
            <a:ext cx="1382195"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70" name="Oval 69">
            <a:extLst>
              <a:ext uri="{FF2B5EF4-FFF2-40B4-BE49-F238E27FC236}">
                <a16:creationId xmlns:a16="http://schemas.microsoft.com/office/drawing/2014/main" id="{B0E9F216-D78B-45C3-AB05-2AEAA1E8950A}"/>
              </a:ext>
            </a:extLst>
          </p:cNvPr>
          <p:cNvSpPr/>
          <p:nvPr/>
        </p:nvSpPr>
        <p:spPr>
          <a:xfrm rot="5400000">
            <a:off x="6298775" y="360714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C2</a:t>
            </a:r>
          </a:p>
        </p:txBody>
      </p:sp>
      <p:sp>
        <p:nvSpPr>
          <p:cNvPr id="71" name="Oval 70">
            <a:extLst>
              <a:ext uri="{FF2B5EF4-FFF2-40B4-BE49-F238E27FC236}">
                <a16:creationId xmlns:a16="http://schemas.microsoft.com/office/drawing/2014/main" id="{4D6DF45F-0D58-43E8-9FC2-12C588AF7BB8}"/>
              </a:ext>
            </a:extLst>
          </p:cNvPr>
          <p:cNvSpPr/>
          <p:nvPr/>
        </p:nvSpPr>
        <p:spPr>
          <a:xfrm rot="5400000">
            <a:off x="6298775" y="3917143"/>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C3</a:t>
            </a:r>
          </a:p>
        </p:txBody>
      </p:sp>
      <p:sp>
        <p:nvSpPr>
          <p:cNvPr id="72" name="Oval 71">
            <a:extLst>
              <a:ext uri="{FF2B5EF4-FFF2-40B4-BE49-F238E27FC236}">
                <a16:creationId xmlns:a16="http://schemas.microsoft.com/office/drawing/2014/main" id="{43150426-23F8-4E44-AB02-1E2AF1F9B561}"/>
              </a:ext>
            </a:extLst>
          </p:cNvPr>
          <p:cNvSpPr/>
          <p:nvPr/>
        </p:nvSpPr>
        <p:spPr>
          <a:xfrm rot="5400000">
            <a:off x="6307743" y="298410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C0</a:t>
            </a:r>
          </a:p>
        </p:txBody>
      </p:sp>
      <p:sp>
        <p:nvSpPr>
          <p:cNvPr id="73" name="Oval 72">
            <a:extLst>
              <a:ext uri="{FF2B5EF4-FFF2-40B4-BE49-F238E27FC236}">
                <a16:creationId xmlns:a16="http://schemas.microsoft.com/office/drawing/2014/main" id="{B6F7839A-BC55-4C37-A261-82FD3595FE52}"/>
              </a:ext>
            </a:extLst>
          </p:cNvPr>
          <p:cNvSpPr/>
          <p:nvPr/>
        </p:nvSpPr>
        <p:spPr>
          <a:xfrm rot="5400000">
            <a:off x="6307743" y="329410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C1</a:t>
            </a:r>
          </a:p>
        </p:txBody>
      </p:sp>
      <p:cxnSp>
        <p:nvCxnSpPr>
          <p:cNvPr id="74" name="Connector: Elbow 73">
            <a:extLst>
              <a:ext uri="{FF2B5EF4-FFF2-40B4-BE49-F238E27FC236}">
                <a16:creationId xmlns:a16="http://schemas.microsoft.com/office/drawing/2014/main" id="{78584957-5A48-4211-8210-65DCC68902B3}"/>
              </a:ext>
            </a:extLst>
          </p:cNvPr>
          <p:cNvCxnSpPr>
            <a:stCxn id="72" idx="0"/>
          </p:cNvCxnSpPr>
          <p:nvPr/>
        </p:nvCxnSpPr>
        <p:spPr>
          <a:xfrm>
            <a:off x="6454192" y="3058061"/>
            <a:ext cx="2277432" cy="2078716"/>
          </a:xfrm>
          <a:prstGeom prst="bentConnector3">
            <a:avLst/>
          </a:prstGeom>
          <a:ln>
            <a:solidFill>
              <a:srgbClr val="7030A0"/>
            </a:solidFill>
            <a:tailEnd type="oval"/>
          </a:ln>
        </p:spPr>
        <p:style>
          <a:lnRef idx="2">
            <a:schemeClr val="accent5"/>
          </a:lnRef>
          <a:fillRef idx="0">
            <a:schemeClr val="accent5"/>
          </a:fillRef>
          <a:effectRef idx="1">
            <a:schemeClr val="accent5"/>
          </a:effectRef>
          <a:fontRef idx="minor">
            <a:schemeClr val="tx1"/>
          </a:fontRef>
        </p:style>
      </p:cxnSp>
      <p:sp>
        <p:nvSpPr>
          <p:cNvPr id="54" name="TextBox 53">
            <a:hlinkClick r:id="rId9" action="ppaction://hlinksldjump"/>
            <a:extLst>
              <a:ext uri="{FF2B5EF4-FFF2-40B4-BE49-F238E27FC236}">
                <a16:creationId xmlns:a16="http://schemas.microsoft.com/office/drawing/2014/main" id="{736E1874-8E79-AA2B-8F7E-6CB79B432459}"/>
              </a:ext>
            </a:extLst>
          </p:cNvPr>
          <p:cNvSpPr txBox="1"/>
          <p:nvPr/>
        </p:nvSpPr>
        <p:spPr>
          <a:xfrm>
            <a:off x="766001" y="2280619"/>
            <a:ext cx="1029449" cy="254044"/>
          </a:xfrm>
          <a:prstGeom prst="rect">
            <a:avLst/>
          </a:prstGeom>
          <a:solidFill>
            <a:schemeClr val="bg1"/>
          </a:solidFill>
          <a:ln>
            <a:solidFill>
              <a:schemeClr val="accent1"/>
            </a:solidFill>
          </a:ln>
        </p:spPr>
        <p:txBody>
          <a:bodyPr wrap="none" rtlCol="0" anchor="ctr">
            <a:spAutoFit/>
          </a:bodyPr>
          <a:lstStyle/>
          <a:p>
            <a:r>
              <a:rPr lang="en-US" sz="1051"/>
              <a:t>R.O. Select Low</a:t>
            </a:r>
          </a:p>
        </p:txBody>
      </p:sp>
      <p:sp>
        <p:nvSpPr>
          <p:cNvPr id="55" name="TextBox 54">
            <a:hlinkClick r:id="rId9" action="ppaction://hlinksldjump"/>
            <a:extLst>
              <a:ext uri="{FF2B5EF4-FFF2-40B4-BE49-F238E27FC236}">
                <a16:creationId xmlns:a16="http://schemas.microsoft.com/office/drawing/2014/main" id="{2ACF75C3-D8F5-175E-3CFE-F40B28E03F77}"/>
              </a:ext>
            </a:extLst>
          </p:cNvPr>
          <p:cNvSpPr txBox="1"/>
          <p:nvPr/>
        </p:nvSpPr>
        <p:spPr>
          <a:xfrm>
            <a:off x="740353" y="2472296"/>
            <a:ext cx="1055097" cy="254044"/>
          </a:xfrm>
          <a:prstGeom prst="rect">
            <a:avLst/>
          </a:prstGeom>
          <a:solidFill>
            <a:schemeClr val="bg1"/>
          </a:solidFill>
          <a:ln>
            <a:solidFill>
              <a:schemeClr val="accent1"/>
            </a:solidFill>
          </a:ln>
        </p:spPr>
        <p:txBody>
          <a:bodyPr wrap="none" rtlCol="0" anchor="ctr">
            <a:spAutoFit/>
          </a:bodyPr>
          <a:lstStyle/>
          <a:p>
            <a:r>
              <a:rPr lang="en-US" sz="1051">
                <a:hlinkClick r:id="rId9" action="ppaction://hlinksldjump"/>
              </a:rPr>
              <a:t>R</a:t>
            </a:r>
            <a:r>
              <a:rPr lang="en-US" sz="1051"/>
              <a:t>.O. Select High</a:t>
            </a:r>
          </a:p>
        </p:txBody>
      </p:sp>
      <p:sp>
        <p:nvSpPr>
          <p:cNvPr id="59" name="TextBox 58">
            <a:hlinkClick r:id="rId8" action="ppaction://hlinksldjump"/>
            <a:extLst>
              <a:ext uri="{FF2B5EF4-FFF2-40B4-BE49-F238E27FC236}">
                <a16:creationId xmlns:a16="http://schemas.microsoft.com/office/drawing/2014/main" id="{DF3EA9B8-B579-96EF-CDAF-36FF8450B37F}"/>
              </a:ext>
            </a:extLst>
          </p:cNvPr>
          <p:cNvSpPr txBox="1"/>
          <p:nvPr/>
        </p:nvSpPr>
        <p:spPr>
          <a:xfrm>
            <a:off x="654009" y="450249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grpSp>
        <p:nvGrpSpPr>
          <p:cNvPr id="60" name="Group 59">
            <a:extLst>
              <a:ext uri="{FF2B5EF4-FFF2-40B4-BE49-F238E27FC236}">
                <a16:creationId xmlns:a16="http://schemas.microsoft.com/office/drawing/2014/main" id="{9CB6F7E2-FAB4-B81D-F437-EE2AFFE3EB09}"/>
              </a:ext>
            </a:extLst>
          </p:cNvPr>
          <p:cNvGrpSpPr/>
          <p:nvPr/>
        </p:nvGrpSpPr>
        <p:grpSpPr>
          <a:xfrm>
            <a:off x="469311" y="3540429"/>
            <a:ext cx="1463040" cy="182880"/>
            <a:chOff x="9859776" y="1158931"/>
            <a:chExt cx="1463040" cy="182880"/>
          </a:xfrm>
        </p:grpSpPr>
        <p:sp>
          <p:nvSpPr>
            <p:cNvPr id="66" name="Rectangle 65">
              <a:hlinkClick r:id="rId10" action="ppaction://hlinksldjump"/>
              <a:extLst>
                <a:ext uri="{FF2B5EF4-FFF2-40B4-BE49-F238E27FC236}">
                  <a16:creationId xmlns:a16="http://schemas.microsoft.com/office/drawing/2014/main" id="{9B180D3C-4935-6D3D-4B48-3614D27A84C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67" name="Straight Connector 66">
              <a:extLst>
                <a:ext uri="{FF2B5EF4-FFF2-40B4-BE49-F238E27FC236}">
                  <a16:creationId xmlns:a16="http://schemas.microsoft.com/office/drawing/2014/main" id="{68FBFD55-6567-C745-CDB7-04F0DD97B4CB}"/>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EE6C2494-335E-4D11-AC55-E3728820B70C}"/>
              </a:ext>
            </a:extLst>
          </p:cNvPr>
          <p:cNvGrpSpPr/>
          <p:nvPr/>
        </p:nvGrpSpPr>
        <p:grpSpPr>
          <a:xfrm>
            <a:off x="332408" y="2731469"/>
            <a:ext cx="1463040" cy="182880"/>
            <a:chOff x="9859776" y="1158931"/>
            <a:chExt cx="1463040" cy="182880"/>
          </a:xfrm>
        </p:grpSpPr>
        <p:sp>
          <p:nvSpPr>
            <p:cNvPr id="75" name="Rectangle 74">
              <a:hlinkClick r:id="rId10" action="ppaction://hlinksldjump"/>
              <a:extLst>
                <a:ext uri="{FF2B5EF4-FFF2-40B4-BE49-F238E27FC236}">
                  <a16:creationId xmlns:a16="http://schemas.microsoft.com/office/drawing/2014/main" id="{F943E187-D669-18A3-E8C6-A7EF14B90AA9}"/>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76" name="Straight Connector 75">
              <a:extLst>
                <a:ext uri="{FF2B5EF4-FFF2-40B4-BE49-F238E27FC236}">
                  <a16:creationId xmlns:a16="http://schemas.microsoft.com/office/drawing/2014/main" id="{A2BCE197-6A5B-7351-4CD0-4E3EB214DAE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Slide Number Placeholder 4">
            <a:extLst>
              <a:ext uri="{FF2B5EF4-FFF2-40B4-BE49-F238E27FC236}">
                <a16:creationId xmlns:a16="http://schemas.microsoft.com/office/drawing/2014/main" id="{431C9557-DFD6-5C46-99B7-F35FF3D9AF89}"/>
              </a:ext>
            </a:extLst>
          </p:cNvPr>
          <p:cNvSpPr txBox="1">
            <a:spLocks/>
          </p:cNvSpPr>
          <p:nvPr/>
        </p:nvSpPr>
        <p:spPr>
          <a:xfrm>
            <a:off x="9361051" y="654442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94</a:t>
            </a:fld>
            <a:endParaRPr lang="en-US" b="1">
              <a:solidFill>
                <a:schemeClr val="bg1"/>
              </a:solidFill>
            </a:endParaRPr>
          </a:p>
        </p:txBody>
      </p:sp>
      <p:grpSp>
        <p:nvGrpSpPr>
          <p:cNvPr id="3" name="Group 2">
            <a:extLst>
              <a:ext uri="{FF2B5EF4-FFF2-40B4-BE49-F238E27FC236}">
                <a16:creationId xmlns:a16="http://schemas.microsoft.com/office/drawing/2014/main" id="{B8F2597B-8D93-1E00-7BDF-3FAFDD7C554E}"/>
              </a:ext>
            </a:extLst>
          </p:cNvPr>
          <p:cNvGrpSpPr/>
          <p:nvPr/>
        </p:nvGrpSpPr>
        <p:grpSpPr>
          <a:xfrm>
            <a:off x="469311" y="3337560"/>
            <a:ext cx="1463040" cy="182880"/>
            <a:chOff x="9859776" y="1158931"/>
            <a:chExt cx="1463040" cy="182880"/>
          </a:xfrm>
        </p:grpSpPr>
        <p:sp>
          <p:nvSpPr>
            <p:cNvPr id="4" name="Rectangle 3">
              <a:hlinkClick r:id="rId11" action="ppaction://hlinksldjump"/>
              <a:extLst>
                <a:ext uri="{FF2B5EF4-FFF2-40B4-BE49-F238E27FC236}">
                  <a16:creationId xmlns:a16="http://schemas.microsoft.com/office/drawing/2014/main" id="{9DA07C38-50EC-2B06-F98F-F1D6E7CFCBA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OpCode [7:6] Rd</a:t>
              </a:r>
            </a:p>
          </p:txBody>
        </p:sp>
        <p:cxnSp>
          <p:nvCxnSpPr>
            <p:cNvPr id="8" name="Straight Connector 7">
              <a:extLst>
                <a:ext uri="{FF2B5EF4-FFF2-40B4-BE49-F238E27FC236}">
                  <a16:creationId xmlns:a16="http://schemas.microsoft.com/office/drawing/2014/main" id="{52B5C7EC-CCED-7E5B-E6B3-3F7359F3302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02408726-8F3C-4D63-B0A5-CC8CCC6F4E70}"/>
              </a:ext>
            </a:extLst>
          </p:cNvPr>
          <p:cNvSpPr/>
          <p:nvPr/>
        </p:nvSpPr>
        <p:spPr>
          <a:xfrm>
            <a:off x="5242347" y="4362221"/>
            <a:ext cx="304800" cy="17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842BFB-FD3A-421E-ADE3-027CA9EC7517}"/>
              </a:ext>
            </a:extLst>
          </p:cNvPr>
          <p:cNvSpPr/>
          <p:nvPr/>
        </p:nvSpPr>
        <p:spPr>
          <a:xfrm>
            <a:off x="5594008" y="2423223"/>
            <a:ext cx="197163" cy="292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EE3AC3-0156-4ED6-A3EC-DC4F900602DB}"/>
              </a:ext>
            </a:extLst>
          </p:cNvPr>
          <p:cNvSpPr/>
          <p:nvPr/>
        </p:nvSpPr>
        <p:spPr>
          <a:xfrm>
            <a:off x="5629088"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891462-E653-4B1A-90BD-C5D8C8272DEC}"/>
              </a:ext>
            </a:extLst>
          </p:cNvPr>
          <p:cNvSpPr/>
          <p:nvPr/>
        </p:nvSpPr>
        <p:spPr>
          <a:xfrm>
            <a:off x="5948049"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B95ECA-7F24-47BD-BB12-B9A639948174}"/>
              </a:ext>
            </a:extLst>
          </p:cNvPr>
          <p:cNvSpPr/>
          <p:nvPr/>
        </p:nvSpPr>
        <p:spPr>
          <a:xfrm>
            <a:off x="6267012"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8556CB9-1D2A-481E-A19E-AE5A87865CDF}"/>
              </a:ext>
            </a:extLst>
          </p:cNvPr>
          <p:cNvSpPr/>
          <p:nvPr/>
        </p:nvSpPr>
        <p:spPr>
          <a:xfrm>
            <a:off x="6585973"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3B70D5-66A6-486F-AAC1-F2CD9895DBA4}"/>
              </a:ext>
            </a:extLst>
          </p:cNvPr>
          <p:cNvSpPr/>
          <p:nvPr/>
        </p:nvSpPr>
        <p:spPr>
          <a:xfrm>
            <a:off x="5947028"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B262646-A44B-4823-9AC7-CD8C29231D4C}"/>
              </a:ext>
            </a:extLst>
          </p:cNvPr>
          <p:cNvSpPr/>
          <p:nvPr/>
        </p:nvSpPr>
        <p:spPr>
          <a:xfrm>
            <a:off x="6265989"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3340C0B-2215-4F0D-99F9-6685DF8679F3}"/>
              </a:ext>
            </a:extLst>
          </p:cNvPr>
          <p:cNvSpPr/>
          <p:nvPr/>
        </p:nvSpPr>
        <p:spPr>
          <a:xfrm>
            <a:off x="6584952"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60BC8D7-E2F3-4E48-9504-6A8EFDE25E0A}"/>
              </a:ext>
            </a:extLst>
          </p:cNvPr>
          <p:cNvSpPr/>
          <p:nvPr/>
        </p:nvSpPr>
        <p:spPr>
          <a:xfrm>
            <a:off x="6903913"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9E071D2-0B34-4C52-9904-A6C8EB755657}"/>
              </a:ext>
            </a:extLst>
          </p:cNvPr>
          <p:cNvSpPr/>
          <p:nvPr/>
        </p:nvSpPr>
        <p:spPr>
          <a:xfrm>
            <a:off x="7108091" y="2358186"/>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DB7795-5C56-49FA-8EDF-68422CCB782D}"/>
              </a:ext>
            </a:extLst>
          </p:cNvPr>
          <p:cNvSpPr/>
          <p:nvPr/>
        </p:nvSpPr>
        <p:spPr>
          <a:xfrm>
            <a:off x="6815015" y="4276870"/>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EDADA86-D5F0-4031-22B4-1A4D61FC69CD}"/>
              </a:ext>
            </a:extLst>
          </p:cNvPr>
          <p:cNvSpPr>
            <a:spLocks noGrp="1"/>
          </p:cNvSpPr>
          <p:nvPr>
            <p:ph type="ctrTitle"/>
          </p:nvPr>
        </p:nvSpPr>
        <p:spPr>
          <a:xfrm>
            <a:off x="7444527" y="457200"/>
            <a:ext cx="3840480" cy="457200"/>
          </a:xfrm>
        </p:spPr>
        <p:txBody>
          <a:bodyPr/>
          <a:lstStyle/>
          <a:p>
            <a:r>
              <a:rPr lang="en-US"/>
              <a:t>Register Out (RO) Select</a:t>
            </a:r>
          </a:p>
        </p:txBody>
      </p:sp>
      <p:grpSp>
        <p:nvGrpSpPr>
          <p:cNvPr id="2" name="Group 1">
            <a:extLst>
              <a:ext uri="{FF2B5EF4-FFF2-40B4-BE49-F238E27FC236}">
                <a16:creationId xmlns:a16="http://schemas.microsoft.com/office/drawing/2014/main" id="{C9C921FA-B972-4867-BD23-75C16F193495}"/>
              </a:ext>
            </a:extLst>
          </p:cNvPr>
          <p:cNvGrpSpPr/>
          <p:nvPr/>
        </p:nvGrpSpPr>
        <p:grpSpPr>
          <a:xfrm>
            <a:off x="4723119" y="2063134"/>
            <a:ext cx="3390900" cy="2876551"/>
            <a:chOff x="4723118" y="2063133"/>
            <a:chExt cx="3390900" cy="2876550"/>
          </a:xfrm>
        </p:grpSpPr>
        <p:pic>
          <p:nvPicPr>
            <p:cNvPr id="1026" name="Picture 2" descr="74HC153 ( Dual 4-input Multiplexer) – Future Electronics Egypt">
              <a:extLst>
                <a:ext uri="{FF2B5EF4-FFF2-40B4-BE49-F238E27FC236}">
                  <a16:creationId xmlns:a16="http://schemas.microsoft.com/office/drawing/2014/main" id="{9D1CA221-C151-4C88-A50A-00CBCA8B9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980293" y="1805958"/>
              <a:ext cx="2876550" cy="33909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7F5E05F-6C74-49DA-BC3E-E4F34FF49762}"/>
                </a:ext>
              </a:extLst>
            </p:cNvPr>
            <p:cNvSpPr txBox="1"/>
            <p:nvPr/>
          </p:nvSpPr>
          <p:spPr>
            <a:xfrm>
              <a:off x="5884509" y="2967335"/>
              <a:ext cx="1061431" cy="923330"/>
            </a:xfrm>
            <a:prstGeom prst="rect">
              <a:avLst/>
            </a:prstGeom>
            <a:noFill/>
            <a:ln>
              <a:solidFill>
                <a:schemeClr val="accent1">
                  <a:lumMod val="75000"/>
                </a:schemeClr>
              </a:solidFill>
            </a:ln>
          </p:spPr>
          <p:txBody>
            <a:bodyPr wrap="square" rtlCol="0">
              <a:spAutoFit/>
            </a:bodyPr>
            <a:lstStyle/>
            <a:p>
              <a:r>
                <a:rPr lang="en-US"/>
                <a:t>74HC153</a:t>
              </a:r>
            </a:p>
            <a:p>
              <a:r>
                <a:rPr lang="en-US"/>
                <a:t>Dual </a:t>
              </a:r>
            </a:p>
            <a:p>
              <a:r>
                <a:rPr lang="en-US"/>
                <a:t>4:1 MUX</a:t>
              </a:r>
            </a:p>
          </p:txBody>
        </p:sp>
      </p:grpSp>
      <p:cxnSp>
        <p:nvCxnSpPr>
          <p:cNvPr id="29" name="Connector: Elbow 28">
            <a:extLst>
              <a:ext uri="{FF2B5EF4-FFF2-40B4-BE49-F238E27FC236}">
                <a16:creationId xmlns:a16="http://schemas.microsoft.com/office/drawing/2014/main" id="{129977F3-12C1-4E86-9B33-54867C51DDAF}"/>
              </a:ext>
            </a:extLst>
          </p:cNvPr>
          <p:cNvCxnSpPr>
            <a:cxnSpLocks/>
            <a:endCxn id="6" idx="2"/>
          </p:cNvCxnSpPr>
          <p:nvPr/>
        </p:nvCxnSpPr>
        <p:spPr>
          <a:xfrm flipV="1">
            <a:off x="2880114" y="4532399"/>
            <a:ext cx="4087303" cy="407285"/>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F2266344-A1A7-41B1-A770-F0BD7F7738A0}"/>
              </a:ext>
            </a:extLst>
          </p:cNvPr>
          <p:cNvCxnSpPr>
            <a:cxnSpLocks/>
            <a:endCxn id="53" idx="0"/>
          </p:cNvCxnSpPr>
          <p:nvPr/>
        </p:nvCxnSpPr>
        <p:spPr>
          <a:xfrm>
            <a:off x="2880114" y="2052204"/>
            <a:ext cx="4380377" cy="305981"/>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59" name="TextBox 58">
            <a:extLst>
              <a:ext uri="{FF2B5EF4-FFF2-40B4-BE49-F238E27FC236}">
                <a16:creationId xmlns:a16="http://schemas.microsoft.com/office/drawing/2014/main" id="{FFB4A250-12FC-473F-BF46-B676B815FCF7}"/>
              </a:ext>
            </a:extLst>
          </p:cNvPr>
          <p:cNvSpPr txBox="1"/>
          <p:nvPr/>
        </p:nvSpPr>
        <p:spPr>
          <a:xfrm>
            <a:off x="685553" y="1080107"/>
            <a:ext cx="2194560" cy="307777"/>
          </a:xfrm>
          <a:prstGeom prst="rect">
            <a:avLst/>
          </a:prstGeom>
          <a:noFill/>
          <a:ln>
            <a:solidFill>
              <a:schemeClr val="accent1"/>
            </a:solidFill>
          </a:ln>
        </p:spPr>
        <p:txBody>
          <a:bodyPr wrap="square" rtlCol="0">
            <a:spAutoFit/>
          </a:bodyPr>
          <a:lstStyle/>
          <a:p>
            <a:r>
              <a:rPr lang="en-US" sz="1400"/>
              <a:t>OpCode[12]: Rs1 Low</a:t>
            </a:r>
          </a:p>
        </p:txBody>
      </p:sp>
      <p:sp>
        <p:nvSpPr>
          <p:cNvPr id="60" name="TextBox 59">
            <a:extLst>
              <a:ext uri="{FF2B5EF4-FFF2-40B4-BE49-F238E27FC236}">
                <a16:creationId xmlns:a16="http://schemas.microsoft.com/office/drawing/2014/main" id="{4E419FC1-311E-4F7C-AF42-083C10DF3470}"/>
              </a:ext>
            </a:extLst>
          </p:cNvPr>
          <p:cNvSpPr txBox="1"/>
          <p:nvPr/>
        </p:nvSpPr>
        <p:spPr>
          <a:xfrm>
            <a:off x="685553" y="5605643"/>
            <a:ext cx="2194560" cy="307777"/>
          </a:xfrm>
          <a:prstGeom prst="rect">
            <a:avLst/>
          </a:prstGeom>
          <a:noFill/>
          <a:ln>
            <a:solidFill>
              <a:schemeClr val="accent1"/>
            </a:solidFill>
          </a:ln>
        </p:spPr>
        <p:txBody>
          <a:bodyPr wrap="square" rtlCol="0">
            <a:spAutoFit/>
          </a:bodyPr>
          <a:lstStyle/>
          <a:p>
            <a:r>
              <a:rPr lang="en-US" sz="1400"/>
              <a:t>OpCode[15]: Rs2 High</a:t>
            </a:r>
          </a:p>
        </p:txBody>
      </p:sp>
      <p:cxnSp>
        <p:nvCxnSpPr>
          <p:cNvPr id="18" name="Connector: Elbow 17">
            <a:extLst>
              <a:ext uri="{FF2B5EF4-FFF2-40B4-BE49-F238E27FC236}">
                <a16:creationId xmlns:a16="http://schemas.microsoft.com/office/drawing/2014/main" id="{2ED4AB2B-359D-4DE2-9AE9-B1BC19F6D7C9}"/>
              </a:ext>
            </a:extLst>
          </p:cNvPr>
          <p:cNvCxnSpPr>
            <a:cxnSpLocks/>
            <a:stCxn id="59" idx="3"/>
            <a:endCxn id="19" idx="0"/>
          </p:cNvCxnSpPr>
          <p:nvPr/>
        </p:nvCxnSpPr>
        <p:spPr>
          <a:xfrm>
            <a:off x="2880113" y="1233996"/>
            <a:ext cx="3130417" cy="12291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5F89D96-5B93-4DCE-88E5-D0285F30D65E}"/>
              </a:ext>
            </a:extLst>
          </p:cNvPr>
          <p:cNvSpPr txBox="1"/>
          <p:nvPr/>
        </p:nvSpPr>
        <p:spPr>
          <a:xfrm>
            <a:off x="685553" y="5195719"/>
            <a:ext cx="2194560" cy="307777"/>
          </a:xfrm>
          <a:prstGeom prst="rect">
            <a:avLst/>
          </a:prstGeom>
          <a:noFill/>
          <a:ln>
            <a:solidFill>
              <a:schemeClr val="accent1"/>
            </a:solidFill>
          </a:ln>
        </p:spPr>
        <p:txBody>
          <a:bodyPr wrap="square" rtlCol="0">
            <a:spAutoFit/>
          </a:bodyPr>
          <a:lstStyle/>
          <a:p>
            <a:r>
              <a:rPr lang="en-US" sz="1400"/>
              <a:t>OpCode[13]: Rs1 High</a:t>
            </a:r>
          </a:p>
        </p:txBody>
      </p:sp>
      <p:sp>
        <p:nvSpPr>
          <p:cNvPr id="73" name="TextBox 72">
            <a:extLst>
              <a:ext uri="{FF2B5EF4-FFF2-40B4-BE49-F238E27FC236}">
                <a16:creationId xmlns:a16="http://schemas.microsoft.com/office/drawing/2014/main" id="{DC12344B-840D-4AFC-ABD2-43FF3B497CA6}"/>
              </a:ext>
            </a:extLst>
          </p:cNvPr>
          <p:cNvSpPr txBox="1"/>
          <p:nvPr/>
        </p:nvSpPr>
        <p:spPr>
          <a:xfrm>
            <a:off x="685553" y="1489211"/>
            <a:ext cx="2194560" cy="307777"/>
          </a:xfrm>
          <a:prstGeom prst="rect">
            <a:avLst/>
          </a:prstGeom>
          <a:noFill/>
          <a:ln>
            <a:solidFill>
              <a:schemeClr val="accent1"/>
            </a:solidFill>
          </a:ln>
        </p:spPr>
        <p:txBody>
          <a:bodyPr wrap="square" rtlCol="0">
            <a:spAutoFit/>
          </a:bodyPr>
          <a:lstStyle/>
          <a:p>
            <a:r>
              <a:rPr lang="en-US" sz="1400"/>
              <a:t>OpCode[14]: Rs2 Low</a:t>
            </a:r>
          </a:p>
        </p:txBody>
      </p:sp>
      <p:cxnSp>
        <p:nvCxnSpPr>
          <p:cNvPr id="75" name="Connector: Elbow 74">
            <a:extLst>
              <a:ext uri="{FF2B5EF4-FFF2-40B4-BE49-F238E27FC236}">
                <a16:creationId xmlns:a16="http://schemas.microsoft.com/office/drawing/2014/main" id="{8E6E54F6-43EE-4CB7-BE19-BE7E3F423EFB}"/>
              </a:ext>
            </a:extLst>
          </p:cNvPr>
          <p:cNvCxnSpPr>
            <a:cxnSpLocks/>
            <a:stCxn id="73" idx="3"/>
            <a:endCxn id="64" idx="0"/>
          </p:cNvCxnSpPr>
          <p:nvPr/>
        </p:nvCxnSpPr>
        <p:spPr>
          <a:xfrm>
            <a:off x="2880113" y="1643100"/>
            <a:ext cx="3449378" cy="82003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BE08672-B05F-4400-8686-D1813EE74C46}"/>
              </a:ext>
            </a:extLst>
          </p:cNvPr>
          <p:cNvSpPr txBox="1"/>
          <p:nvPr/>
        </p:nvSpPr>
        <p:spPr>
          <a:xfrm>
            <a:off x="685553" y="671002"/>
            <a:ext cx="2194560" cy="307777"/>
          </a:xfrm>
          <a:prstGeom prst="rect">
            <a:avLst/>
          </a:prstGeom>
          <a:noFill/>
          <a:ln>
            <a:solidFill>
              <a:schemeClr val="accent1"/>
            </a:solidFill>
          </a:ln>
        </p:spPr>
        <p:txBody>
          <a:bodyPr wrap="square" rtlCol="0">
            <a:spAutoFit/>
          </a:bodyPr>
          <a:lstStyle/>
          <a:p>
            <a:r>
              <a:rPr lang="en-US" sz="1400"/>
              <a:t>OpCode[6]: Rd Low</a:t>
            </a:r>
          </a:p>
        </p:txBody>
      </p:sp>
      <p:sp>
        <p:nvSpPr>
          <p:cNvPr id="79" name="TextBox 78">
            <a:extLst>
              <a:ext uri="{FF2B5EF4-FFF2-40B4-BE49-F238E27FC236}">
                <a16:creationId xmlns:a16="http://schemas.microsoft.com/office/drawing/2014/main" id="{6948290B-17CE-4FA0-B024-C43B929456F8}"/>
              </a:ext>
            </a:extLst>
          </p:cNvPr>
          <p:cNvSpPr txBox="1"/>
          <p:nvPr/>
        </p:nvSpPr>
        <p:spPr>
          <a:xfrm>
            <a:off x="685553" y="6015568"/>
            <a:ext cx="2194560" cy="307777"/>
          </a:xfrm>
          <a:prstGeom prst="rect">
            <a:avLst/>
          </a:prstGeom>
          <a:noFill/>
          <a:ln>
            <a:solidFill>
              <a:schemeClr val="accent1"/>
            </a:solidFill>
          </a:ln>
        </p:spPr>
        <p:txBody>
          <a:bodyPr wrap="square" rtlCol="0">
            <a:spAutoFit/>
          </a:bodyPr>
          <a:lstStyle/>
          <a:p>
            <a:r>
              <a:rPr lang="en-US" sz="1400"/>
              <a:t>OpCode[7]: Rd High</a:t>
            </a:r>
          </a:p>
        </p:txBody>
      </p:sp>
      <p:cxnSp>
        <p:nvCxnSpPr>
          <p:cNvPr id="84" name="Connector: Elbow 83">
            <a:extLst>
              <a:ext uri="{FF2B5EF4-FFF2-40B4-BE49-F238E27FC236}">
                <a16:creationId xmlns:a16="http://schemas.microsoft.com/office/drawing/2014/main" id="{9D770B67-1958-4A75-97AF-4DEDCB66334F}"/>
              </a:ext>
            </a:extLst>
          </p:cNvPr>
          <p:cNvCxnSpPr>
            <a:cxnSpLocks/>
            <a:stCxn id="78" idx="3"/>
            <a:endCxn id="65" idx="0"/>
          </p:cNvCxnSpPr>
          <p:nvPr/>
        </p:nvCxnSpPr>
        <p:spPr>
          <a:xfrm>
            <a:off x="2880113" y="824891"/>
            <a:ext cx="3768341" cy="16382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FAD871F-AED3-4304-A03A-B1F77D4074DE}"/>
              </a:ext>
            </a:extLst>
          </p:cNvPr>
          <p:cNvCxnSpPr>
            <a:cxnSpLocks/>
            <a:stCxn id="78" idx="3"/>
            <a:endCxn id="66" idx="0"/>
          </p:cNvCxnSpPr>
          <p:nvPr/>
        </p:nvCxnSpPr>
        <p:spPr>
          <a:xfrm>
            <a:off x="2880113" y="824891"/>
            <a:ext cx="4087302" cy="16382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C93FCB2-215B-4011-9AB2-1ADCF7F90B85}"/>
              </a:ext>
            </a:extLst>
          </p:cNvPr>
          <p:cNvCxnSpPr>
            <a:cxnSpLocks/>
            <a:stCxn id="72" idx="3"/>
            <a:endCxn id="67" idx="2"/>
          </p:cNvCxnSpPr>
          <p:nvPr/>
        </p:nvCxnSpPr>
        <p:spPr>
          <a:xfrm flipV="1">
            <a:off x="2880113" y="4579773"/>
            <a:ext cx="2812477" cy="7698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19224A3D-EA33-40DA-9834-7D56FC3198B5}"/>
              </a:ext>
            </a:extLst>
          </p:cNvPr>
          <p:cNvCxnSpPr>
            <a:cxnSpLocks/>
            <a:stCxn id="60" idx="3"/>
            <a:endCxn id="68" idx="2"/>
          </p:cNvCxnSpPr>
          <p:nvPr/>
        </p:nvCxnSpPr>
        <p:spPr>
          <a:xfrm flipV="1">
            <a:off x="2880113" y="4579773"/>
            <a:ext cx="3131438" cy="117975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E8B1E2A-F5A7-4D1F-9FDB-31EB2A15C22B}"/>
              </a:ext>
            </a:extLst>
          </p:cNvPr>
          <p:cNvCxnSpPr>
            <a:cxnSpLocks/>
            <a:stCxn id="79" idx="3"/>
            <a:endCxn id="69" idx="2"/>
          </p:cNvCxnSpPr>
          <p:nvPr/>
        </p:nvCxnSpPr>
        <p:spPr>
          <a:xfrm flipV="1">
            <a:off x="2880113" y="4579773"/>
            <a:ext cx="3450401" cy="15896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EC648A7-AE63-4951-AEB1-914676B693AE}"/>
              </a:ext>
            </a:extLst>
          </p:cNvPr>
          <p:cNvCxnSpPr>
            <a:cxnSpLocks/>
            <a:stCxn id="79" idx="3"/>
            <a:endCxn id="70" idx="2"/>
          </p:cNvCxnSpPr>
          <p:nvPr/>
        </p:nvCxnSpPr>
        <p:spPr>
          <a:xfrm flipV="1">
            <a:off x="2880113" y="4579773"/>
            <a:ext cx="3769362" cy="15896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AAD6AA1-435A-4C86-8E9C-0416F5717577}"/>
              </a:ext>
            </a:extLst>
          </p:cNvPr>
          <p:cNvCxnSpPr>
            <a:cxnSpLocks/>
            <a:stCxn id="58" idx="0"/>
          </p:cNvCxnSpPr>
          <p:nvPr/>
        </p:nvCxnSpPr>
        <p:spPr>
          <a:xfrm rot="5400000" flipH="1" flipV="1">
            <a:off x="7545637" y="11836"/>
            <a:ext cx="558340" cy="4264435"/>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8" name="Connector: Elbow 107">
            <a:extLst>
              <a:ext uri="{FF2B5EF4-FFF2-40B4-BE49-F238E27FC236}">
                <a16:creationId xmlns:a16="http://schemas.microsoft.com/office/drawing/2014/main" id="{9F931F22-798C-48DB-9424-EAA93EDF2079}"/>
              </a:ext>
            </a:extLst>
          </p:cNvPr>
          <p:cNvCxnSpPr>
            <a:cxnSpLocks/>
            <a:stCxn id="74" idx="2"/>
          </p:cNvCxnSpPr>
          <p:nvPr/>
        </p:nvCxnSpPr>
        <p:spPr>
          <a:xfrm rot="16200000" flipH="1">
            <a:off x="7375769" y="2556679"/>
            <a:ext cx="600232" cy="4562276"/>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81" name="TextBox 80">
            <a:hlinkClick r:id="rId4" action="ppaction://hlinksldjump"/>
            <a:extLst>
              <a:ext uri="{FF2B5EF4-FFF2-40B4-BE49-F238E27FC236}">
                <a16:creationId xmlns:a16="http://schemas.microsoft.com/office/drawing/2014/main" id="{3D4F1E87-EA5F-4285-B119-F512919CFDFD}"/>
              </a:ext>
            </a:extLst>
          </p:cNvPr>
          <p:cNvSpPr txBox="1"/>
          <p:nvPr/>
        </p:nvSpPr>
        <p:spPr>
          <a:xfrm>
            <a:off x="9513862" y="1602870"/>
            <a:ext cx="1029449" cy="254044"/>
          </a:xfrm>
          <a:prstGeom prst="rect">
            <a:avLst/>
          </a:prstGeom>
          <a:noFill/>
          <a:ln>
            <a:solidFill>
              <a:schemeClr val="accent1"/>
            </a:solidFill>
          </a:ln>
        </p:spPr>
        <p:txBody>
          <a:bodyPr wrap="none" rtlCol="0">
            <a:spAutoFit/>
          </a:bodyPr>
          <a:lstStyle/>
          <a:p>
            <a:r>
              <a:rPr lang="en-US" sz="1051"/>
              <a:t>R.O. Select Low</a:t>
            </a:r>
          </a:p>
        </p:txBody>
      </p:sp>
      <p:sp>
        <p:nvSpPr>
          <p:cNvPr id="114" name="TextBox 113">
            <a:hlinkClick r:id="rId4" action="ppaction://hlinksldjump"/>
            <a:extLst>
              <a:ext uri="{FF2B5EF4-FFF2-40B4-BE49-F238E27FC236}">
                <a16:creationId xmlns:a16="http://schemas.microsoft.com/office/drawing/2014/main" id="{41C5B3A6-586F-4DAD-B01A-DC7830204919}"/>
              </a:ext>
            </a:extLst>
          </p:cNvPr>
          <p:cNvSpPr txBox="1"/>
          <p:nvPr/>
        </p:nvSpPr>
        <p:spPr>
          <a:xfrm>
            <a:off x="9513862" y="4772376"/>
            <a:ext cx="1055097" cy="254044"/>
          </a:xfrm>
          <a:prstGeom prst="rect">
            <a:avLst/>
          </a:prstGeom>
          <a:noFill/>
          <a:ln>
            <a:solidFill>
              <a:schemeClr val="accent1"/>
            </a:solidFill>
          </a:ln>
        </p:spPr>
        <p:txBody>
          <a:bodyPr wrap="none" rtlCol="0">
            <a:spAutoFit/>
          </a:bodyPr>
          <a:lstStyle/>
          <a:p>
            <a:r>
              <a:rPr lang="en-US" sz="1051"/>
              <a:t>R.O. Select High</a:t>
            </a:r>
          </a:p>
        </p:txBody>
      </p:sp>
      <p:sp>
        <p:nvSpPr>
          <p:cNvPr id="44" name="Rectangle 43">
            <a:hlinkClick r:id="rId5" action="ppaction://hlinksldjump"/>
            <a:extLst>
              <a:ext uri="{FF2B5EF4-FFF2-40B4-BE49-F238E27FC236}">
                <a16:creationId xmlns:a16="http://schemas.microsoft.com/office/drawing/2014/main" id="{FFB5738A-D727-974D-FA81-45F9A212C781}"/>
              </a:ext>
            </a:extLst>
          </p:cNvPr>
          <p:cNvSpPr/>
          <p:nvPr/>
        </p:nvSpPr>
        <p:spPr>
          <a:xfrm>
            <a:off x="1412905" y="48355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45" name="Rectangle 44">
            <a:hlinkClick r:id="rId5" action="ppaction://hlinksldjump"/>
            <a:extLst>
              <a:ext uri="{FF2B5EF4-FFF2-40B4-BE49-F238E27FC236}">
                <a16:creationId xmlns:a16="http://schemas.microsoft.com/office/drawing/2014/main" id="{BD7F4332-11E2-8A83-8029-71F7190025E5}"/>
              </a:ext>
            </a:extLst>
          </p:cNvPr>
          <p:cNvSpPr/>
          <p:nvPr/>
        </p:nvSpPr>
        <p:spPr>
          <a:xfrm>
            <a:off x="1412905" y="19611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40" name="Arrow: Right 39">
            <a:hlinkClick r:id="rId6" action="ppaction://hlinksldjump"/>
            <a:extLst>
              <a:ext uri="{FF2B5EF4-FFF2-40B4-BE49-F238E27FC236}">
                <a16:creationId xmlns:a16="http://schemas.microsoft.com/office/drawing/2014/main" id="{07693BED-12B7-A8BA-0C7D-DACF7E5577A6}"/>
              </a:ext>
            </a:extLst>
          </p:cNvPr>
          <p:cNvSpPr/>
          <p:nvPr/>
        </p:nvSpPr>
        <p:spPr>
          <a:xfrm>
            <a:off x="43461" y="2144054"/>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a:t>
            </a:r>
          </a:p>
        </p:txBody>
      </p:sp>
      <p:sp>
        <p:nvSpPr>
          <p:cNvPr id="41" name="Arrow: Right 40">
            <a:hlinkClick r:id="rId6" action="ppaction://hlinksldjump"/>
            <a:extLst>
              <a:ext uri="{FF2B5EF4-FFF2-40B4-BE49-F238E27FC236}">
                <a16:creationId xmlns:a16="http://schemas.microsoft.com/office/drawing/2014/main" id="{F2BBE60A-4EA6-D510-92E4-4E3CE1749D44}"/>
              </a:ext>
            </a:extLst>
          </p:cNvPr>
          <p:cNvSpPr/>
          <p:nvPr/>
        </p:nvSpPr>
        <p:spPr>
          <a:xfrm>
            <a:off x="43461" y="3456605"/>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pic>
        <p:nvPicPr>
          <p:cNvPr id="11" name="Picture 10">
            <a:hlinkClick r:id="rId7" action="ppaction://hlinksldjump"/>
            <a:extLst>
              <a:ext uri="{FF2B5EF4-FFF2-40B4-BE49-F238E27FC236}">
                <a16:creationId xmlns:a16="http://schemas.microsoft.com/office/drawing/2014/main" id="{136BC6ED-D9BB-2BAC-36DE-E36E7E971E1F}"/>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6B9C3208-1C94-9DEE-07F4-32740E07329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95</a:t>
            </a:fld>
            <a:endParaRPr lang="en-US" b="1">
              <a:solidFill>
                <a:schemeClr val="bg1"/>
              </a:solidFill>
            </a:endParaRPr>
          </a:p>
        </p:txBody>
      </p:sp>
    </p:spTree>
    <p:extLst>
      <p:ext uri="{BB962C8B-B14F-4D97-AF65-F5344CB8AC3E}">
        <p14:creationId xmlns:p14="http://schemas.microsoft.com/office/powerpoint/2010/main" val="15566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F325-4959-471C-976D-2959655950B6}"/>
              </a:ext>
            </a:extLst>
          </p:cNvPr>
          <p:cNvSpPr>
            <a:spLocks noGrp="1"/>
          </p:cNvSpPr>
          <p:nvPr>
            <p:ph type="ctrTitle"/>
          </p:nvPr>
        </p:nvSpPr>
        <p:spPr>
          <a:prstGeom prst="rect">
            <a:avLst/>
          </a:prstGeom>
        </p:spPr>
        <p:txBody>
          <a:bodyPr/>
          <a:lstStyle/>
          <a:p>
            <a:r>
              <a:rPr lang="en-US"/>
              <a:t>Clock</a:t>
            </a:r>
          </a:p>
        </p:txBody>
      </p:sp>
      <p:grpSp>
        <p:nvGrpSpPr>
          <p:cNvPr id="7" name="Group 6">
            <a:extLst>
              <a:ext uri="{FF2B5EF4-FFF2-40B4-BE49-F238E27FC236}">
                <a16:creationId xmlns:a16="http://schemas.microsoft.com/office/drawing/2014/main" id="{57F02E6A-22AD-4FEA-94B9-3359A7D41065}"/>
              </a:ext>
            </a:extLst>
          </p:cNvPr>
          <p:cNvGrpSpPr/>
          <p:nvPr/>
        </p:nvGrpSpPr>
        <p:grpSpPr>
          <a:xfrm>
            <a:off x="4097669" y="1381788"/>
            <a:ext cx="3385907" cy="2312776"/>
            <a:chOff x="1824396" y="1716917"/>
            <a:chExt cx="4271604" cy="2914650"/>
          </a:xfrm>
        </p:grpSpPr>
        <p:pic>
          <p:nvPicPr>
            <p:cNvPr id="1026" name="Picture 2" descr="50% duty cycle astable oscillator">
              <a:extLst>
                <a:ext uri="{FF2B5EF4-FFF2-40B4-BE49-F238E27FC236}">
                  <a16:creationId xmlns:a16="http://schemas.microsoft.com/office/drawing/2014/main" id="{A3ECFF7A-BF1F-4176-983B-612B7C7D3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1716917"/>
              <a:ext cx="4067175" cy="2914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5D6191-CB39-467C-976A-5D6F57158B4A}"/>
                </a:ext>
              </a:extLst>
            </p:cNvPr>
            <p:cNvSpPr txBox="1"/>
            <p:nvPr/>
          </p:nvSpPr>
          <p:spPr>
            <a:xfrm>
              <a:off x="1824396" y="2713791"/>
              <a:ext cx="412751" cy="232723"/>
            </a:xfrm>
            <a:prstGeom prst="rect">
              <a:avLst/>
            </a:prstGeom>
            <a:solidFill>
              <a:schemeClr val="bg1"/>
            </a:solidFill>
          </p:spPr>
          <p:txBody>
            <a:bodyPr wrap="square" lIns="0" tIns="0" rIns="0" bIns="0" rtlCol="0">
              <a:spAutoFit/>
            </a:bodyPr>
            <a:lstStyle/>
            <a:p>
              <a:pPr algn="r"/>
              <a:r>
                <a:rPr lang="en-US" sz="1200"/>
                <a:t>220</a:t>
              </a:r>
            </a:p>
          </p:txBody>
        </p:sp>
      </p:grpSp>
      <p:sp>
        <p:nvSpPr>
          <p:cNvPr id="8" name="TextBox 7">
            <a:extLst>
              <a:ext uri="{FF2B5EF4-FFF2-40B4-BE49-F238E27FC236}">
                <a16:creationId xmlns:a16="http://schemas.microsoft.com/office/drawing/2014/main" id="{66B2D1A1-775B-413F-9F21-42B3584D8583}"/>
              </a:ext>
            </a:extLst>
          </p:cNvPr>
          <p:cNvSpPr txBox="1"/>
          <p:nvPr/>
        </p:nvSpPr>
        <p:spPr>
          <a:xfrm>
            <a:off x="4149193" y="3556805"/>
            <a:ext cx="502061" cy="600164"/>
          </a:xfrm>
          <a:prstGeom prst="rect">
            <a:avLst/>
          </a:prstGeom>
          <a:noFill/>
        </p:spPr>
        <p:txBody>
          <a:bodyPr wrap="none" rtlCol="0">
            <a:spAutoFit/>
          </a:bodyPr>
          <a:lstStyle/>
          <a:p>
            <a:r>
              <a:rPr lang="en-US" sz="1100"/>
              <a:t>0.1uF</a:t>
            </a:r>
          </a:p>
          <a:p>
            <a:r>
              <a:rPr lang="en-US" sz="1100"/>
              <a:t>Or </a:t>
            </a:r>
          </a:p>
          <a:p>
            <a:r>
              <a:rPr lang="en-US" sz="1100"/>
              <a:t>10uF</a:t>
            </a:r>
          </a:p>
        </p:txBody>
      </p:sp>
      <p:sp>
        <p:nvSpPr>
          <p:cNvPr id="10" name="Rectangle 9">
            <a:extLst>
              <a:ext uri="{FF2B5EF4-FFF2-40B4-BE49-F238E27FC236}">
                <a16:creationId xmlns:a16="http://schemas.microsoft.com/office/drawing/2014/main" id="{1C921E29-B7B0-493E-8307-F1914903709A}"/>
              </a:ext>
            </a:extLst>
          </p:cNvPr>
          <p:cNvSpPr/>
          <p:nvPr/>
        </p:nvSpPr>
        <p:spPr>
          <a:xfrm>
            <a:off x="4582332" y="2747931"/>
            <a:ext cx="318443" cy="242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396A2A9-BD0C-4959-B611-26E3E0992C92}"/>
              </a:ext>
            </a:extLst>
          </p:cNvPr>
          <p:cNvCxnSpPr>
            <a:cxnSpLocks/>
          </p:cNvCxnSpPr>
          <p:nvPr/>
        </p:nvCxnSpPr>
        <p:spPr>
          <a:xfrm>
            <a:off x="4682415" y="2573924"/>
            <a:ext cx="0" cy="511792"/>
          </a:xfrm>
          <a:prstGeom prst="line">
            <a:avLst/>
          </a:prstGeom>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68AB0A6E-C840-4D51-A484-374DB8B5B0B0}"/>
              </a:ext>
            </a:extLst>
          </p:cNvPr>
          <p:cNvSpPr/>
          <p:nvPr/>
        </p:nvSpPr>
        <p:spPr>
          <a:xfrm>
            <a:off x="4835828" y="1611401"/>
            <a:ext cx="216403" cy="1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BB1F815-ED35-4B63-964E-192E8F7AEF4A}"/>
              </a:ext>
            </a:extLst>
          </p:cNvPr>
          <p:cNvCxnSpPr>
            <a:cxnSpLocks/>
          </p:cNvCxnSpPr>
          <p:nvPr/>
        </p:nvCxnSpPr>
        <p:spPr>
          <a:xfrm>
            <a:off x="4154559" y="2876451"/>
            <a:ext cx="1014485" cy="0"/>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C7953591-D507-4414-927A-C9CA0629FA3B}"/>
              </a:ext>
            </a:extLst>
          </p:cNvPr>
          <p:cNvPicPr>
            <a:picLocks noChangeAspect="1"/>
          </p:cNvPicPr>
          <p:nvPr/>
        </p:nvPicPr>
        <p:blipFill>
          <a:blip r:embed="rId4"/>
          <a:stretch>
            <a:fillRect/>
          </a:stretch>
        </p:blipFill>
        <p:spPr>
          <a:xfrm rot="5400000">
            <a:off x="2980743" y="2281731"/>
            <a:ext cx="497528" cy="740224"/>
          </a:xfrm>
          <a:prstGeom prst="rect">
            <a:avLst/>
          </a:prstGeom>
        </p:spPr>
      </p:pic>
      <p:cxnSp>
        <p:nvCxnSpPr>
          <p:cNvPr id="33" name="Straight Connector 32">
            <a:extLst>
              <a:ext uri="{FF2B5EF4-FFF2-40B4-BE49-F238E27FC236}">
                <a16:creationId xmlns:a16="http://schemas.microsoft.com/office/drawing/2014/main" id="{63C8BFC8-BA7B-4CDD-BFAC-A570F2D9DF1C}"/>
              </a:ext>
            </a:extLst>
          </p:cNvPr>
          <p:cNvCxnSpPr>
            <a:cxnSpLocks/>
          </p:cNvCxnSpPr>
          <p:nvPr/>
        </p:nvCxnSpPr>
        <p:spPr>
          <a:xfrm>
            <a:off x="2868300" y="1715305"/>
            <a:ext cx="2407653"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6E7EC9E-C1DE-4CC9-BC4C-C6518D0759A7}"/>
              </a:ext>
            </a:extLst>
          </p:cNvPr>
          <p:cNvSpPr txBox="1"/>
          <p:nvPr/>
        </p:nvSpPr>
        <p:spPr>
          <a:xfrm>
            <a:off x="5979202" y="1407529"/>
            <a:ext cx="577402" cy="307777"/>
          </a:xfrm>
          <a:prstGeom prst="rect">
            <a:avLst/>
          </a:prstGeom>
          <a:noFill/>
        </p:spPr>
        <p:txBody>
          <a:bodyPr wrap="none" rtlCol="0">
            <a:spAutoFit/>
          </a:bodyPr>
          <a:lstStyle/>
          <a:p>
            <a:r>
              <a:rPr lang="en-US" sz="1400"/>
              <a:t>100</a:t>
            </a:r>
            <a:r>
              <a:rPr lang="el-GR" sz="1400"/>
              <a:t>Ω</a:t>
            </a:r>
            <a:endParaRPr lang="en-US" sz="1400"/>
          </a:p>
        </p:txBody>
      </p:sp>
      <p:sp>
        <p:nvSpPr>
          <p:cNvPr id="36" name="TextBox 35">
            <a:extLst>
              <a:ext uri="{FF2B5EF4-FFF2-40B4-BE49-F238E27FC236}">
                <a16:creationId xmlns:a16="http://schemas.microsoft.com/office/drawing/2014/main" id="{375B6A58-6CEA-4F68-AEAC-C8091FBB04A1}"/>
              </a:ext>
            </a:extLst>
          </p:cNvPr>
          <p:cNvSpPr txBox="1"/>
          <p:nvPr/>
        </p:nvSpPr>
        <p:spPr>
          <a:xfrm>
            <a:off x="2895593" y="2219042"/>
            <a:ext cx="612668" cy="307777"/>
          </a:xfrm>
          <a:prstGeom prst="rect">
            <a:avLst/>
          </a:prstGeom>
          <a:noFill/>
        </p:spPr>
        <p:txBody>
          <a:bodyPr wrap="none" rtlCol="0">
            <a:spAutoFit/>
          </a:bodyPr>
          <a:lstStyle/>
          <a:p>
            <a:r>
              <a:rPr lang="en-US" sz="1400"/>
              <a:t>9.3k</a:t>
            </a:r>
            <a:r>
              <a:rPr lang="el-GR" sz="1400"/>
              <a:t>Ω</a:t>
            </a:r>
            <a:endParaRPr lang="en-US" sz="1400"/>
          </a:p>
        </p:txBody>
      </p:sp>
      <p:cxnSp>
        <p:nvCxnSpPr>
          <p:cNvPr id="48" name="Straight Connector 47">
            <a:extLst>
              <a:ext uri="{FF2B5EF4-FFF2-40B4-BE49-F238E27FC236}">
                <a16:creationId xmlns:a16="http://schemas.microsoft.com/office/drawing/2014/main" id="{0309A0E1-9BCA-4266-9556-EFED913F1AFE}"/>
              </a:ext>
            </a:extLst>
          </p:cNvPr>
          <p:cNvCxnSpPr>
            <a:cxnSpLocks/>
          </p:cNvCxnSpPr>
          <p:nvPr/>
        </p:nvCxnSpPr>
        <p:spPr>
          <a:xfrm>
            <a:off x="2859395" y="1715306"/>
            <a:ext cx="6028" cy="102807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7D69C70-D93A-4B19-9B3E-A339004411B1}"/>
              </a:ext>
            </a:extLst>
          </p:cNvPr>
          <p:cNvCxnSpPr>
            <a:cxnSpLocks/>
          </p:cNvCxnSpPr>
          <p:nvPr/>
        </p:nvCxnSpPr>
        <p:spPr>
          <a:xfrm>
            <a:off x="3496925" y="2756720"/>
            <a:ext cx="666875" cy="119731"/>
          </a:xfrm>
          <a:prstGeom prst="line">
            <a:avLst/>
          </a:prstGeom>
          <a:ln>
            <a:headEnd type="none" w="med" len="med"/>
          </a:ln>
        </p:spPr>
        <p:style>
          <a:lnRef idx="2">
            <a:schemeClr val="accent1"/>
          </a:lnRef>
          <a:fillRef idx="0">
            <a:schemeClr val="accent1"/>
          </a:fillRef>
          <a:effectRef idx="1">
            <a:schemeClr val="accent1"/>
          </a:effectRef>
          <a:fontRef idx="minor">
            <a:schemeClr val="tx1"/>
          </a:fontRef>
        </p:style>
      </p:cxnSp>
      <p:graphicFrame>
        <p:nvGraphicFramePr>
          <p:cNvPr id="1039" name="Table 1039">
            <a:extLst>
              <a:ext uri="{FF2B5EF4-FFF2-40B4-BE49-F238E27FC236}">
                <a16:creationId xmlns:a16="http://schemas.microsoft.com/office/drawing/2014/main" id="{54DAC0DE-BE5A-45E3-9394-012C951D11B6}"/>
              </a:ext>
            </a:extLst>
          </p:cNvPr>
          <p:cNvGraphicFramePr>
            <a:graphicFrameLocks noGrp="1"/>
          </p:cNvGraphicFramePr>
          <p:nvPr>
            <p:extLst>
              <p:ext uri="{D42A27DB-BD31-4B8C-83A1-F6EECF244321}">
                <p14:modId xmlns:p14="http://schemas.microsoft.com/office/powerpoint/2010/main" val="3503049508"/>
              </p:ext>
            </p:extLst>
          </p:nvPr>
        </p:nvGraphicFramePr>
        <p:xfrm>
          <a:off x="8525302" y="280472"/>
          <a:ext cx="3512025" cy="1280160"/>
        </p:xfrm>
        <a:graphic>
          <a:graphicData uri="http://schemas.openxmlformats.org/drawingml/2006/table">
            <a:tbl>
              <a:tblPr firstRow="1" bandRow="1">
                <a:tableStyleId>{5C22544A-7EE6-4342-B048-85BDC9FD1C3A}</a:tableStyleId>
              </a:tblPr>
              <a:tblGrid>
                <a:gridCol w="1170675">
                  <a:extLst>
                    <a:ext uri="{9D8B030D-6E8A-4147-A177-3AD203B41FA5}">
                      <a16:colId xmlns:a16="http://schemas.microsoft.com/office/drawing/2014/main" val="1024278149"/>
                    </a:ext>
                  </a:extLst>
                </a:gridCol>
                <a:gridCol w="1170675">
                  <a:extLst>
                    <a:ext uri="{9D8B030D-6E8A-4147-A177-3AD203B41FA5}">
                      <a16:colId xmlns:a16="http://schemas.microsoft.com/office/drawing/2014/main" val="203658192"/>
                    </a:ext>
                  </a:extLst>
                </a:gridCol>
                <a:gridCol w="1170675">
                  <a:extLst>
                    <a:ext uri="{9D8B030D-6E8A-4147-A177-3AD203B41FA5}">
                      <a16:colId xmlns:a16="http://schemas.microsoft.com/office/drawing/2014/main" val="3275322668"/>
                    </a:ext>
                  </a:extLst>
                </a:gridCol>
              </a:tblGrid>
              <a:tr h="314960">
                <a:tc>
                  <a:txBody>
                    <a:bodyPr/>
                    <a:lstStyle/>
                    <a:p>
                      <a:r>
                        <a:rPr lang="en-US" sz="1500"/>
                        <a:t>Parts</a:t>
                      </a:r>
                    </a:p>
                  </a:txBody>
                  <a:tcPr/>
                </a:tc>
                <a:tc>
                  <a:txBody>
                    <a:bodyPr/>
                    <a:lstStyle/>
                    <a:p>
                      <a:r>
                        <a:rPr lang="en-US" sz="1500"/>
                        <a:t>Min</a:t>
                      </a:r>
                    </a:p>
                  </a:txBody>
                  <a:tcPr/>
                </a:tc>
                <a:tc>
                  <a:txBody>
                    <a:bodyPr/>
                    <a:lstStyle/>
                    <a:p>
                      <a:r>
                        <a:rPr lang="en-US" sz="1500"/>
                        <a:t>Frequency</a:t>
                      </a:r>
                    </a:p>
                  </a:txBody>
                  <a:tcPr/>
                </a:tc>
                <a:extLst>
                  <a:ext uri="{0D108BD9-81ED-4DB2-BD59-A6C34878D82A}">
                    <a16:rowId xmlns:a16="http://schemas.microsoft.com/office/drawing/2014/main" val="4138996223"/>
                  </a:ext>
                </a:extLst>
              </a:tr>
              <a:tr h="314960">
                <a:tc>
                  <a:txBody>
                    <a:bodyPr/>
                    <a:lstStyle/>
                    <a:p>
                      <a:r>
                        <a:rPr lang="en-US" sz="1500"/>
                        <a:t>0.01uF (103)</a:t>
                      </a:r>
                    </a:p>
                  </a:txBody>
                  <a:tcPr/>
                </a:tc>
                <a:tc rowSpan="3">
                  <a:txBody>
                    <a:bodyPr/>
                    <a:lstStyle/>
                    <a:p>
                      <a:pPr algn="ctr"/>
                      <a:r>
                        <a:rPr lang="en-US" sz="1500"/>
                        <a:t>5KHz</a:t>
                      </a:r>
                    </a:p>
                  </a:txBody>
                  <a:tcPr anchor="ctr"/>
                </a:tc>
                <a:tc rowSpan="3">
                  <a:txBody>
                    <a:bodyPr/>
                    <a:lstStyle/>
                    <a:p>
                      <a:pPr algn="ctr"/>
                      <a:r>
                        <a:rPr lang="en-US" sz="1500"/>
                        <a:t>420KHz</a:t>
                      </a:r>
                    </a:p>
                  </a:txBody>
                  <a:tcPr anchor="ctr"/>
                </a:tc>
                <a:extLst>
                  <a:ext uri="{0D108BD9-81ED-4DB2-BD59-A6C34878D82A}">
                    <a16:rowId xmlns:a16="http://schemas.microsoft.com/office/drawing/2014/main" val="1858621553"/>
                  </a:ext>
                </a:extLst>
              </a:tr>
              <a:tr h="314960">
                <a:tc>
                  <a:txBody>
                    <a:bodyPr/>
                    <a:lstStyle/>
                    <a:p>
                      <a:r>
                        <a:rPr lang="en-US" sz="1500"/>
                        <a:t>R2=100</a:t>
                      </a:r>
                    </a:p>
                  </a:txBody>
                  <a:tcPr/>
                </a:tc>
                <a:tc vMerge="1">
                  <a:txBody>
                    <a:bodyPr/>
                    <a:lstStyle/>
                    <a:p>
                      <a:pPr algn="r"/>
                      <a:endParaRPr lang="en-US" sz="1400"/>
                    </a:p>
                  </a:txBody>
                  <a:tcPr/>
                </a:tc>
                <a:tc vMerge="1">
                  <a:txBody>
                    <a:bodyPr/>
                    <a:lstStyle/>
                    <a:p>
                      <a:pPr algn="r"/>
                      <a:endParaRPr lang="en-US" sz="1400"/>
                    </a:p>
                  </a:txBody>
                  <a:tcPr/>
                </a:tc>
                <a:extLst>
                  <a:ext uri="{0D108BD9-81ED-4DB2-BD59-A6C34878D82A}">
                    <a16:rowId xmlns:a16="http://schemas.microsoft.com/office/drawing/2014/main" val="4071630758"/>
                  </a:ext>
                </a:extLst>
              </a:tr>
              <a:tr h="314960">
                <a:tc>
                  <a:txBody>
                    <a:bodyPr/>
                    <a:lstStyle/>
                    <a:p>
                      <a:r>
                        <a:rPr lang="en-US" sz="1500"/>
                        <a:t>Rpin5=10K</a:t>
                      </a:r>
                    </a:p>
                  </a:txBody>
                  <a:tcPr/>
                </a:tc>
                <a:tc vMerge="1">
                  <a:txBody>
                    <a:bodyPr/>
                    <a:lstStyle/>
                    <a:p>
                      <a:pPr algn="r"/>
                      <a:endParaRPr lang="en-US" sz="1400"/>
                    </a:p>
                  </a:txBody>
                  <a:tcPr/>
                </a:tc>
                <a:tc vMerge="1">
                  <a:txBody>
                    <a:bodyPr/>
                    <a:lstStyle/>
                    <a:p>
                      <a:pPr algn="r"/>
                      <a:endParaRPr lang="en-US" sz="1400"/>
                    </a:p>
                  </a:txBody>
                  <a:tcPr/>
                </a:tc>
                <a:extLst>
                  <a:ext uri="{0D108BD9-81ED-4DB2-BD59-A6C34878D82A}">
                    <a16:rowId xmlns:a16="http://schemas.microsoft.com/office/drawing/2014/main" val="3484433657"/>
                  </a:ext>
                </a:extLst>
              </a:tr>
            </a:tbl>
          </a:graphicData>
        </a:graphic>
      </p:graphicFrame>
      <p:sp>
        <p:nvSpPr>
          <p:cNvPr id="1041" name="TextBox 1040">
            <a:extLst>
              <a:ext uri="{FF2B5EF4-FFF2-40B4-BE49-F238E27FC236}">
                <a16:creationId xmlns:a16="http://schemas.microsoft.com/office/drawing/2014/main" id="{40EB74ED-D30C-4C82-89F8-553E3EA1FC8E}"/>
              </a:ext>
            </a:extLst>
          </p:cNvPr>
          <p:cNvSpPr txBox="1"/>
          <p:nvPr/>
        </p:nvSpPr>
        <p:spPr>
          <a:xfrm>
            <a:off x="5274345" y="3302150"/>
            <a:ext cx="276038" cy="307777"/>
          </a:xfrm>
          <a:prstGeom prst="rect">
            <a:avLst/>
          </a:prstGeom>
          <a:noFill/>
        </p:spPr>
        <p:txBody>
          <a:bodyPr wrap="none" rtlCol="0">
            <a:spAutoFit/>
          </a:bodyPr>
          <a:lstStyle/>
          <a:p>
            <a:r>
              <a:rPr lang="en-US" sz="1400"/>
              <a:t>2</a:t>
            </a:r>
          </a:p>
        </p:txBody>
      </p:sp>
      <p:sp>
        <p:nvSpPr>
          <p:cNvPr id="86" name="TextBox 85">
            <a:extLst>
              <a:ext uri="{FF2B5EF4-FFF2-40B4-BE49-F238E27FC236}">
                <a16:creationId xmlns:a16="http://schemas.microsoft.com/office/drawing/2014/main" id="{5E50FE53-A2B5-4E2D-896A-F6AD05014F28}"/>
              </a:ext>
            </a:extLst>
          </p:cNvPr>
          <p:cNvSpPr txBox="1"/>
          <p:nvPr/>
        </p:nvSpPr>
        <p:spPr>
          <a:xfrm>
            <a:off x="4280143" y="2538177"/>
            <a:ext cx="276038" cy="307777"/>
          </a:xfrm>
          <a:prstGeom prst="rect">
            <a:avLst/>
          </a:prstGeom>
          <a:noFill/>
        </p:spPr>
        <p:txBody>
          <a:bodyPr wrap="none" rtlCol="0">
            <a:spAutoFit/>
          </a:bodyPr>
          <a:lstStyle/>
          <a:p>
            <a:r>
              <a:rPr lang="en-US" sz="1400"/>
              <a:t>6</a:t>
            </a:r>
          </a:p>
        </p:txBody>
      </p:sp>
      <p:pic>
        <p:nvPicPr>
          <p:cNvPr id="4" name="Picture 2" descr="555 Timer Tutorial - The Monostable Multivibrator">
            <a:extLst>
              <a:ext uri="{FF2B5EF4-FFF2-40B4-BE49-F238E27FC236}">
                <a16:creationId xmlns:a16="http://schemas.microsoft.com/office/drawing/2014/main" id="{75083809-154A-8B31-459A-8D52DFA44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3085" y="3738929"/>
            <a:ext cx="4114599" cy="3023435"/>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86B098DF-6361-4E5A-98CF-2B9C0F7A9272}"/>
              </a:ext>
            </a:extLst>
          </p:cNvPr>
          <p:cNvSpPr txBox="1"/>
          <p:nvPr/>
        </p:nvSpPr>
        <p:spPr>
          <a:xfrm>
            <a:off x="2693159" y="5911374"/>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a:t>Single Step</a:t>
            </a:r>
          </a:p>
          <a:p>
            <a:r>
              <a:rPr lang="en-US" sz="1400"/>
              <a:t>(Yellow wire)</a:t>
            </a:r>
          </a:p>
        </p:txBody>
      </p:sp>
      <p:cxnSp>
        <p:nvCxnSpPr>
          <p:cNvPr id="15" name="Straight Arrow Connector 14">
            <a:extLst>
              <a:ext uri="{FF2B5EF4-FFF2-40B4-BE49-F238E27FC236}">
                <a16:creationId xmlns:a16="http://schemas.microsoft.com/office/drawing/2014/main" id="{68C41745-66AD-A365-31E2-85802A2D2C75}"/>
              </a:ext>
            </a:extLst>
          </p:cNvPr>
          <p:cNvCxnSpPr/>
          <p:nvPr/>
        </p:nvCxnSpPr>
        <p:spPr>
          <a:xfrm>
            <a:off x="7483575" y="2743383"/>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186F107D-007A-8099-0BF6-F252A3F47D0A}"/>
              </a:ext>
            </a:extLst>
          </p:cNvPr>
          <p:cNvCxnSpPr/>
          <p:nvPr/>
        </p:nvCxnSpPr>
        <p:spPr>
          <a:xfrm>
            <a:off x="7284950" y="5335628"/>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A7042D63-9204-AA1F-528B-A1277DED8F00}"/>
              </a:ext>
            </a:extLst>
          </p:cNvPr>
          <p:cNvSpPr txBox="1"/>
          <p:nvPr/>
        </p:nvSpPr>
        <p:spPr>
          <a:xfrm>
            <a:off x="8322267" y="5181740"/>
            <a:ext cx="742511" cy="307777"/>
          </a:xfrm>
          <a:prstGeom prst="rect">
            <a:avLst/>
          </a:prstGeom>
          <a:solidFill>
            <a:schemeClr val="bg1"/>
          </a:solidFill>
          <a:ln>
            <a:solidFill>
              <a:schemeClr val="tx2"/>
            </a:solidFill>
          </a:ln>
        </p:spPr>
        <p:txBody>
          <a:bodyPr wrap="none" rtlCol="0">
            <a:spAutoFit/>
          </a:bodyPr>
          <a:lstStyle/>
          <a:p>
            <a:r>
              <a:rPr lang="en-US" sz="1400"/>
              <a:t>S.S. CLK</a:t>
            </a:r>
          </a:p>
        </p:txBody>
      </p:sp>
      <p:sp>
        <p:nvSpPr>
          <p:cNvPr id="49" name="TextBox 48">
            <a:extLst>
              <a:ext uri="{FF2B5EF4-FFF2-40B4-BE49-F238E27FC236}">
                <a16:creationId xmlns:a16="http://schemas.microsoft.com/office/drawing/2014/main" id="{9B655F30-8A60-405A-CAA6-D36889C5681C}"/>
              </a:ext>
            </a:extLst>
          </p:cNvPr>
          <p:cNvSpPr txBox="1"/>
          <p:nvPr/>
        </p:nvSpPr>
        <p:spPr>
          <a:xfrm>
            <a:off x="8459284" y="2561280"/>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sp>
        <p:nvSpPr>
          <p:cNvPr id="3" name="Oval 2">
            <a:extLst>
              <a:ext uri="{FF2B5EF4-FFF2-40B4-BE49-F238E27FC236}">
                <a16:creationId xmlns:a16="http://schemas.microsoft.com/office/drawing/2014/main" id="{577908C6-97FD-4F66-9F2B-FEE655F6C528}"/>
              </a:ext>
            </a:extLst>
          </p:cNvPr>
          <p:cNvSpPr/>
          <p:nvPr/>
        </p:nvSpPr>
        <p:spPr>
          <a:xfrm>
            <a:off x="4641652" y="2832574"/>
            <a:ext cx="89211"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9F596BB-9367-C0A9-F3C7-BB4D6D43CE47}"/>
              </a:ext>
            </a:extLst>
          </p:cNvPr>
          <p:cNvSpPr/>
          <p:nvPr/>
        </p:nvSpPr>
        <p:spPr>
          <a:xfrm>
            <a:off x="4641652" y="2984974"/>
            <a:ext cx="89211"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7214CB1-89FF-573A-7E67-21382ED69902}"/>
              </a:ext>
            </a:extLst>
          </p:cNvPr>
          <p:cNvPicPr>
            <a:picLocks noChangeAspect="1"/>
          </p:cNvPicPr>
          <p:nvPr/>
        </p:nvPicPr>
        <p:blipFill>
          <a:blip r:embed="rId6"/>
          <a:stretch>
            <a:fillRect/>
          </a:stretch>
        </p:blipFill>
        <p:spPr>
          <a:xfrm>
            <a:off x="4953984" y="3248107"/>
            <a:ext cx="150176" cy="361787"/>
          </a:xfrm>
          <a:prstGeom prst="rect">
            <a:avLst/>
          </a:prstGeom>
        </p:spPr>
      </p:pic>
      <p:sp>
        <p:nvSpPr>
          <p:cNvPr id="32" name="TextBox 31">
            <a:extLst>
              <a:ext uri="{FF2B5EF4-FFF2-40B4-BE49-F238E27FC236}">
                <a16:creationId xmlns:a16="http://schemas.microsoft.com/office/drawing/2014/main" id="{08256651-26D9-BD2C-50D5-7C37ADDE41C5}"/>
              </a:ext>
            </a:extLst>
          </p:cNvPr>
          <p:cNvSpPr txBox="1"/>
          <p:nvPr/>
        </p:nvSpPr>
        <p:spPr>
          <a:xfrm rot="16200000">
            <a:off x="4644677" y="3309920"/>
            <a:ext cx="524503" cy="276999"/>
          </a:xfrm>
          <a:prstGeom prst="rect">
            <a:avLst/>
          </a:prstGeom>
          <a:noFill/>
        </p:spPr>
        <p:txBody>
          <a:bodyPr wrap="none" rtlCol="0">
            <a:spAutoFit/>
          </a:bodyPr>
          <a:lstStyle/>
          <a:p>
            <a:r>
              <a:rPr lang="en-US" sz="1200"/>
              <a:t>10K</a:t>
            </a:r>
            <a:r>
              <a:rPr lang="el-GR" sz="1200"/>
              <a:t>Ω</a:t>
            </a:r>
            <a:endParaRPr lang="en-US" sz="1200"/>
          </a:p>
        </p:txBody>
      </p:sp>
      <p:cxnSp>
        <p:nvCxnSpPr>
          <p:cNvPr id="16" name="Straight Connector 15">
            <a:extLst>
              <a:ext uri="{FF2B5EF4-FFF2-40B4-BE49-F238E27FC236}">
                <a16:creationId xmlns:a16="http://schemas.microsoft.com/office/drawing/2014/main" id="{82A19C8E-A580-B396-10D9-D5333CC21061}"/>
              </a:ext>
            </a:extLst>
          </p:cNvPr>
          <p:cNvCxnSpPr>
            <a:cxnSpLocks/>
          </p:cNvCxnSpPr>
          <p:nvPr/>
        </p:nvCxnSpPr>
        <p:spPr>
          <a:xfrm>
            <a:off x="5030447" y="3267044"/>
            <a:ext cx="27432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Speech Bubble: Rectangle with Corners Rounded 4">
            <a:extLst>
              <a:ext uri="{FF2B5EF4-FFF2-40B4-BE49-F238E27FC236}">
                <a16:creationId xmlns:a16="http://schemas.microsoft.com/office/drawing/2014/main" id="{472271AF-9030-28BB-EE5D-5BA0144EAA61}"/>
              </a:ext>
            </a:extLst>
          </p:cNvPr>
          <p:cNvSpPr/>
          <p:nvPr/>
        </p:nvSpPr>
        <p:spPr>
          <a:xfrm>
            <a:off x="46970" y="2816586"/>
            <a:ext cx="3099357" cy="1873405"/>
          </a:xfrm>
          <a:prstGeom prst="wedgeRoundRectCallout">
            <a:avLst>
              <a:gd name="adj1" fmla="val 101733"/>
              <a:gd name="adj2" fmla="val -1151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000" u="sng"/>
              <a:t>R on pin 5:</a:t>
            </a:r>
          </a:p>
          <a:p>
            <a:r>
              <a:rPr lang="en-US" sz="1000"/>
              <a:t>The design of using </a:t>
            </a:r>
            <a:r>
              <a:rPr lang="en-US" sz="1000" err="1"/>
              <a:t>Vout</a:t>
            </a:r>
            <a:r>
              <a:rPr lang="en-US" sz="1000"/>
              <a:t> as power for charging C1 generates 50% duty cycle only if </a:t>
            </a:r>
            <a:r>
              <a:rPr lang="en-US" sz="1000" err="1"/>
              <a:t>Vout</a:t>
            </a:r>
            <a:r>
              <a:rPr lang="en-US" sz="1000"/>
              <a:t>==</a:t>
            </a:r>
            <a:r>
              <a:rPr lang="en-US" sz="1000" err="1"/>
              <a:t>Vcc</a:t>
            </a:r>
            <a:r>
              <a:rPr lang="en-US" sz="1000"/>
              <a:t>. In reality, it is lower and the capacitor takes more time to reach the higher trigger point and duty cycle without it is only 33%.</a:t>
            </a:r>
          </a:p>
          <a:p>
            <a:r>
              <a:rPr lang="en-US" sz="1000"/>
              <a:t>With 10K on pin 5, both  triggering points become lower, closer to 1/3 and 2/3 of </a:t>
            </a:r>
            <a:r>
              <a:rPr lang="en-US" sz="1000" err="1"/>
              <a:t>Vout</a:t>
            </a:r>
            <a:r>
              <a:rPr lang="en-US" sz="1000"/>
              <a:t> (instead of </a:t>
            </a:r>
            <a:r>
              <a:rPr lang="en-US" sz="1000" err="1"/>
              <a:t>Vcc</a:t>
            </a:r>
            <a:r>
              <a:rPr lang="en-US" sz="1000"/>
              <a:t>). That provides 50% duty </a:t>
            </a:r>
            <a:r>
              <a:rPr lang="en-US" sz="1000" err="1"/>
              <a:t>cicle,also</a:t>
            </a:r>
            <a:r>
              <a:rPr lang="en-US" sz="1000"/>
              <a:t> increase the frequency because the distance between the points is smaller (increasing the max frequency of this design from 250hHz to 420kHz) </a:t>
            </a:r>
          </a:p>
        </p:txBody>
      </p:sp>
      <p:pic>
        <p:nvPicPr>
          <p:cNvPr id="13" name="Picture 12">
            <a:hlinkClick r:id="rId7" action="ppaction://hlinksldjump"/>
            <a:extLst>
              <a:ext uri="{FF2B5EF4-FFF2-40B4-BE49-F238E27FC236}">
                <a16:creationId xmlns:a16="http://schemas.microsoft.com/office/drawing/2014/main" id="{D7ADB074-8D27-35B3-6F57-1AA16E4E460E}"/>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7" name="Slide Number Placeholder 4">
            <a:extLst>
              <a:ext uri="{FF2B5EF4-FFF2-40B4-BE49-F238E27FC236}">
                <a16:creationId xmlns:a16="http://schemas.microsoft.com/office/drawing/2014/main" id="{FC7E088F-3479-F490-72DF-B3AA127B6AC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96</a:t>
            </a:fld>
            <a:endParaRPr lang="en-US" b="1">
              <a:solidFill>
                <a:schemeClr val="bg1"/>
              </a:solidFill>
            </a:endParaRPr>
          </a:p>
        </p:txBody>
      </p:sp>
    </p:spTree>
    <p:extLst>
      <p:ext uri="{BB962C8B-B14F-4D97-AF65-F5344CB8AC3E}">
        <p14:creationId xmlns:p14="http://schemas.microsoft.com/office/powerpoint/2010/main" val="371002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B5FF5-F178-E2F4-AF11-468D75A35BB1}"/>
              </a:ext>
            </a:extLst>
          </p:cNvPr>
          <p:cNvGrpSpPr/>
          <p:nvPr/>
        </p:nvGrpSpPr>
        <p:grpSpPr>
          <a:xfrm>
            <a:off x="2644080" y="1247406"/>
            <a:ext cx="2537085" cy="3480628"/>
            <a:chOff x="5173899" y="2163970"/>
            <a:chExt cx="2537085" cy="3480628"/>
          </a:xfrm>
        </p:grpSpPr>
        <p:pic>
          <p:nvPicPr>
            <p:cNvPr id="6" name="Picture 5">
              <a:extLst>
                <a:ext uri="{FF2B5EF4-FFF2-40B4-BE49-F238E27FC236}">
                  <a16:creationId xmlns:a16="http://schemas.microsoft.com/office/drawing/2014/main" id="{16AD962D-D1E3-CA7D-6DA0-DBA991368E5C}"/>
                </a:ext>
              </a:extLst>
            </p:cNvPr>
            <p:cNvPicPr>
              <a:picLocks noChangeAspect="1"/>
            </p:cNvPicPr>
            <p:nvPr/>
          </p:nvPicPr>
          <p:blipFill>
            <a:blip r:embed="rId2"/>
            <a:stretch>
              <a:fillRect/>
            </a:stretch>
          </p:blipFill>
          <p:spPr>
            <a:xfrm>
              <a:off x="5173899" y="2163970"/>
              <a:ext cx="2537085" cy="3480628"/>
            </a:xfrm>
            <a:prstGeom prst="rect">
              <a:avLst/>
            </a:prstGeom>
          </p:spPr>
        </p:pic>
        <p:sp>
          <p:nvSpPr>
            <p:cNvPr id="7" name="TextBox 6">
              <a:extLst>
                <a:ext uri="{FF2B5EF4-FFF2-40B4-BE49-F238E27FC236}">
                  <a16:creationId xmlns:a16="http://schemas.microsoft.com/office/drawing/2014/main" id="{1685D90A-7743-022F-C61A-576A0EE216AC}"/>
                </a:ext>
              </a:extLst>
            </p:cNvPr>
            <p:cNvSpPr txBox="1"/>
            <p:nvPr/>
          </p:nvSpPr>
          <p:spPr>
            <a:xfrm>
              <a:off x="6096000" y="3593685"/>
              <a:ext cx="1086575" cy="369332"/>
            </a:xfrm>
            <a:prstGeom prst="rect">
              <a:avLst/>
            </a:prstGeom>
            <a:noFill/>
          </p:spPr>
          <p:txBody>
            <a:bodyPr wrap="square" rtlCol="0">
              <a:spAutoFit/>
            </a:bodyPr>
            <a:lstStyle/>
            <a:p>
              <a:r>
                <a:rPr lang="en-US"/>
                <a:t>74LS76</a:t>
              </a:r>
            </a:p>
          </p:txBody>
        </p:sp>
      </p:grpSp>
      <p:sp>
        <p:nvSpPr>
          <p:cNvPr id="9" name="TextBox 8">
            <a:extLst>
              <a:ext uri="{FF2B5EF4-FFF2-40B4-BE49-F238E27FC236}">
                <a16:creationId xmlns:a16="http://schemas.microsoft.com/office/drawing/2014/main" id="{0E410501-3753-888C-6A4E-DCCB6BE51BDF}"/>
              </a:ext>
            </a:extLst>
          </p:cNvPr>
          <p:cNvSpPr txBox="1"/>
          <p:nvPr/>
        </p:nvSpPr>
        <p:spPr>
          <a:xfrm>
            <a:off x="1218919" y="2833832"/>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sp>
        <p:nvSpPr>
          <p:cNvPr id="10" name="TextBox 9">
            <a:hlinkClick r:id="rId3" action="ppaction://hlinksldjump"/>
            <a:extLst>
              <a:ext uri="{FF2B5EF4-FFF2-40B4-BE49-F238E27FC236}">
                <a16:creationId xmlns:a16="http://schemas.microsoft.com/office/drawing/2014/main" id="{D94467CC-CB2B-A44E-90BC-6CF06B902578}"/>
              </a:ext>
            </a:extLst>
          </p:cNvPr>
          <p:cNvSpPr txBox="1"/>
          <p:nvPr/>
        </p:nvSpPr>
        <p:spPr>
          <a:xfrm>
            <a:off x="989689" y="4574145"/>
            <a:ext cx="1321196" cy="307777"/>
          </a:xfrm>
          <a:prstGeom prst="rect">
            <a:avLst/>
          </a:prstGeom>
          <a:solidFill>
            <a:schemeClr val="bg1"/>
          </a:solidFill>
          <a:ln>
            <a:solidFill>
              <a:schemeClr val="tx2"/>
            </a:solidFill>
          </a:ln>
        </p:spPr>
        <p:txBody>
          <a:bodyPr wrap="none" rtlCol="0">
            <a:spAutoFit/>
          </a:bodyPr>
          <a:lstStyle/>
          <a:p>
            <a:r>
              <a:rPr lang="en-US" sz="1400"/>
              <a:t>Op Code 1: BRK</a:t>
            </a:r>
          </a:p>
        </p:txBody>
      </p:sp>
      <p:cxnSp>
        <p:nvCxnSpPr>
          <p:cNvPr id="12" name="Connector: Elbow 11">
            <a:extLst>
              <a:ext uri="{FF2B5EF4-FFF2-40B4-BE49-F238E27FC236}">
                <a16:creationId xmlns:a16="http://schemas.microsoft.com/office/drawing/2014/main" id="{9D213837-50FD-854A-4D89-CFFB612CCFBA}"/>
              </a:ext>
            </a:extLst>
          </p:cNvPr>
          <p:cNvCxnSpPr>
            <a:cxnSpLocks/>
            <a:stCxn id="10" idx="3"/>
          </p:cNvCxnSpPr>
          <p:nvPr/>
        </p:nvCxnSpPr>
        <p:spPr>
          <a:xfrm flipV="1">
            <a:off x="2310885" y="4308401"/>
            <a:ext cx="1646770" cy="419633"/>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4B9473-EE4A-26B5-764D-CA9E3EBFB4AD}"/>
              </a:ext>
            </a:extLst>
          </p:cNvPr>
          <p:cNvSpPr txBox="1"/>
          <p:nvPr/>
        </p:nvSpPr>
        <p:spPr>
          <a:xfrm>
            <a:off x="1721555" y="1528468"/>
            <a:ext cx="589329" cy="307777"/>
          </a:xfrm>
          <a:prstGeom prst="rect">
            <a:avLst/>
          </a:prstGeom>
          <a:solidFill>
            <a:schemeClr val="bg1"/>
          </a:solidFill>
          <a:ln>
            <a:solidFill>
              <a:schemeClr val="tx2"/>
            </a:solidFill>
          </a:ln>
        </p:spPr>
        <p:txBody>
          <a:bodyPr wrap="none" rtlCol="0">
            <a:spAutoFit/>
          </a:bodyPr>
          <a:lstStyle/>
          <a:p>
            <a:r>
              <a:rPr lang="en-US" sz="1400"/>
              <a:t>Reset</a:t>
            </a:r>
          </a:p>
        </p:txBody>
      </p:sp>
      <p:cxnSp>
        <p:nvCxnSpPr>
          <p:cNvPr id="15" name="Connector: Elbow 14">
            <a:extLst>
              <a:ext uri="{FF2B5EF4-FFF2-40B4-BE49-F238E27FC236}">
                <a16:creationId xmlns:a16="http://schemas.microsoft.com/office/drawing/2014/main" id="{3BD08A02-914A-5184-E75A-3FAAAAC6C5F1}"/>
              </a:ext>
            </a:extLst>
          </p:cNvPr>
          <p:cNvCxnSpPr>
            <a:cxnSpLocks/>
          </p:cNvCxnSpPr>
          <p:nvPr/>
        </p:nvCxnSpPr>
        <p:spPr>
          <a:xfrm>
            <a:off x="2325553" y="1672511"/>
            <a:ext cx="1632103" cy="24983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0309A12-DF6F-0A74-F810-F0DF692803CC}"/>
              </a:ext>
            </a:extLst>
          </p:cNvPr>
          <p:cNvSpPr txBox="1"/>
          <p:nvPr/>
        </p:nvSpPr>
        <p:spPr>
          <a:xfrm>
            <a:off x="1254317" y="2211430"/>
            <a:ext cx="1052404"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a:t>BRK Button </a:t>
            </a:r>
          </a:p>
          <a:p>
            <a:r>
              <a:rPr lang="en-US" sz="1400"/>
              <a:t>(Purple)</a:t>
            </a:r>
          </a:p>
        </p:txBody>
      </p:sp>
      <p:sp>
        <p:nvSpPr>
          <p:cNvPr id="17" name="TextBox 16">
            <a:extLst>
              <a:ext uri="{FF2B5EF4-FFF2-40B4-BE49-F238E27FC236}">
                <a16:creationId xmlns:a16="http://schemas.microsoft.com/office/drawing/2014/main" id="{7D3BF3D6-1B71-4A41-E3BE-D00B4F1548D6}"/>
              </a:ext>
            </a:extLst>
          </p:cNvPr>
          <p:cNvSpPr txBox="1"/>
          <p:nvPr/>
        </p:nvSpPr>
        <p:spPr>
          <a:xfrm>
            <a:off x="1220835" y="3273544"/>
            <a:ext cx="1113253"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a:t>Cont. Button</a:t>
            </a:r>
          </a:p>
          <a:p>
            <a:r>
              <a:rPr lang="en-US" sz="1400"/>
              <a:t>(Gray)</a:t>
            </a:r>
          </a:p>
        </p:txBody>
      </p:sp>
      <p:cxnSp>
        <p:nvCxnSpPr>
          <p:cNvPr id="19" name="Connector: Elbow 18">
            <a:extLst>
              <a:ext uri="{FF2B5EF4-FFF2-40B4-BE49-F238E27FC236}">
                <a16:creationId xmlns:a16="http://schemas.microsoft.com/office/drawing/2014/main" id="{A238C610-FB10-22A2-57AD-B109A7766D6A}"/>
              </a:ext>
            </a:extLst>
          </p:cNvPr>
          <p:cNvCxnSpPr>
            <a:cxnSpLocks/>
            <a:stCxn id="17" idx="3"/>
          </p:cNvCxnSpPr>
          <p:nvPr/>
        </p:nvCxnSpPr>
        <p:spPr>
          <a:xfrm>
            <a:off x="2334088" y="3535154"/>
            <a:ext cx="830718" cy="14831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36740B2-0197-4CF8-2D22-20F183F99748}"/>
              </a:ext>
            </a:extLst>
          </p:cNvPr>
          <p:cNvCxnSpPr>
            <a:cxnSpLocks/>
            <a:stCxn id="16" idx="3"/>
          </p:cNvCxnSpPr>
          <p:nvPr/>
        </p:nvCxnSpPr>
        <p:spPr>
          <a:xfrm>
            <a:off x="2306721" y="2473040"/>
            <a:ext cx="888381" cy="44932"/>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A8C38-CB62-DDB4-F9F3-9A7E2F0406D2}"/>
              </a:ext>
            </a:extLst>
          </p:cNvPr>
          <p:cNvCxnSpPr>
            <a:cxnSpLocks/>
            <a:stCxn id="9" idx="3"/>
          </p:cNvCxnSpPr>
          <p:nvPr/>
        </p:nvCxnSpPr>
        <p:spPr>
          <a:xfrm>
            <a:off x="2310885" y="2987721"/>
            <a:ext cx="830719" cy="132753"/>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A45FE57-CE87-8C91-21E2-EF630FDE452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71729" y="2144137"/>
            <a:ext cx="778849" cy="604563"/>
          </a:xfrm>
          <a:prstGeom prst="rect">
            <a:avLst/>
          </a:prstGeom>
        </p:spPr>
      </p:pic>
      <p:pic>
        <p:nvPicPr>
          <p:cNvPr id="34" name="Picture 33">
            <a:extLst>
              <a:ext uri="{FF2B5EF4-FFF2-40B4-BE49-F238E27FC236}">
                <a16:creationId xmlns:a16="http://schemas.microsoft.com/office/drawing/2014/main" id="{46506EC7-FEC1-7CD5-24FA-F34177762CF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59332" y="3880467"/>
            <a:ext cx="778849" cy="604563"/>
          </a:xfrm>
          <a:prstGeom prst="rect">
            <a:avLst/>
          </a:prstGeom>
        </p:spPr>
      </p:pic>
      <p:cxnSp>
        <p:nvCxnSpPr>
          <p:cNvPr id="36" name="Connector: Elbow 35">
            <a:extLst>
              <a:ext uri="{FF2B5EF4-FFF2-40B4-BE49-F238E27FC236}">
                <a16:creationId xmlns:a16="http://schemas.microsoft.com/office/drawing/2014/main" id="{E5E03782-0F6D-8254-2AEC-7D7CF537B04F}"/>
              </a:ext>
            </a:extLst>
          </p:cNvPr>
          <p:cNvCxnSpPr>
            <a:cxnSpLocks/>
          </p:cNvCxnSpPr>
          <p:nvPr/>
        </p:nvCxnSpPr>
        <p:spPr>
          <a:xfrm>
            <a:off x="4652755" y="2530661"/>
            <a:ext cx="2113104" cy="1270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14A8326-F77E-8FEB-DE9A-A90AE66BCB91}"/>
              </a:ext>
            </a:extLst>
          </p:cNvPr>
          <p:cNvCxnSpPr/>
          <p:nvPr/>
        </p:nvCxnSpPr>
        <p:spPr>
          <a:xfrm>
            <a:off x="4789715" y="3664909"/>
            <a:ext cx="1882012" cy="405139"/>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553DDD7-FACD-A797-C47E-488CB0094EAB}"/>
              </a:ext>
            </a:extLst>
          </p:cNvPr>
          <p:cNvSpPr txBox="1"/>
          <p:nvPr/>
        </p:nvSpPr>
        <p:spPr>
          <a:xfrm>
            <a:off x="4988211" y="1198970"/>
            <a:ext cx="742511" cy="307777"/>
          </a:xfrm>
          <a:prstGeom prst="rect">
            <a:avLst/>
          </a:prstGeom>
          <a:solidFill>
            <a:schemeClr val="bg1"/>
          </a:solidFill>
          <a:ln>
            <a:solidFill>
              <a:schemeClr val="tx2"/>
            </a:solidFill>
          </a:ln>
        </p:spPr>
        <p:txBody>
          <a:bodyPr wrap="none" rtlCol="0">
            <a:spAutoFit/>
          </a:bodyPr>
          <a:lstStyle/>
          <a:p>
            <a:r>
              <a:rPr lang="en-US" sz="1400"/>
              <a:t>S.S. CLK</a:t>
            </a:r>
          </a:p>
        </p:txBody>
      </p:sp>
      <p:sp>
        <p:nvSpPr>
          <p:cNvPr id="40" name="TextBox 39">
            <a:extLst>
              <a:ext uri="{FF2B5EF4-FFF2-40B4-BE49-F238E27FC236}">
                <a16:creationId xmlns:a16="http://schemas.microsoft.com/office/drawing/2014/main" id="{EC7AF068-5AFF-5C3C-77AF-3E68291C81AB}"/>
              </a:ext>
            </a:extLst>
          </p:cNvPr>
          <p:cNvSpPr txBox="1"/>
          <p:nvPr/>
        </p:nvSpPr>
        <p:spPr>
          <a:xfrm>
            <a:off x="4388380" y="4574145"/>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cxnSp>
        <p:nvCxnSpPr>
          <p:cNvPr id="42" name="Connector: Elbow 41">
            <a:extLst>
              <a:ext uri="{FF2B5EF4-FFF2-40B4-BE49-F238E27FC236}">
                <a16:creationId xmlns:a16="http://schemas.microsoft.com/office/drawing/2014/main" id="{5B107775-044A-C423-1BC0-3D7C4779E1C3}"/>
              </a:ext>
            </a:extLst>
          </p:cNvPr>
          <p:cNvCxnSpPr>
            <a:stCxn id="40" idx="3"/>
          </p:cNvCxnSpPr>
          <p:nvPr/>
        </p:nvCxnSpPr>
        <p:spPr>
          <a:xfrm flipV="1">
            <a:off x="5480346" y="4243395"/>
            <a:ext cx="1285514" cy="48463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4D7E8B6-A483-06FA-3E58-93421918507E}"/>
              </a:ext>
            </a:extLst>
          </p:cNvPr>
          <p:cNvCxnSpPr>
            <a:cxnSpLocks/>
            <a:stCxn id="39" idx="3"/>
          </p:cNvCxnSpPr>
          <p:nvPr/>
        </p:nvCxnSpPr>
        <p:spPr>
          <a:xfrm>
            <a:off x="5730722" y="1352859"/>
            <a:ext cx="1035137" cy="98552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40FA690-103B-0E4A-E30A-F5D1DF7B1509}"/>
              </a:ext>
            </a:extLst>
          </p:cNvPr>
          <p:cNvCxnSpPr>
            <a:cxnSpLocks/>
            <a:stCxn id="32" idx="3"/>
            <a:endCxn id="55" idx="1"/>
          </p:cNvCxnSpPr>
          <p:nvPr/>
        </p:nvCxnSpPr>
        <p:spPr>
          <a:xfrm>
            <a:off x="7450577" y="2446417"/>
            <a:ext cx="775723" cy="741075"/>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9514577-3E47-6ACE-9EA4-6B5B5DF33FFB}"/>
              </a:ext>
            </a:extLst>
          </p:cNvPr>
          <p:cNvSpPr/>
          <p:nvPr/>
        </p:nvSpPr>
        <p:spPr>
          <a:xfrm>
            <a:off x="8226299" y="3095939"/>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6E3B51B-C2C7-B058-F46B-1C26657FB1D6}"/>
              </a:ext>
            </a:extLst>
          </p:cNvPr>
          <p:cNvSpPr/>
          <p:nvPr/>
        </p:nvSpPr>
        <p:spPr>
          <a:xfrm>
            <a:off x="8201897" y="3291134"/>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252C5C38-F5F9-5862-8FC5-58C535BCABF3}"/>
              </a:ext>
            </a:extLst>
          </p:cNvPr>
          <p:cNvCxnSpPr>
            <a:stCxn id="34" idx="3"/>
            <a:endCxn id="60" idx="1"/>
          </p:cNvCxnSpPr>
          <p:nvPr/>
        </p:nvCxnSpPr>
        <p:spPr>
          <a:xfrm flipV="1">
            <a:off x="7438180" y="3382688"/>
            <a:ext cx="763717" cy="800061"/>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70AB2C8A-23EA-7569-C090-676F022F14F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8028355" y="3017549"/>
            <a:ext cx="730861" cy="522996"/>
          </a:xfrm>
          <a:prstGeom prst="rect">
            <a:avLst/>
          </a:prstGeom>
          <a:solidFill>
            <a:schemeClr val="bg1"/>
          </a:solidFill>
        </p:spPr>
      </p:pic>
      <p:sp>
        <p:nvSpPr>
          <p:cNvPr id="64" name="TextBox 63">
            <a:extLst>
              <a:ext uri="{FF2B5EF4-FFF2-40B4-BE49-F238E27FC236}">
                <a16:creationId xmlns:a16="http://schemas.microsoft.com/office/drawing/2014/main" id="{2C4081FB-D7F0-0FE2-123D-EADAC63A602D}"/>
              </a:ext>
            </a:extLst>
          </p:cNvPr>
          <p:cNvSpPr txBox="1"/>
          <p:nvPr/>
        </p:nvSpPr>
        <p:spPr>
          <a:xfrm>
            <a:off x="2880225" y="6080672"/>
            <a:ext cx="701987" cy="369332"/>
          </a:xfrm>
          <a:prstGeom prst="rect">
            <a:avLst/>
          </a:prstGeom>
          <a:noFill/>
        </p:spPr>
        <p:txBody>
          <a:bodyPr wrap="none" rtlCol="0">
            <a:spAutoFit/>
          </a:bodyPr>
          <a:lstStyle/>
          <a:p>
            <a:r>
              <a:rPr lang="en-US"/>
              <a:t>Reset</a:t>
            </a:r>
          </a:p>
        </p:txBody>
      </p:sp>
      <p:pic>
        <p:nvPicPr>
          <p:cNvPr id="65" name="Picture 64" descr="Shape&#10;&#10;Description automatically generated with medium confidence">
            <a:extLst>
              <a:ext uri="{FF2B5EF4-FFF2-40B4-BE49-F238E27FC236}">
                <a16:creationId xmlns:a16="http://schemas.microsoft.com/office/drawing/2014/main" id="{F792454E-E65A-CADF-332A-718BC12D6F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5691307" y="5327865"/>
            <a:ext cx="730861" cy="522996"/>
          </a:xfrm>
          <a:prstGeom prst="rect">
            <a:avLst/>
          </a:prstGeom>
          <a:solidFill>
            <a:schemeClr val="bg1"/>
          </a:solidFill>
        </p:spPr>
      </p:pic>
      <p:cxnSp>
        <p:nvCxnSpPr>
          <p:cNvPr id="67" name="Connector: Elbow 66">
            <a:extLst>
              <a:ext uri="{FF2B5EF4-FFF2-40B4-BE49-F238E27FC236}">
                <a16:creationId xmlns:a16="http://schemas.microsoft.com/office/drawing/2014/main" id="{0D975A43-EABB-D894-F8E1-08CBC748B92F}"/>
              </a:ext>
            </a:extLst>
          </p:cNvPr>
          <p:cNvCxnSpPr>
            <a:cxnSpLocks/>
            <a:stCxn id="109" idx="3"/>
          </p:cNvCxnSpPr>
          <p:nvPr/>
        </p:nvCxnSpPr>
        <p:spPr>
          <a:xfrm flipV="1">
            <a:off x="3582212" y="5483036"/>
            <a:ext cx="2260233" cy="38688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3A2A6B09-7544-F6EC-2CB5-259185746B4F}"/>
              </a:ext>
            </a:extLst>
          </p:cNvPr>
          <p:cNvCxnSpPr>
            <a:cxnSpLocks/>
            <a:stCxn id="109" idx="3"/>
          </p:cNvCxnSpPr>
          <p:nvPr/>
        </p:nvCxnSpPr>
        <p:spPr>
          <a:xfrm flipV="1">
            <a:off x="3582212" y="5700017"/>
            <a:ext cx="2260233" cy="16990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FECBEA81-0BE9-A341-3D16-7C99A3218144}"/>
              </a:ext>
            </a:extLst>
          </p:cNvPr>
          <p:cNvCxnSpPr>
            <a:cxnSpLocks/>
            <a:stCxn id="65" idx="3"/>
            <a:endCxn id="3" idx="2"/>
          </p:cNvCxnSpPr>
          <p:nvPr/>
        </p:nvCxnSpPr>
        <p:spPr>
          <a:xfrm>
            <a:off x="6422167" y="5589363"/>
            <a:ext cx="1080376" cy="389052"/>
          </a:xfrm>
          <a:prstGeom prst="bentConnector3">
            <a:avLst/>
          </a:prstGeom>
          <a:ln>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8896A64-5E64-EE5A-9A5D-C46B4E1B2567}"/>
              </a:ext>
            </a:extLst>
          </p:cNvPr>
          <p:cNvGrpSpPr/>
          <p:nvPr/>
        </p:nvGrpSpPr>
        <p:grpSpPr>
          <a:xfrm>
            <a:off x="10232137" y="5793761"/>
            <a:ext cx="1237390" cy="369333"/>
            <a:chOff x="7341000" y="5775412"/>
            <a:chExt cx="1237389" cy="369331"/>
          </a:xfrm>
        </p:grpSpPr>
        <p:sp>
          <p:nvSpPr>
            <p:cNvPr id="73" name="TextBox 72">
              <a:extLst>
                <a:ext uri="{FF2B5EF4-FFF2-40B4-BE49-F238E27FC236}">
                  <a16:creationId xmlns:a16="http://schemas.microsoft.com/office/drawing/2014/main" id="{5CAE2A0E-E1CA-30E0-C18D-06B2C1CC6DDC}"/>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75" name="Straight Connector 74">
              <a:extLst>
                <a:ext uri="{FF2B5EF4-FFF2-40B4-BE49-F238E27FC236}">
                  <a16:creationId xmlns:a16="http://schemas.microsoft.com/office/drawing/2014/main" id="{D866FD1F-47C7-C662-E2A7-527E11D767D7}"/>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9" name="Picture 78" descr="Shape&#10;&#10;Description automatically generated with medium confidence">
            <a:extLst>
              <a:ext uri="{FF2B5EF4-FFF2-40B4-BE49-F238E27FC236}">
                <a16:creationId xmlns:a16="http://schemas.microsoft.com/office/drawing/2014/main" id="{F9EC91AB-C271-E0C6-EFD9-65C18907BBC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9497207" y="3659753"/>
            <a:ext cx="730861" cy="522996"/>
          </a:xfrm>
          <a:prstGeom prst="rect">
            <a:avLst/>
          </a:prstGeom>
          <a:solidFill>
            <a:schemeClr val="bg1"/>
          </a:solidFill>
        </p:spPr>
      </p:pic>
      <p:cxnSp>
        <p:nvCxnSpPr>
          <p:cNvPr id="81" name="Connector: Elbow 80">
            <a:extLst>
              <a:ext uri="{FF2B5EF4-FFF2-40B4-BE49-F238E27FC236}">
                <a16:creationId xmlns:a16="http://schemas.microsoft.com/office/drawing/2014/main" id="{1E8E5304-F5FB-6983-09F7-FC9E511D9F09}"/>
              </a:ext>
            </a:extLst>
          </p:cNvPr>
          <p:cNvCxnSpPr>
            <a:cxnSpLocks/>
            <a:stCxn id="65" idx="3"/>
          </p:cNvCxnSpPr>
          <p:nvPr/>
        </p:nvCxnSpPr>
        <p:spPr>
          <a:xfrm flipV="1">
            <a:off x="6422169" y="4038325"/>
            <a:ext cx="3125753" cy="1551039"/>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BC4E5DB-74EE-2587-BB85-559100E33EE1}"/>
              </a:ext>
            </a:extLst>
          </p:cNvPr>
          <p:cNvCxnSpPr>
            <a:stCxn id="27" idx="3"/>
          </p:cNvCxnSpPr>
          <p:nvPr/>
        </p:nvCxnSpPr>
        <p:spPr>
          <a:xfrm>
            <a:off x="8759215" y="3279046"/>
            <a:ext cx="892855" cy="548319"/>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92" name="TextBox 91">
            <a:hlinkClick r:id="rId8" action="ppaction://hlinksldjump"/>
            <a:extLst>
              <a:ext uri="{FF2B5EF4-FFF2-40B4-BE49-F238E27FC236}">
                <a16:creationId xmlns:a16="http://schemas.microsoft.com/office/drawing/2014/main" id="{7D5298CC-B03B-1BD0-7B0A-0D3A746A2D49}"/>
              </a:ext>
            </a:extLst>
          </p:cNvPr>
          <p:cNvSpPr txBox="1"/>
          <p:nvPr/>
        </p:nvSpPr>
        <p:spPr>
          <a:xfrm>
            <a:off x="10933522" y="3736477"/>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94" name="TextBox 93">
            <a:extLst>
              <a:ext uri="{FF2B5EF4-FFF2-40B4-BE49-F238E27FC236}">
                <a16:creationId xmlns:a16="http://schemas.microsoft.com/office/drawing/2014/main" id="{F4C9360E-69B0-14F5-A402-C77F534E033A}"/>
              </a:ext>
            </a:extLst>
          </p:cNvPr>
          <p:cNvSpPr txBox="1"/>
          <p:nvPr/>
        </p:nvSpPr>
        <p:spPr>
          <a:xfrm>
            <a:off x="4186209" y="6037529"/>
            <a:ext cx="118545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Reset LED</a:t>
            </a:r>
          </a:p>
          <a:p>
            <a:r>
              <a:rPr lang="en-US" sz="1400"/>
              <a:t>(Orange wire)</a:t>
            </a:r>
          </a:p>
        </p:txBody>
      </p:sp>
      <p:cxnSp>
        <p:nvCxnSpPr>
          <p:cNvPr id="96" name="Connector: Elbow 95">
            <a:extLst>
              <a:ext uri="{FF2B5EF4-FFF2-40B4-BE49-F238E27FC236}">
                <a16:creationId xmlns:a16="http://schemas.microsoft.com/office/drawing/2014/main" id="{200683F0-A0F3-8157-2ADE-9EA3510F0850}"/>
              </a:ext>
            </a:extLst>
          </p:cNvPr>
          <p:cNvCxnSpPr>
            <a:cxnSpLocks/>
            <a:stCxn id="109" idx="3"/>
            <a:endCxn id="94" idx="1"/>
          </p:cNvCxnSpPr>
          <p:nvPr/>
        </p:nvCxnSpPr>
        <p:spPr>
          <a:xfrm>
            <a:off x="3582211" y="5869916"/>
            <a:ext cx="603998" cy="4292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3ED18AA-66BC-6120-7444-22EF2FDD772A}"/>
              </a:ext>
            </a:extLst>
          </p:cNvPr>
          <p:cNvSpPr txBox="1"/>
          <p:nvPr/>
        </p:nvSpPr>
        <p:spPr>
          <a:xfrm>
            <a:off x="6237901" y="2748699"/>
            <a:ext cx="1127681"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RUN LED</a:t>
            </a:r>
          </a:p>
          <a:p>
            <a:r>
              <a:rPr lang="en-US" sz="1400"/>
              <a:t>(Brown wire)</a:t>
            </a:r>
          </a:p>
        </p:txBody>
      </p:sp>
      <p:cxnSp>
        <p:nvCxnSpPr>
          <p:cNvPr id="103" name="Connector: Elbow 102">
            <a:extLst>
              <a:ext uri="{FF2B5EF4-FFF2-40B4-BE49-F238E27FC236}">
                <a16:creationId xmlns:a16="http://schemas.microsoft.com/office/drawing/2014/main" id="{7661E0BC-7885-A860-B846-8331E235AC6B}"/>
              </a:ext>
            </a:extLst>
          </p:cNvPr>
          <p:cNvCxnSpPr>
            <a:cxnSpLocks/>
            <a:endCxn id="101" idx="1"/>
          </p:cNvCxnSpPr>
          <p:nvPr/>
        </p:nvCxnSpPr>
        <p:spPr>
          <a:xfrm>
            <a:off x="4722124" y="2537010"/>
            <a:ext cx="1515777" cy="47329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B1273613-710A-66F9-8FE1-AF953328BF6B}"/>
              </a:ext>
            </a:extLst>
          </p:cNvPr>
          <p:cNvSpPr txBox="1"/>
          <p:nvPr/>
        </p:nvSpPr>
        <p:spPr>
          <a:xfrm>
            <a:off x="6225153" y="3397924"/>
            <a:ext cx="97738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Halt  LED</a:t>
            </a:r>
          </a:p>
          <a:p>
            <a:r>
              <a:rPr lang="en-US" sz="1400"/>
              <a:t>(Blue wire)</a:t>
            </a:r>
          </a:p>
        </p:txBody>
      </p:sp>
      <p:cxnSp>
        <p:nvCxnSpPr>
          <p:cNvPr id="107" name="Connector: Elbow 106">
            <a:extLst>
              <a:ext uri="{FF2B5EF4-FFF2-40B4-BE49-F238E27FC236}">
                <a16:creationId xmlns:a16="http://schemas.microsoft.com/office/drawing/2014/main" id="{7CBD5B9C-49B3-72E4-63F0-04F66911F29A}"/>
              </a:ext>
            </a:extLst>
          </p:cNvPr>
          <p:cNvCxnSpPr>
            <a:endCxn id="105" idx="1"/>
          </p:cNvCxnSpPr>
          <p:nvPr/>
        </p:nvCxnSpPr>
        <p:spPr>
          <a:xfrm flipV="1">
            <a:off x="4789717" y="3659534"/>
            <a:ext cx="1435436"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E1F58B9-AB21-B5FD-EDE0-14F438C79885}"/>
              </a:ext>
            </a:extLst>
          </p:cNvPr>
          <p:cNvSpPr txBox="1"/>
          <p:nvPr/>
        </p:nvSpPr>
        <p:spPr>
          <a:xfrm>
            <a:off x="10827753" y="2890087"/>
            <a:ext cx="1101648"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Clock LED</a:t>
            </a:r>
          </a:p>
          <a:p>
            <a:r>
              <a:rPr lang="en-US" sz="1400"/>
              <a:t>(Green wire)</a:t>
            </a:r>
          </a:p>
        </p:txBody>
      </p:sp>
      <p:pic>
        <p:nvPicPr>
          <p:cNvPr id="109" name="Picture 2" descr="555 Timer Tutorial - The Monostable Multivibrator">
            <a:extLst>
              <a:ext uri="{FF2B5EF4-FFF2-40B4-BE49-F238E27FC236}">
                <a16:creationId xmlns:a16="http://schemas.microsoft.com/office/drawing/2014/main" id="{D6CCFD03-6EDA-DDDC-044B-4572F76F77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5563" y="5272280"/>
            <a:ext cx="1626648" cy="119527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665BD4CC-F920-2E59-10CE-D0CA49177C3C}"/>
              </a:ext>
            </a:extLst>
          </p:cNvPr>
          <p:cNvSpPr txBox="1"/>
          <p:nvPr/>
        </p:nvSpPr>
        <p:spPr>
          <a:xfrm>
            <a:off x="411974" y="5513802"/>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a:t>Reset Button</a:t>
            </a:r>
          </a:p>
          <a:p>
            <a:r>
              <a:rPr lang="en-US" sz="1400"/>
              <a:t>(Red wire)</a:t>
            </a:r>
          </a:p>
        </p:txBody>
      </p:sp>
      <p:cxnSp>
        <p:nvCxnSpPr>
          <p:cNvPr id="122" name="Connector: Elbow 121">
            <a:extLst>
              <a:ext uri="{FF2B5EF4-FFF2-40B4-BE49-F238E27FC236}">
                <a16:creationId xmlns:a16="http://schemas.microsoft.com/office/drawing/2014/main" id="{DDAFABFE-940A-BE2F-15F3-E1E83040406A}"/>
              </a:ext>
            </a:extLst>
          </p:cNvPr>
          <p:cNvCxnSpPr>
            <a:stCxn id="79" idx="3"/>
            <a:endCxn id="108" idx="1"/>
          </p:cNvCxnSpPr>
          <p:nvPr/>
        </p:nvCxnSpPr>
        <p:spPr>
          <a:xfrm flipV="1">
            <a:off x="10228068" y="3151697"/>
            <a:ext cx="599685" cy="76955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3A25A732-9FE7-AF3F-0A29-004512CB06B7}"/>
              </a:ext>
            </a:extLst>
          </p:cNvPr>
          <p:cNvCxnSpPr>
            <a:stCxn id="79" idx="3"/>
            <a:endCxn id="92" idx="1"/>
          </p:cNvCxnSpPr>
          <p:nvPr/>
        </p:nvCxnSpPr>
        <p:spPr>
          <a:xfrm flipV="1">
            <a:off x="10228068" y="3921143"/>
            <a:ext cx="705454" cy="108"/>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2474A6-7F40-B1B1-E0FD-D16029FBAA08}"/>
              </a:ext>
            </a:extLst>
          </p:cNvPr>
          <p:cNvCxnSpPr>
            <a:stCxn id="110" idx="3"/>
          </p:cNvCxnSpPr>
          <p:nvPr/>
        </p:nvCxnSpPr>
        <p:spPr>
          <a:xfrm>
            <a:off x="1567403" y="5775412"/>
            <a:ext cx="588944" cy="30526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 name="Equals 2">
            <a:extLst>
              <a:ext uri="{FF2B5EF4-FFF2-40B4-BE49-F238E27FC236}">
                <a16:creationId xmlns:a16="http://schemas.microsoft.com/office/drawing/2014/main" id="{054667D2-79C5-CB94-3000-1F24A1321BF9}"/>
              </a:ext>
            </a:extLst>
          </p:cNvPr>
          <p:cNvSpPr/>
          <p:nvPr/>
        </p:nvSpPr>
        <p:spPr>
          <a:xfrm rot="5400000">
            <a:off x="7348077" y="5847658"/>
            <a:ext cx="462703" cy="2615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A picture containing text, clock&#10;&#10;Description automatically generated">
            <a:extLst>
              <a:ext uri="{FF2B5EF4-FFF2-40B4-BE49-F238E27FC236}">
                <a16:creationId xmlns:a16="http://schemas.microsoft.com/office/drawing/2014/main" id="{B2B62BBF-760B-E32A-72B2-219F49CF6AE5}"/>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8395510" y="5695509"/>
            <a:ext cx="670996" cy="565808"/>
          </a:xfrm>
          <a:prstGeom prst="rect">
            <a:avLst/>
          </a:prstGeom>
        </p:spPr>
      </p:pic>
      <p:pic>
        <p:nvPicPr>
          <p:cNvPr id="58" name="Picture 57" descr="A picture containing text, clock&#10;&#10;Description automatically generated">
            <a:extLst>
              <a:ext uri="{FF2B5EF4-FFF2-40B4-BE49-F238E27FC236}">
                <a16:creationId xmlns:a16="http://schemas.microsoft.com/office/drawing/2014/main" id="{D322B5D3-2ADF-6622-F0D3-EDBE725D4989}"/>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9013635" y="5695509"/>
            <a:ext cx="670996" cy="565808"/>
          </a:xfrm>
          <a:prstGeom prst="rect">
            <a:avLst/>
          </a:prstGeom>
        </p:spPr>
      </p:pic>
      <p:cxnSp>
        <p:nvCxnSpPr>
          <p:cNvPr id="22" name="Straight Connector 21">
            <a:extLst>
              <a:ext uri="{FF2B5EF4-FFF2-40B4-BE49-F238E27FC236}">
                <a16:creationId xmlns:a16="http://schemas.microsoft.com/office/drawing/2014/main" id="{C4CE30D2-8BF4-81B9-0179-4D487F49FE24}"/>
              </a:ext>
            </a:extLst>
          </p:cNvPr>
          <p:cNvCxnSpPr>
            <a:stCxn id="3" idx="5"/>
            <a:endCxn id="14" idx="1"/>
          </p:cNvCxnSpPr>
          <p:nvPr/>
        </p:nvCxnSpPr>
        <p:spPr>
          <a:xfrm flipV="1">
            <a:off x="7656312" y="5978414"/>
            <a:ext cx="7391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3D5BFC-9AD7-983F-06FB-2E4E536C50DB}"/>
              </a:ext>
            </a:extLst>
          </p:cNvPr>
          <p:cNvCxnSpPr>
            <a:stCxn id="58" idx="3"/>
            <a:endCxn id="73" idx="1"/>
          </p:cNvCxnSpPr>
          <p:nvPr/>
        </p:nvCxnSpPr>
        <p:spPr>
          <a:xfrm>
            <a:off x="9684631" y="5978413"/>
            <a:ext cx="547506" cy="15"/>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a:extLst>
              <a:ext uri="{FF2B5EF4-FFF2-40B4-BE49-F238E27FC236}">
                <a16:creationId xmlns:a16="http://schemas.microsoft.com/office/drawing/2014/main" id="{E74B8242-84C8-EA2D-40AC-5EAD8F29172C}"/>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63613" t="13374" r="28089" b="51466"/>
          <a:stretch/>
        </p:blipFill>
        <p:spPr>
          <a:xfrm>
            <a:off x="8143291" y="5349439"/>
            <a:ext cx="277045" cy="599791"/>
          </a:xfrm>
          <a:prstGeom prst="rect">
            <a:avLst/>
          </a:prstGeom>
        </p:spPr>
      </p:pic>
      <p:cxnSp>
        <p:nvCxnSpPr>
          <p:cNvPr id="31" name="Straight Arrow Connector 30">
            <a:extLst>
              <a:ext uri="{FF2B5EF4-FFF2-40B4-BE49-F238E27FC236}">
                <a16:creationId xmlns:a16="http://schemas.microsoft.com/office/drawing/2014/main" id="{B8FF3696-FD1E-7A1F-5F02-071FD12C70F0}"/>
              </a:ext>
            </a:extLst>
          </p:cNvPr>
          <p:cNvCxnSpPr>
            <a:cxnSpLocks/>
          </p:cNvCxnSpPr>
          <p:nvPr/>
        </p:nvCxnSpPr>
        <p:spPr>
          <a:xfrm flipV="1">
            <a:off x="8242901" y="5107022"/>
            <a:ext cx="0" cy="27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85DCC0F-820D-1CBD-60B1-212AC6F40689}"/>
              </a:ext>
            </a:extLst>
          </p:cNvPr>
          <p:cNvSpPr/>
          <p:nvPr/>
        </p:nvSpPr>
        <p:spPr>
          <a:xfrm>
            <a:off x="8221747" y="5936661"/>
            <a:ext cx="91440" cy="9144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FC6B962-5979-19C6-9FC1-C21A697E539E}"/>
              </a:ext>
            </a:extLst>
          </p:cNvPr>
          <p:cNvPicPr>
            <a:picLocks noChangeAspect="1"/>
          </p:cNvPicPr>
          <p:nvPr/>
        </p:nvPicPr>
        <p:blipFill rotWithShape="1">
          <a:blip r:embed="rId14"/>
          <a:srcRect l="78563"/>
          <a:stretch/>
        </p:blipFill>
        <p:spPr>
          <a:xfrm>
            <a:off x="7710185" y="5855575"/>
            <a:ext cx="782379" cy="977879"/>
          </a:xfrm>
          <a:prstGeom prst="rect">
            <a:avLst/>
          </a:prstGeom>
        </p:spPr>
      </p:pic>
      <p:pic>
        <p:nvPicPr>
          <p:cNvPr id="1026" name="Picture 2" descr="OPAMP Monostable - Electronics-Lab.com">
            <a:extLst>
              <a:ext uri="{FF2B5EF4-FFF2-40B4-BE49-F238E27FC236}">
                <a16:creationId xmlns:a16="http://schemas.microsoft.com/office/drawing/2014/main" id="{CCE992C0-4D65-F2C5-36B0-12431E97D03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6240174" y="5831781"/>
            <a:ext cx="867319" cy="97787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OPAMP Monostable - Electronics-Lab.com">
            <a:extLst>
              <a:ext uri="{FF2B5EF4-FFF2-40B4-BE49-F238E27FC236}">
                <a16:creationId xmlns:a16="http://schemas.microsoft.com/office/drawing/2014/main" id="{CDFE5E19-BC04-5AA0-8D74-3890F92C3E3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9524722" y="5869798"/>
            <a:ext cx="300215" cy="97787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13AA7E1-003F-4FD1-DBFD-E4264EB686A6}"/>
              </a:ext>
            </a:extLst>
          </p:cNvPr>
          <p:cNvSpPr txBox="1"/>
          <p:nvPr/>
        </p:nvSpPr>
        <p:spPr>
          <a:xfrm>
            <a:off x="9824936" y="6462876"/>
            <a:ext cx="489236" cy="307777"/>
          </a:xfrm>
          <a:prstGeom prst="rect">
            <a:avLst/>
          </a:prstGeom>
          <a:noFill/>
        </p:spPr>
        <p:txBody>
          <a:bodyPr wrap="none" rtlCol="0">
            <a:spAutoFit/>
          </a:bodyPr>
          <a:lstStyle/>
          <a:p>
            <a:r>
              <a:rPr lang="en-US" sz="1400"/>
              <a:t>4ms</a:t>
            </a:r>
          </a:p>
        </p:txBody>
      </p:sp>
      <p:sp>
        <p:nvSpPr>
          <p:cNvPr id="76" name="TextBox 75">
            <a:extLst>
              <a:ext uri="{FF2B5EF4-FFF2-40B4-BE49-F238E27FC236}">
                <a16:creationId xmlns:a16="http://schemas.microsoft.com/office/drawing/2014/main" id="{8468C279-BA6C-922A-0D5A-25914B099778}"/>
              </a:ext>
            </a:extLst>
          </p:cNvPr>
          <p:cNvSpPr txBox="1"/>
          <p:nvPr/>
        </p:nvSpPr>
        <p:spPr>
          <a:xfrm>
            <a:off x="6767262" y="6407672"/>
            <a:ext cx="346570" cy="307777"/>
          </a:xfrm>
          <a:prstGeom prst="rect">
            <a:avLst/>
          </a:prstGeom>
          <a:noFill/>
        </p:spPr>
        <p:txBody>
          <a:bodyPr wrap="none" rtlCol="0">
            <a:spAutoFit/>
          </a:bodyPr>
          <a:lstStyle/>
          <a:p>
            <a:r>
              <a:rPr lang="en-US" sz="1400"/>
              <a:t>2s</a:t>
            </a:r>
          </a:p>
        </p:txBody>
      </p:sp>
      <p:sp>
        <p:nvSpPr>
          <p:cNvPr id="45" name="TextBox 44">
            <a:extLst>
              <a:ext uri="{FF2B5EF4-FFF2-40B4-BE49-F238E27FC236}">
                <a16:creationId xmlns:a16="http://schemas.microsoft.com/office/drawing/2014/main" id="{81F8FAD8-6DE6-85DE-57C3-07611D7FBBAB}"/>
              </a:ext>
            </a:extLst>
          </p:cNvPr>
          <p:cNvSpPr txBox="1"/>
          <p:nvPr/>
        </p:nvSpPr>
        <p:spPr>
          <a:xfrm>
            <a:off x="7985044" y="4211720"/>
            <a:ext cx="1739515" cy="461665"/>
          </a:xfrm>
          <a:prstGeom prst="rect">
            <a:avLst/>
          </a:prstGeom>
          <a:noFill/>
        </p:spPr>
        <p:txBody>
          <a:bodyPr wrap="none" rtlCol="0">
            <a:spAutoFit/>
          </a:bodyPr>
          <a:lstStyle/>
          <a:p>
            <a:r>
              <a:rPr lang="en-US" sz="1200"/>
              <a:t>Clock gating 2sec for </a:t>
            </a:r>
          </a:p>
          <a:p>
            <a:r>
              <a:rPr lang="en-US" sz="1200"/>
              <a:t>Arduino (display) to boot</a:t>
            </a:r>
          </a:p>
        </p:txBody>
      </p:sp>
      <p:pic>
        <p:nvPicPr>
          <p:cNvPr id="11" name="Picture 10">
            <a:hlinkClick r:id="rId16" action="ppaction://hlinksldjump"/>
            <a:extLst>
              <a:ext uri="{FF2B5EF4-FFF2-40B4-BE49-F238E27FC236}">
                <a16:creationId xmlns:a16="http://schemas.microsoft.com/office/drawing/2014/main" id="{A041EF89-BC66-89B2-3C62-89ABD4A713BB}"/>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5" name="Title 4">
            <a:extLst>
              <a:ext uri="{FF2B5EF4-FFF2-40B4-BE49-F238E27FC236}">
                <a16:creationId xmlns:a16="http://schemas.microsoft.com/office/drawing/2014/main" id="{E50D1287-DF6D-5714-A25D-89B3F15EDD1B}"/>
              </a:ext>
            </a:extLst>
          </p:cNvPr>
          <p:cNvSpPr>
            <a:spLocks noGrp="1"/>
          </p:cNvSpPr>
          <p:nvPr>
            <p:ph type="ctrTitle"/>
          </p:nvPr>
        </p:nvSpPr>
        <p:spPr/>
        <p:txBody>
          <a:bodyPr/>
          <a:lstStyle/>
          <a:p>
            <a:r>
              <a:rPr lang="en-US"/>
              <a:t>Clock Gating</a:t>
            </a:r>
          </a:p>
        </p:txBody>
      </p:sp>
      <p:sp>
        <p:nvSpPr>
          <p:cNvPr id="20" name="Slide Number Placeholder 4">
            <a:extLst>
              <a:ext uri="{FF2B5EF4-FFF2-40B4-BE49-F238E27FC236}">
                <a16:creationId xmlns:a16="http://schemas.microsoft.com/office/drawing/2014/main" id="{19C26B8C-9278-1972-8E28-80286EDF644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97</a:t>
            </a:fld>
            <a:endParaRPr lang="en-US" b="1">
              <a:solidFill>
                <a:schemeClr val="bg1"/>
              </a:solidFill>
            </a:endParaRPr>
          </a:p>
        </p:txBody>
      </p:sp>
    </p:spTree>
    <p:extLst>
      <p:ext uri="{BB962C8B-B14F-4D97-AF65-F5344CB8AC3E}">
        <p14:creationId xmlns:p14="http://schemas.microsoft.com/office/powerpoint/2010/main" val="356077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4" y="408540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1"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9" y="407202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61"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7"/>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4"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5"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4475933" cy="457200"/>
          </a:xfrm>
          <a:prstGeom prst="rect">
            <a:avLst/>
          </a:prstGeom>
        </p:spPr>
        <p:txBody>
          <a:bodyPr/>
          <a:lstStyle/>
          <a:p>
            <a:r>
              <a:rPr lang="en-US" sz="2800"/>
              <a:t>Micro Instructions EEPROMs</a:t>
            </a: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6" y="2251400"/>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1" y="2521217"/>
            <a:ext cx="1229824" cy="307777"/>
          </a:xfrm>
          <a:prstGeom prst="rect">
            <a:avLst/>
          </a:prstGeom>
          <a:noFill/>
        </p:spPr>
        <p:txBody>
          <a:bodyPr wrap="none" rtlCol="0">
            <a:spAutoFit/>
          </a:bodyPr>
          <a:lstStyle/>
          <a:p>
            <a:r>
              <a:rPr lang="en-US" sz="140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7"/>
            <a:ext cx="1229824" cy="307777"/>
          </a:xfrm>
          <a:prstGeom prst="rect">
            <a:avLst/>
          </a:prstGeom>
          <a:noFill/>
        </p:spPr>
        <p:txBody>
          <a:bodyPr wrap="none" rtlCol="0">
            <a:spAutoFit/>
          </a:bodyPr>
          <a:lstStyle/>
          <a:p>
            <a:r>
              <a:rPr lang="en-US" sz="140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3" action="ppaction://hlinksldjump"/>
              </a:rPr>
              <a:t>7</a:t>
            </a:r>
            <a:r>
              <a:rPr lang="en-US" sz="120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4" y="1823125"/>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7" y="190303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10"/>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3"/>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3"/>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1"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6"/>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9"/>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5" y="4037219"/>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2"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50"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1"/>
            <a:ext cx="1871055"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5" y="2796985"/>
            <a:ext cx="2295525" cy="1401859"/>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2"/>
            <a:ext cx="6008935"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4" y="4113721"/>
              <a:ext cx="412292" cy="307777"/>
            </a:xfrm>
            <a:prstGeom prst="rect">
              <a:avLst/>
            </a:prstGeom>
            <a:noFill/>
          </p:spPr>
          <p:txBody>
            <a:bodyPr wrap="none" rtlCol="0">
              <a:spAutoFit/>
            </a:bodyPr>
            <a:lstStyle/>
            <a:p>
              <a:r>
                <a:rPr lang="en-US" sz="140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4" y="2803450"/>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6"/>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6" y="1720327"/>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7" y="1876190"/>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90"/>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94" name="Rectangle 93">
            <a:hlinkClick r:id="rId11"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RAM Store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RAM Load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sp>
        <p:nvSpPr>
          <p:cNvPr id="100" name="Rectangle 99">
            <a:hlinkClick r:id="rId13"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3" y="1839334"/>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90"/>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5"/>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1"/>
            <a:ext cx="1871055"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61"/>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2332" y="4884568"/>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2"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16" name="TextBox 115">
            <a:hlinkClick r:id="rId15" action="ppaction://hlinksldjump"/>
            <a:extLst>
              <a:ext uri="{FF2B5EF4-FFF2-40B4-BE49-F238E27FC236}">
                <a16:creationId xmlns:a16="http://schemas.microsoft.com/office/drawing/2014/main" id="{4622A60C-A8E8-9FDE-A6E1-0F587C08C576}"/>
              </a:ext>
            </a:extLst>
          </p:cNvPr>
          <p:cNvSpPr txBox="1"/>
          <p:nvPr/>
        </p:nvSpPr>
        <p:spPr>
          <a:xfrm>
            <a:off x="6947638" y="6000892"/>
            <a:ext cx="718466" cy="182880"/>
          </a:xfrm>
          <a:prstGeom prst="rect">
            <a:avLst/>
          </a:prstGeom>
          <a:solidFill>
            <a:schemeClr val="bg1"/>
          </a:solidFill>
          <a:ln>
            <a:solidFill>
              <a:schemeClr val="accent1"/>
            </a:solidFill>
          </a:ln>
        </p:spPr>
        <p:txBody>
          <a:bodyPr wrap="none" rtlCol="0" anchor="ctr">
            <a:spAutoFit/>
          </a:bodyPr>
          <a:lstStyle/>
          <a:p>
            <a:r>
              <a:rPr lang="en-US" sz="110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7666104" y="6092332"/>
            <a:ext cx="1531864" cy="432955"/>
          </a:xfrm>
          <a:prstGeom prst="bentConnector4">
            <a:avLst>
              <a:gd name="adj1" fmla="val 47513"/>
              <a:gd name="adj2" fmla="val 152800"/>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6514827" y="5554838"/>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666104" y="5646278"/>
            <a:ext cx="1311030" cy="820266"/>
          </a:xfrm>
          <a:prstGeom prst="bentConnector4">
            <a:avLst>
              <a:gd name="adj1" fmla="val 67228"/>
              <a:gd name="adj2" fmla="val 127869"/>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5"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a:t>OpCode</a:t>
            </a:r>
          </a:p>
          <a:p>
            <a:pPr algn="ctr"/>
            <a:r>
              <a:rPr lang="en-US" sz="140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8"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20" y="2248156"/>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3" y="3336999"/>
            <a:ext cx="1689373" cy="369332"/>
          </a:xfrm>
          <a:prstGeom prst="rect">
            <a:avLst/>
          </a:prstGeom>
          <a:noFill/>
        </p:spPr>
        <p:txBody>
          <a:bodyPr wrap="none" rtlCol="0">
            <a:spAutoFit/>
          </a:bodyPr>
          <a:lstStyle/>
          <a:p>
            <a:r>
              <a:rPr lang="en-US"/>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3"/>
            <a:ext cx="1229824" cy="307777"/>
          </a:xfrm>
          <a:prstGeom prst="rect">
            <a:avLst/>
          </a:prstGeom>
          <a:noFill/>
        </p:spPr>
        <p:txBody>
          <a:bodyPr wrap="none" rtlCol="0">
            <a:spAutoFit/>
          </a:bodyPr>
          <a:lstStyle/>
          <a:p>
            <a:r>
              <a:rPr lang="en-US" sz="140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5"/>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4"/>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6"/>
            <a:ext cx="412292" cy="307777"/>
          </a:xfrm>
          <a:prstGeom prst="rect">
            <a:avLst/>
          </a:prstGeom>
          <a:noFill/>
        </p:spPr>
        <p:txBody>
          <a:bodyPr wrap="none" rtlCol="0">
            <a:spAutoFit/>
          </a:bodyPr>
          <a:lstStyle/>
          <a:p>
            <a:r>
              <a:rPr lang="en-US" sz="140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1"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18:</a:t>
            </a:r>
          </a:p>
        </p:txBody>
      </p:sp>
      <p:sp>
        <p:nvSpPr>
          <p:cNvPr id="137" name="Rectangle 136">
            <a:hlinkClick r:id="rId12"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10"/>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6"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90" y="2067865"/>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7" y="2791446"/>
            <a:ext cx="1871055"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3" y="2851635"/>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1" y="2814371"/>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6"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98</a:t>
            </a:fld>
            <a:endParaRPr lang="en-US" b="1">
              <a:solidFill>
                <a:schemeClr val="bg1"/>
              </a:solidFill>
            </a:endParaRPr>
          </a:p>
        </p:txBody>
      </p:sp>
      <p:sp>
        <p:nvSpPr>
          <p:cNvPr id="6" name="TextBox 5">
            <a:extLst>
              <a:ext uri="{FF2B5EF4-FFF2-40B4-BE49-F238E27FC236}">
                <a16:creationId xmlns:a16="http://schemas.microsoft.com/office/drawing/2014/main" id="{8B5457CF-B3E2-88FF-8B69-8BB1D33AF710}"/>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219253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70190" y="1423193"/>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a:extLst>
              <a:ext uri="{FF2B5EF4-FFF2-40B4-BE49-F238E27FC236}">
                <a16:creationId xmlns:a16="http://schemas.microsoft.com/office/drawing/2014/main" id="{69936B94-E5AA-9EAE-D3DA-58C88412C6C9}"/>
              </a:ext>
            </a:extLst>
          </p:cNvPr>
          <p:cNvSpPr/>
          <p:nvPr/>
        </p:nvSpPr>
        <p:spPr>
          <a:xfrm>
            <a:off x="3340522" y="3850806"/>
            <a:ext cx="7242495" cy="235389"/>
          </a:xfrm>
          <a:prstGeom prst="rect">
            <a:avLst/>
          </a:prstGeom>
          <a:solidFill>
            <a:schemeClr val="accent4">
              <a:lumMod val="40000"/>
              <a:lumOff val="60000"/>
            </a:schemeClr>
          </a:solidFill>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Program Address  Bus </a:t>
            </a:r>
          </a:p>
        </p:txBody>
      </p:sp>
      <p:sp>
        <p:nvSpPr>
          <p:cNvPr id="85" name="Rectangle 84">
            <a:extLst>
              <a:ext uri="{FF2B5EF4-FFF2-40B4-BE49-F238E27FC236}">
                <a16:creationId xmlns:a16="http://schemas.microsoft.com/office/drawing/2014/main" id="{1BE6810C-42F2-FABB-06F3-14CFBEA1F7E3}"/>
              </a:ext>
            </a:extLst>
          </p:cNvPr>
          <p:cNvSpPr/>
          <p:nvPr/>
        </p:nvSpPr>
        <p:spPr>
          <a:xfrm>
            <a:off x="7132574" y="4962705"/>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821075" y="279687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0001297-7C3A-6A02-809E-2DFD9BA9A1B7}"/>
              </a:ext>
            </a:extLst>
          </p:cNvPr>
          <p:cNvSpPr/>
          <p:nvPr/>
        </p:nvSpPr>
        <p:spPr>
          <a:xfrm>
            <a:off x="6133625" y="2673076"/>
            <a:ext cx="229531" cy="175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Program Counter</a:t>
            </a:r>
          </a:p>
        </p:txBody>
      </p:sp>
      <p:sp>
        <p:nvSpPr>
          <p:cNvPr id="12" name="Rectangle 11">
            <a:extLst>
              <a:ext uri="{FF2B5EF4-FFF2-40B4-BE49-F238E27FC236}">
                <a16:creationId xmlns:a16="http://schemas.microsoft.com/office/drawing/2014/main" id="{09F967E4-796E-D1CF-D2B9-8410D6C4BA69}"/>
              </a:ext>
            </a:extLst>
          </p:cNvPr>
          <p:cNvSpPr/>
          <p:nvPr/>
        </p:nvSpPr>
        <p:spPr>
          <a:xfrm>
            <a:off x="6450405" y="2673077"/>
            <a:ext cx="165612" cy="192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61109A-897C-05AB-1AEE-74E471B3AB29}"/>
              </a:ext>
            </a:extLst>
          </p:cNvPr>
          <p:cNvSpPr/>
          <p:nvPr/>
        </p:nvSpPr>
        <p:spPr>
          <a:xfrm>
            <a:off x="10440346" y="2700787"/>
            <a:ext cx="199655" cy="192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6148548" y="1253955"/>
            <a:ext cx="4902278" cy="2049943"/>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4"/>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4"/>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820579" y="2331451"/>
              <a:ext cx="1527982" cy="369332"/>
            </a:xfrm>
            <a:prstGeom prst="rect">
              <a:avLst/>
            </a:prstGeom>
            <a:noFill/>
          </p:spPr>
          <p:txBody>
            <a:bodyPr wrap="none" rtlCol="0">
              <a:spAutoFit/>
            </a:bodyPr>
            <a:lstStyle/>
            <a:p>
              <a:r>
                <a:rPr lang="en-US"/>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9336802" y="2331451"/>
              <a:ext cx="1527982" cy="369332"/>
            </a:xfrm>
            <a:prstGeom prst="rect">
              <a:avLst/>
            </a:prstGeom>
            <a:noFill/>
          </p:spPr>
          <p:txBody>
            <a:bodyPr wrap="none" rtlCol="0">
              <a:spAutoFit/>
            </a:bodyPr>
            <a:lstStyle/>
            <a:p>
              <a:r>
                <a:rPr lang="en-US"/>
                <a:t>74HC161 [3:0]</a:t>
              </a:r>
            </a:p>
          </p:txBody>
        </p:sp>
      </p:grpSp>
      <p:cxnSp>
        <p:nvCxnSpPr>
          <p:cNvPr id="11" name="Connector: Elbow 10">
            <a:extLst>
              <a:ext uri="{FF2B5EF4-FFF2-40B4-BE49-F238E27FC236}">
                <a16:creationId xmlns:a16="http://schemas.microsoft.com/office/drawing/2014/main" id="{DD91A348-003C-C44A-2B7D-6F82A7DA1246}"/>
              </a:ext>
            </a:extLst>
          </p:cNvPr>
          <p:cNvCxnSpPr>
            <a:cxnSpLocks/>
            <a:stCxn id="14" idx="2"/>
            <a:endCxn id="12" idx="2"/>
          </p:cNvCxnSpPr>
          <p:nvPr/>
        </p:nvCxnSpPr>
        <p:spPr>
          <a:xfrm rot="5400000" flipH="1">
            <a:off x="8522838" y="876257"/>
            <a:ext cx="27708" cy="4006963"/>
          </a:xfrm>
          <a:prstGeom prst="bentConnector3">
            <a:avLst>
              <a:gd name="adj1" fmla="val -14000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3E42618-AA02-E3EB-7175-F48F90DD7DCA}"/>
              </a:ext>
            </a:extLst>
          </p:cNvPr>
          <p:cNvGrpSpPr/>
          <p:nvPr/>
        </p:nvGrpSpPr>
        <p:grpSpPr>
          <a:xfrm>
            <a:off x="6867721" y="886326"/>
            <a:ext cx="3459815" cy="494999"/>
            <a:chOff x="6867719" y="886324"/>
            <a:chExt cx="3459815" cy="494999"/>
          </a:xfrm>
        </p:grpSpPr>
        <p:cxnSp>
          <p:nvCxnSpPr>
            <p:cNvPr id="42" name="Straight Connector 41">
              <a:extLst>
                <a:ext uri="{FF2B5EF4-FFF2-40B4-BE49-F238E27FC236}">
                  <a16:creationId xmlns:a16="http://schemas.microsoft.com/office/drawing/2014/main" id="{EA6F4DD2-8E8D-8EFF-5ED8-6171311A5673}"/>
                </a:ext>
              </a:extLst>
            </p:cNvPr>
            <p:cNvCxnSpPr>
              <a:cxnSpLocks/>
            </p:cNvCxnSpPr>
            <p:nvPr/>
          </p:nvCxnSpPr>
          <p:spPr>
            <a:xfrm>
              <a:off x="767512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46A6F9-FBBD-1B41-1233-E78EBB29601A}"/>
                </a:ext>
              </a:extLst>
            </p:cNvPr>
            <p:cNvCxnSpPr>
              <a:cxnSpLocks/>
            </p:cNvCxnSpPr>
            <p:nvPr/>
          </p:nvCxnSpPr>
          <p:spPr>
            <a:xfrm>
              <a:off x="740923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EB66C4-2A4A-7C49-D418-0E172CB199FD}"/>
                </a:ext>
              </a:extLst>
            </p:cNvPr>
            <p:cNvCxnSpPr>
              <a:cxnSpLocks/>
            </p:cNvCxnSpPr>
            <p:nvPr/>
          </p:nvCxnSpPr>
          <p:spPr>
            <a:xfrm>
              <a:off x="712388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28DA31D-3E6E-E273-DF88-D00B1C6BC8C6}"/>
                </a:ext>
              </a:extLst>
            </p:cNvPr>
            <p:cNvCxnSpPr>
              <a:cxnSpLocks/>
            </p:cNvCxnSpPr>
            <p:nvPr/>
          </p:nvCxnSpPr>
          <p:spPr>
            <a:xfrm>
              <a:off x="6867719"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AC6F0E-8E15-686B-1D1A-5C6B3D77E33E}"/>
                </a:ext>
              </a:extLst>
            </p:cNvPr>
            <p:cNvCxnSpPr>
              <a:cxnSpLocks/>
            </p:cNvCxnSpPr>
            <p:nvPr/>
          </p:nvCxnSpPr>
          <p:spPr>
            <a:xfrm>
              <a:off x="9510405"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9C892D-E0DE-1610-AEEF-BA59E28B1E15}"/>
                </a:ext>
              </a:extLst>
            </p:cNvPr>
            <p:cNvCxnSpPr>
              <a:cxnSpLocks/>
            </p:cNvCxnSpPr>
            <p:nvPr/>
          </p:nvCxnSpPr>
          <p:spPr>
            <a:xfrm>
              <a:off x="977954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05B36CC-564A-2EA0-39AA-939B9ECA5603}"/>
                </a:ext>
              </a:extLst>
            </p:cNvPr>
            <p:cNvCxnSpPr>
              <a:cxnSpLocks/>
            </p:cNvCxnSpPr>
            <p:nvPr/>
          </p:nvCxnSpPr>
          <p:spPr>
            <a:xfrm>
              <a:off x="10048674"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1AB246-63CE-9E46-5F47-1A1D7912C1CB}"/>
                </a:ext>
              </a:extLst>
            </p:cNvPr>
            <p:cNvCxnSpPr>
              <a:cxnSpLocks/>
            </p:cNvCxnSpPr>
            <p:nvPr/>
          </p:nvCxnSpPr>
          <p:spPr>
            <a:xfrm>
              <a:off x="10327534" y="886324"/>
              <a:ext cx="0" cy="49499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21BFEEB5-A39E-B284-4B24-202C8C74E161}"/>
              </a:ext>
            </a:extLst>
          </p:cNvPr>
          <p:cNvSpPr/>
          <p:nvPr/>
        </p:nvSpPr>
        <p:spPr>
          <a:xfrm>
            <a:off x="3297678" y="807546"/>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Data  Bus </a:t>
            </a:r>
          </a:p>
        </p:txBody>
      </p:sp>
      <p:grpSp>
        <p:nvGrpSpPr>
          <p:cNvPr id="51" name="Group 50">
            <a:extLst>
              <a:ext uri="{FF2B5EF4-FFF2-40B4-BE49-F238E27FC236}">
                <a16:creationId xmlns:a16="http://schemas.microsoft.com/office/drawing/2014/main" id="{9F14807C-A64E-0028-24DA-D3D0DC0D42B6}"/>
              </a:ext>
            </a:extLst>
          </p:cNvPr>
          <p:cNvGrpSpPr/>
          <p:nvPr/>
        </p:nvGrpSpPr>
        <p:grpSpPr>
          <a:xfrm>
            <a:off x="11132942" y="933701"/>
            <a:ext cx="886461" cy="276999"/>
            <a:chOff x="7341000" y="5775412"/>
            <a:chExt cx="886461" cy="276999"/>
          </a:xfrm>
        </p:grpSpPr>
        <p:sp>
          <p:nvSpPr>
            <p:cNvPr id="52" name="TextBox 51">
              <a:hlinkClick r:id="rId5" action="ppaction://hlinksldjump"/>
              <a:extLst>
                <a:ext uri="{FF2B5EF4-FFF2-40B4-BE49-F238E27FC236}">
                  <a16:creationId xmlns:a16="http://schemas.microsoft.com/office/drawing/2014/main" id="{84D4E892-BC18-14C3-F5BB-E9B7EC20FB94}"/>
                </a:ext>
              </a:extLst>
            </p:cNvPr>
            <p:cNvSpPr txBox="1"/>
            <p:nvPr/>
          </p:nvSpPr>
          <p:spPr>
            <a:xfrm>
              <a:off x="7341000" y="5775412"/>
              <a:ext cx="886461" cy="276999"/>
            </a:xfrm>
            <a:prstGeom prst="rect">
              <a:avLst/>
            </a:prstGeom>
            <a:solidFill>
              <a:schemeClr val="bg1"/>
            </a:solidFill>
            <a:ln>
              <a:solidFill>
                <a:schemeClr val="accent1"/>
              </a:solidFill>
            </a:ln>
          </p:spPr>
          <p:txBody>
            <a:bodyPr wrap="none" rtlCol="0">
              <a:spAutoFit/>
            </a:bodyPr>
            <a:lstStyle/>
            <a:p>
              <a:r>
                <a:rPr lang="en-US" sz="1200"/>
                <a:t>Main Reset</a:t>
              </a:r>
            </a:p>
          </p:txBody>
        </p:sp>
        <p:cxnSp>
          <p:nvCxnSpPr>
            <p:cNvPr id="53" name="Straight Connector 52">
              <a:extLst>
                <a:ext uri="{FF2B5EF4-FFF2-40B4-BE49-F238E27FC236}">
                  <a16:creationId xmlns:a16="http://schemas.microsoft.com/office/drawing/2014/main" id="{4B843A60-2841-4970-038A-E77A5517335A}"/>
                </a:ext>
              </a:extLst>
            </p:cNvPr>
            <p:cNvCxnSpPr>
              <a:cxnSpLocks/>
            </p:cNvCxnSpPr>
            <p:nvPr/>
          </p:nvCxnSpPr>
          <p:spPr>
            <a:xfrm>
              <a:off x="7439099" y="5831844"/>
              <a:ext cx="6400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hlinkClick r:id="rId5" action="ppaction://hlinksldjump"/>
            <a:extLst>
              <a:ext uri="{FF2B5EF4-FFF2-40B4-BE49-F238E27FC236}">
                <a16:creationId xmlns:a16="http://schemas.microsoft.com/office/drawing/2014/main" id="{A503E156-98C3-E670-3BCE-8B758F75C67C}"/>
              </a:ext>
            </a:extLst>
          </p:cNvPr>
          <p:cNvSpPr txBox="1"/>
          <p:nvPr/>
        </p:nvSpPr>
        <p:spPr>
          <a:xfrm>
            <a:off x="11252842" y="608986"/>
            <a:ext cx="766557" cy="276999"/>
          </a:xfrm>
          <a:prstGeom prst="rect">
            <a:avLst/>
          </a:prstGeom>
          <a:solidFill>
            <a:schemeClr val="bg1"/>
          </a:solidFill>
          <a:ln>
            <a:solidFill>
              <a:schemeClr val="accent1"/>
            </a:solidFill>
          </a:ln>
        </p:spPr>
        <p:txBody>
          <a:bodyPr wrap="none" rtlCol="0">
            <a:spAutoFit/>
          </a:bodyPr>
          <a:lstStyle/>
          <a:p>
            <a:r>
              <a:rPr lang="en-US" sz="1200"/>
              <a:t>Main CLK</a:t>
            </a:r>
          </a:p>
        </p:txBody>
      </p:sp>
      <p:cxnSp>
        <p:nvCxnSpPr>
          <p:cNvPr id="56" name="Connector: Elbow 55">
            <a:extLst>
              <a:ext uri="{FF2B5EF4-FFF2-40B4-BE49-F238E27FC236}">
                <a16:creationId xmlns:a16="http://schemas.microsoft.com/office/drawing/2014/main" id="{6A36E147-1150-8E64-D517-D0F0FB653E8A}"/>
              </a:ext>
            </a:extLst>
          </p:cNvPr>
          <p:cNvCxnSpPr>
            <a:stCxn id="52" idx="1"/>
          </p:cNvCxnSpPr>
          <p:nvPr/>
        </p:nvCxnSpPr>
        <p:spPr>
          <a:xfrm rot="10800000" flipV="1">
            <a:off x="10894988" y="1072201"/>
            <a:ext cx="237955" cy="3091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stCxn id="54" idx="1"/>
          </p:cNvCxnSpPr>
          <p:nvPr/>
        </p:nvCxnSpPr>
        <p:spPr>
          <a:xfrm rot="10800000" flipV="1">
            <a:off x="10619180" y="747486"/>
            <a:ext cx="633663" cy="6338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6" action="ppaction://hlinksldjump"/>
            <a:extLst>
              <a:ext uri="{FF2B5EF4-FFF2-40B4-BE49-F238E27FC236}">
                <a16:creationId xmlns:a16="http://schemas.microsoft.com/office/drawing/2014/main" id="{0C87DE54-9A70-8BDE-413E-553CF377CD5F}"/>
              </a:ext>
            </a:extLst>
          </p:cNvPr>
          <p:cNvSpPr txBox="1"/>
          <p:nvPr/>
        </p:nvSpPr>
        <p:spPr>
          <a:xfrm>
            <a:off x="11103758" y="3252369"/>
            <a:ext cx="931665" cy="369332"/>
          </a:xfrm>
          <a:prstGeom prst="rect">
            <a:avLst/>
          </a:prstGeom>
          <a:noFill/>
          <a:ln>
            <a:solidFill>
              <a:schemeClr val="accent1"/>
            </a:solidFill>
          </a:ln>
        </p:spPr>
        <p:txBody>
          <a:bodyPr wrap="none" rtlCol="0">
            <a:spAutoFit/>
          </a:bodyPr>
          <a:lstStyle/>
          <a:p>
            <a:r>
              <a:rPr lang="en-US"/>
              <a:t>Load PC</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900812" y="2893595"/>
            <a:ext cx="2202947" cy="543441"/>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4" idx="2"/>
          </p:cNvCxnSpPr>
          <p:nvPr/>
        </p:nvCxnSpPr>
        <p:spPr>
          <a:xfrm rot="10800000">
            <a:off x="6248392" y="2848175"/>
            <a:ext cx="4855367" cy="588860"/>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7" action="ppaction://hlinksldjump"/>
            <a:extLst>
              <a:ext uri="{FF2B5EF4-FFF2-40B4-BE49-F238E27FC236}">
                <a16:creationId xmlns:a16="http://schemas.microsoft.com/office/drawing/2014/main" id="{AA871DC1-A528-0C23-34F0-61B8E9E03A7D}"/>
              </a:ext>
            </a:extLst>
          </p:cNvPr>
          <p:cNvSpPr txBox="1"/>
          <p:nvPr/>
        </p:nvSpPr>
        <p:spPr>
          <a:xfrm>
            <a:off x="9510406" y="4495647"/>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p:cNvCxnSpPr>
          <p:nvPr/>
        </p:nvCxnSpPr>
        <p:spPr>
          <a:xfrm rot="10800000">
            <a:off x="9182914" y="2893598"/>
            <a:ext cx="327493" cy="1771327"/>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6687006" y="4329564"/>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6961769" y="5234712"/>
            <a:ext cx="1478738" cy="369332"/>
          </a:xfrm>
          <a:prstGeom prst="rect">
            <a:avLst/>
          </a:prstGeom>
          <a:noFill/>
        </p:spPr>
        <p:txBody>
          <a:bodyPr wrap="none" rtlCol="0">
            <a:spAutoFit/>
          </a:bodyPr>
          <a:lstStyle/>
          <a:p>
            <a:r>
              <a:rPr lang="en-US"/>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7123881" y="3181790"/>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[7:4]</a:t>
            </a:r>
          </a:p>
        </p:txBody>
      </p:sp>
      <p:sp>
        <p:nvSpPr>
          <p:cNvPr id="80" name="Arrow: Right 79">
            <a:extLst>
              <a:ext uri="{FF2B5EF4-FFF2-40B4-BE49-F238E27FC236}">
                <a16:creationId xmlns:a16="http://schemas.microsoft.com/office/drawing/2014/main" id="{96C3F69C-6D3D-0CA5-AAC3-ABE6FA49B830}"/>
              </a:ext>
            </a:extLst>
          </p:cNvPr>
          <p:cNvSpPr/>
          <p:nvPr/>
        </p:nvSpPr>
        <p:spPr>
          <a:xfrm rot="5400000">
            <a:off x="9552540" y="3180024"/>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[3:0]</a:t>
            </a:r>
          </a:p>
        </p:txBody>
      </p:sp>
      <p:sp>
        <p:nvSpPr>
          <p:cNvPr id="81" name="Arrow: Right 80">
            <a:extLst>
              <a:ext uri="{FF2B5EF4-FFF2-40B4-BE49-F238E27FC236}">
                <a16:creationId xmlns:a16="http://schemas.microsoft.com/office/drawing/2014/main" id="{A46CED9A-5BA8-A9F4-7E6A-6DA888EC5254}"/>
              </a:ext>
            </a:extLst>
          </p:cNvPr>
          <p:cNvSpPr/>
          <p:nvPr/>
        </p:nvSpPr>
        <p:spPr>
          <a:xfrm rot="5400000">
            <a:off x="7392488" y="3982695"/>
            <a:ext cx="781107"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[8:1]</a:t>
            </a:r>
          </a:p>
        </p:txBody>
      </p:sp>
      <p:sp>
        <p:nvSpPr>
          <p:cNvPr id="82" name="TextBox 81">
            <a:extLst>
              <a:ext uri="{FF2B5EF4-FFF2-40B4-BE49-F238E27FC236}">
                <a16:creationId xmlns:a16="http://schemas.microsoft.com/office/drawing/2014/main" id="{10335DE0-BD9D-4AD3-2D1E-9B260F8FA8E0}"/>
              </a:ext>
            </a:extLst>
          </p:cNvPr>
          <p:cNvSpPr txBox="1"/>
          <p:nvPr/>
        </p:nvSpPr>
        <p:spPr>
          <a:xfrm>
            <a:off x="9515739" y="4928600"/>
            <a:ext cx="1964577" cy="338554"/>
          </a:xfrm>
          <a:prstGeom prst="rect">
            <a:avLst/>
          </a:prstGeom>
          <a:noFill/>
          <a:ln w="12700">
            <a:solidFill>
              <a:schemeClr val="accent6">
                <a:lumMod val="75000"/>
              </a:schemeClr>
            </a:solidFill>
          </a:ln>
        </p:spPr>
        <p:txBody>
          <a:bodyPr wrap="none" rtlCol="0">
            <a:spAutoFit/>
          </a:bodyPr>
          <a:lstStyle/>
          <a:p>
            <a:r>
              <a:rPr lang="en-US" sz="1600"/>
              <a:t>Prog Counter </a:t>
            </a:r>
            <a:r>
              <a:rPr lang="en-US" sz="1600" err="1"/>
              <a:t>Addr</a:t>
            </a:r>
            <a:r>
              <a:rPr lang="en-US" sz="1600"/>
              <a:t>[0]</a:t>
            </a:r>
          </a:p>
        </p:txBody>
      </p:sp>
      <p:cxnSp>
        <p:nvCxnSpPr>
          <p:cNvPr id="87" name="Connector: Elbow 86">
            <a:extLst>
              <a:ext uri="{FF2B5EF4-FFF2-40B4-BE49-F238E27FC236}">
                <a16:creationId xmlns:a16="http://schemas.microsoft.com/office/drawing/2014/main" id="{CDE4554E-30E1-5B57-2092-F6D5B0F66473}"/>
              </a:ext>
            </a:extLst>
          </p:cNvPr>
          <p:cNvCxnSpPr>
            <a:cxnSpLocks/>
            <a:stCxn id="82" idx="1"/>
            <a:endCxn id="85" idx="0"/>
          </p:cNvCxnSpPr>
          <p:nvPr/>
        </p:nvCxnSpPr>
        <p:spPr>
          <a:xfrm rot="10800000">
            <a:off x="7203835" y="4962705"/>
            <a:ext cx="2311905" cy="135172"/>
          </a:xfrm>
          <a:prstGeom prst="bentConnector4">
            <a:avLst>
              <a:gd name="adj1" fmla="val 48459"/>
              <a:gd name="adj2" fmla="val 269118"/>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2" name="Arrow: Right 91">
            <a:extLst>
              <a:ext uri="{FF2B5EF4-FFF2-40B4-BE49-F238E27FC236}">
                <a16:creationId xmlns:a16="http://schemas.microsoft.com/office/drawing/2014/main" id="{EDF2C4E9-1124-C368-413A-2EA73471F0AD}"/>
              </a:ext>
            </a:extLst>
          </p:cNvPr>
          <p:cNvSpPr/>
          <p:nvPr/>
        </p:nvSpPr>
        <p:spPr>
          <a:xfrm rot="16200000">
            <a:off x="4204043" y="3155020"/>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err="1"/>
              <a:t>Addr</a:t>
            </a:r>
            <a:endParaRPr lang="en-US" sz="1400"/>
          </a:p>
          <a:p>
            <a:pPr algn="ctr"/>
            <a:r>
              <a:rPr lang="en-US" sz="1400"/>
              <a:t>[7:0]</a:t>
            </a:r>
          </a:p>
        </p:txBody>
      </p:sp>
      <p:sp>
        <p:nvSpPr>
          <p:cNvPr id="97" name="Arrow: Right 96">
            <a:hlinkClick r:id="rId7" action="ppaction://hlinksldjump"/>
            <a:extLst>
              <a:ext uri="{FF2B5EF4-FFF2-40B4-BE49-F238E27FC236}">
                <a16:creationId xmlns:a16="http://schemas.microsoft.com/office/drawing/2014/main" id="{0B49D036-F266-3613-4810-B55A990BFCDF}"/>
              </a:ext>
            </a:extLst>
          </p:cNvPr>
          <p:cNvSpPr/>
          <p:nvPr/>
        </p:nvSpPr>
        <p:spPr>
          <a:xfrm rot="5400000">
            <a:off x="7219543" y="5940037"/>
            <a:ext cx="731520" cy="1104409"/>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105" name="Arrow: Right 104">
            <a:extLst>
              <a:ext uri="{FF2B5EF4-FFF2-40B4-BE49-F238E27FC236}">
                <a16:creationId xmlns:a16="http://schemas.microsoft.com/office/drawing/2014/main" id="{81009FAE-D9D7-B569-184B-311538C6A080}"/>
              </a:ext>
            </a:extLst>
          </p:cNvPr>
          <p:cNvSpPr/>
          <p:nvPr/>
        </p:nvSpPr>
        <p:spPr>
          <a:xfrm rot="16200000">
            <a:off x="4247275" y="965356"/>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err="1"/>
              <a:t>Addr</a:t>
            </a:r>
            <a:endParaRPr lang="en-US" sz="1400"/>
          </a:p>
          <a:p>
            <a:pPr algn="ctr"/>
            <a:r>
              <a:rPr lang="en-US" sz="1400"/>
              <a:t>[7:0]</a:t>
            </a:r>
          </a:p>
        </p:txBody>
      </p:sp>
      <p:sp>
        <p:nvSpPr>
          <p:cNvPr id="106" name="Rectangle 105">
            <a:hlinkClick r:id="rId9" action="ppaction://hlinksldjump"/>
            <a:extLst>
              <a:ext uri="{FF2B5EF4-FFF2-40B4-BE49-F238E27FC236}">
                <a16:creationId xmlns:a16="http://schemas.microsoft.com/office/drawing/2014/main" id="{9ACBBBA4-DB36-60DF-552C-B43066CB00FC}"/>
              </a:ext>
            </a:extLst>
          </p:cNvPr>
          <p:cNvSpPr/>
          <p:nvPr/>
        </p:nvSpPr>
        <p:spPr>
          <a:xfrm>
            <a:off x="3792311" y="49613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pic>
        <p:nvPicPr>
          <p:cNvPr id="107" name="Picture 106" descr="Diagram&#10;&#10;Description automatically generated with low confidence">
            <a:extLst>
              <a:ext uri="{FF2B5EF4-FFF2-40B4-BE49-F238E27FC236}">
                <a16:creationId xmlns:a16="http://schemas.microsoft.com/office/drawing/2014/main" id="{EBD7118B-D8CF-1471-9899-9678F2752C7C}"/>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3588" r="58979" b="29396"/>
          <a:stretch/>
        </p:blipFill>
        <p:spPr>
          <a:xfrm rot="16200000">
            <a:off x="5452572" y="4475506"/>
            <a:ext cx="440821" cy="311727"/>
          </a:xfrm>
          <a:prstGeom prst="rect">
            <a:avLst/>
          </a:prstGeom>
          <a:solidFill>
            <a:schemeClr val="bg1"/>
          </a:solidFill>
        </p:spPr>
      </p:pic>
      <p:cxnSp>
        <p:nvCxnSpPr>
          <p:cNvPr id="109" name="Connector: Elbow 108">
            <a:extLst>
              <a:ext uri="{FF2B5EF4-FFF2-40B4-BE49-F238E27FC236}">
                <a16:creationId xmlns:a16="http://schemas.microsoft.com/office/drawing/2014/main" id="{E06EA573-E2FD-FC8F-0B69-225891DD2F65}"/>
              </a:ext>
            </a:extLst>
          </p:cNvPr>
          <p:cNvCxnSpPr>
            <a:stCxn id="106" idx="3"/>
            <a:endCxn id="107" idx="1"/>
          </p:cNvCxnSpPr>
          <p:nvPr/>
        </p:nvCxnSpPr>
        <p:spPr>
          <a:xfrm flipV="1">
            <a:off x="5255351" y="4851779"/>
            <a:ext cx="417632" cy="2010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8EF332B-CEFA-93ED-B25E-15D8C926B6DA}"/>
              </a:ext>
            </a:extLst>
          </p:cNvPr>
          <p:cNvSpPr txBox="1"/>
          <p:nvPr/>
        </p:nvSpPr>
        <p:spPr>
          <a:xfrm>
            <a:off x="3994979" y="2234768"/>
            <a:ext cx="1037463" cy="369332"/>
          </a:xfrm>
          <a:prstGeom prst="rect">
            <a:avLst/>
          </a:prstGeom>
          <a:noFill/>
        </p:spPr>
        <p:txBody>
          <a:bodyPr wrap="none" rtlCol="0">
            <a:spAutoFit/>
          </a:bodyPr>
          <a:lstStyle/>
          <a:p>
            <a:r>
              <a:rPr lang="en-US"/>
              <a:t>74HC245</a:t>
            </a:r>
          </a:p>
        </p:txBody>
      </p:sp>
      <p:pic>
        <p:nvPicPr>
          <p:cNvPr id="10" name="Picture 9">
            <a:hlinkClick r:id="rId12"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99</a:t>
            </a:fld>
            <a:endParaRPr lang="en-US" b="1">
              <a:solidFill>
                <a:schemeClr val="bg1"/>
              </a:solidFill>
            </a:endParaRPr>
          </a:p>
        </p:txBody>
      </p:sp>
      <p:sp>
        <p:nvSpPr>
          <p:cNvPr id="4" name="TextBox 3">
            <a:extLst>
              <a:ext uri="{FF2B5EF4-FFF2-40B4-BE49-F238E27FC236}">
                <a16:creationId xmlns:a16="http://schemas.microsoft.com/office/drawing/2014/main" id="{5CE07265-2D6F-461B-C8BB-EC38960ABFBF}"/>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15249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3|10.2|4.3|0.9|1.4|1.5|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16531</TotalTime>
  <Words>25515</Words>
  <Application>Microsoft Office PowerPoint</Application>
  <PresentationFormat>Widescreen</PresentationFormat>
  <Paragraphs>8154</Paragraphs>
  <Slides>141</Slides>
  <Notes>31</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141</vt:i4>
      </vt:variant>
    </vt:vector>
  </HeadingPairs>
  <TitlesOfParts>
    <vt:vector size="147" baseType="lpstr">
      <vt:lpstr>Arial</vt:lpstr>
      <vt:lpstr>Calibri</vt:lpstr>
      <vt:lpstr>Calibri Light</vt:lpstr>
      <vt:lpstr>Consolas</vt:lpstr>
      <vt:lpstr>Wingdings</vt:lpstr>
      <vt:lpstr>Office Theme</vt:lpstr>
      <vt:lpstr>And the Name …</vt:lpstr>
      <vt:lpstr>PowerPoint Presentation</vt:lpstr>
      <vt:lpstr>ByteFrost Addressing Modes</vt:lpstr>
      <vt:lpstr>ByteFrost V2.0 – 16bit Address</vt:lpstr>
      <vt:lpstr>Unified Bus Operation (v2.0)</vt:lpstr>
      <vt:lpstr>ByteFrost Addressing Modes</vt:lpstr>
      <vt:lpstr>Address Bus Arbiter (v2.0)</vt:lpstr>
      <vt:lpstr>Address Bus Select (ARSelect) v2.0</vt:lpstr>
      <vt:lpstr>Opcode_MAG_LDW_SDW_MAA (v2.0)</vt:lpstr>
      <vt:lpstr>ARSrc Operand Decode v2.0</vt:lpstr>
      <vt:lpstr>Address to Data Bus</vt:lpstr>
      <vt:lpstr>TmpAR (Address Offset Adder) v2.0</vt:lpstr>
      <vt:lpstr>Address Map Decoder (v2.0)</vt:lpstr>
      <vt:lpstr>Memory Access (v2.0)</vt:lpstr>
      <vt:lpstr>SRAM (v2.0)</vt:lpstr>
      <vt:lpstr>EEPROM (v2.0)</vt:lpstr>
      <vt:lpstr>Load Special Pointer (LSP) (v2.0)</vt:lpstr>
      <vt:lpstr>Address Registers - Data Bus Load Enable v2.0</vt:lpstr>
      <vt:lpstr>Program Counter (v2.0)</vt:lpstr>
      <vt:lpstr>Load PC High (v2.0)</vt:lpstr>
      <vt:lpstr>Data Pointer (v2.0)</vt:lpstr>
      <vt:lpstr>Stack Pointer (v2.0)</vt:lpstr>
      <vt:lpstr>Fetch State Machine (v2.0)</vt:lpstr>
      <vt:lpstr>Sharing the Data and Address Buses during Fetch Cycle</vt:lpstr>
      <vt:lpstr>PC Advance - Logic Analyzer</vt:lpstr>
      <vt:lpstr>Bus Arbitration for I/O</vt:lpstr>
      <vt:lpstr>Micro Instructions EEPROMs (v2.0)</vt:lpstr>
      <vt:lpstr>SD Card – Page Load / Store</vt:lpstr>
      <vt:lpstr>Counter (v2.0)</vt:lpstr>
      <vt:lpstr>OpCode Decoder (v2.0)</vt:lpstr>
      <vt:lpstr>PowerPoint Presentation</vt:lpstr>
      <vt:lpstr>Output H Register to Data Bus</vt:lpstr>
      <vt:lpstr>Branch (v2.0)</vt:lpstr>
      <vt:lpstr>Instruction set (v2.0)</vt:lpstr>
      <vt:lpstr>ALU with changes</vt:lpstr>
      <vt:lpstr>Micro-Instructions Control: NOP Instruction (00000)</vt:lpstr>
      <vt:lpstr>Micro-Instructions Control: BREAK (00001)</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Micro-Instructions Control: Load Special Register (Immediate) (10100)</vt:lpstr>
      <vt:lpstr>New Addressing Modes</vt:lpstr>
      <vt:lpstr>ByteFrost Instruction Decode</vt:lpstr>
      <vt:lpstr>New Addressing Mode Instructions</vt:lpstr>
      <vt:lpstr>(AR  GR) Instruction</vt:lpstr>
      <vt:lpstr>(Memory  GR) Instruction</vt:lpstr>
      <vt:lpstr>(Imm  AR) Instruction</vt:lpstr>
      <vt:lpstr>(GR  AR) Instruction</vt:lpstr>
      <vt:lpstr>(AR  AR) Instruction</vt:lpstr>
      <vt:lpstr>(GR  Memory) Instruction</vt:lpstr>
      <vt:lpstr>ARSelect</vt:lpstr>
      <vt:lpstr>ARSelect LUT</vt:lpstr>
      <vt:lpstr>AddressByteSelect</vt:lpstr>
      <vt:lpstr>(Data Bus  AR) Loading</vt:lpstr>
      <vt:lpstr>(Data Bus  AR) Loading (AR Data Bus Load Enable LUT)</vt:lpstr>
      <vt:lpstr>Micro-Instructions Control: PUSH (01110)</vt:lpstr>
      <vt:lpstr>Micro-Instructions Control: POP (01111)</vt:lpstr>
      <vt:lpstr>Micro-Instructions Control: JSR (10000)</vt:lpstr>
      <vt:lpstr>Micro-Instructions Control: RTS (10001)</vt:lpstr>
      <vt:lpstr>Micro-Instructions Control: Load Data Byte with Offset 1 (LDW1) (10100)</vt:lpstr>
      <vt:lpstr>Micro-Instructions Control: Load Data Byte with Offset 2 (LDW2) (10101)</vt:lpstr>
      <vt:lpstr>Micro-Instructions Control: Store Data Byte with Offset 1 (SDW1) (10110)</vt:lpstr>
      <vt:lpstr>Micro-Instructions Control: Store Data Byte with Offset 2 (SDW2) (10111)</vt:lpstr>
      <vt:lpstr>Micro-Instructions Control: Address with Offset to Address 1 (MAA1) (11000)</vt:lpstr>
      <vt:lpstr>Micro-Instructions Control: Address with Offset to Address 2 (MAA2) (11001)</vt:lpstr>
      <vt:lpstr>Micro-Instructions Control: Move Address to General register (MAG) (11010)</vt:lpstr>
      <vt:lpstr>Micro-Instructions Control: Load Address register(LDA) (11011)</vt:lpstr>
      <vt:lpstr>Micro-Instructions Control: Move General to Address register (MGA) (11100)</vt:lpstr>
      <vt:lpstr>138 -  3-to-8 Line Decoder </vt:lpstr>
      <vt:lpstr>161 - 4-Bit Binary Counter, Asynchronous Reset</vt:lpstr>
      <vt:lpstr>175 -  Quad D-Type Flip-Flop with Reset</vt:lpstr>
      <vt:lpstr>245 -  Octal D-Type Flip-Flop with Reset</vt:lpstr>
      <vt:lpstr>273 -  Octal D-Type Flip-Flop with Reset</vt:lpstr>
      <vt:lpstr>547 -  Octal 3−State Noninverting D Flip−Flop</vt:lpstr>
      <vt:lpstr>ByteFrost V1.0 – First Working Version</vt:lpstr>
      <vt:lpstr>Fetch State Machine Example</vt:lpstr>
      <vt:lpstr>Hardware</vt:lpstr>
      <vt:lpstr>Register File</vt:lpstr>
      <vt:lpstr>Registers Schematics</vt:lpstr>
      <vt:lpstr>Register Out (RO) Select</vt:lpstr>
      <vt:lpstr>Clock</vt:lpstr>
      <vt:lpstr>Clock Gating</vt:lpstr>
      <vt:lpstr>Micro Instructions EEPROMs</vt:lpstr>
      <vt:lpstr>Program Counter</vt:lpstr>
      <vt:lpstr>Fetch State Machine</vt:lpstr>
      <vt:lpstr>Fetch State Machine</vt:lpstr>
      <vt:lpstr>OpCode Decoder</vt:lpstr>
      <vt:lpstr>Output H Register to Data Bus</vt:lpstr>
      <vt:lpstr>PowerPoint Presentation</vt:lpstr>
      <vt:lpstr>Branch</vt:lpstr>
      <vt:lpstr>ALU OpCodes 2,3,7</vt:lpstr>
      <vt:lpstr>ALU: ADD Carry/SUB Carry</vt:lpstr>
      <vt:lpstr>SRAM (v1.0)</vt:lpstr>
      <vt:lpstr>Display</vt:lpstr>
      <vt:lpstr>Display Load</vt:lpstr>
      <vt:lpstr>Op Code  &amp; Micro Instruction</vt:lpstr>
      <vt:lpstr>Assembler Syntax</vt:lpstr>
      <vt:lpstr>Instruction set families</vt:lpstr>
      <vt:lpstr>Instruction set</vt:lpstr>
      <vt:lpstr>Micro-Instructions Control: NOP Instruction (00000)</vt:lpstr>
      <vt:lpstr>Micro-Instructions Control: BREAK (00001)</vt:lpstr>
      <vt:lpstr>ALU with changes</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ALU</vt:lpstr>
      <vt:lpstr>And the Name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 File</dc:title>
  <dc:creator>Ron Keidar</dc:creator>
  <cp:lastModifiedBy>Ron Keidar</cp:lastModifiedBy>
  <cp:revision>50</cp:revision>
  <cp:lastPrinted>2025-12-28T22:08:10Z</cp:lastPrinted>
  <dcterms:created xsi:type="dcterms:W3CDTF">2022-02-06T02:47:09Z</dcterms:created>
  <dcterms:modified xsi:type="dcterms:W3CDTF">2026-01-05T16:10:28Z</dcterms:modified>
</cp:coreProperties>
</file>